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3" r:id="rId1"/>
  </p:sldMasterIdLst>
  <p:notesMasterIdLst>
    <p:notesMasterId r:id="rId37"/>
  </p:notesMasterIdLst>
  <p:handoutMasterIdLst>
    <p:handoutMasterId r:id="rId38"/>
  </p:handoutMasterIdLst>
  <p:sldIdLst>
    <p:sldId id="282" r:id="rId2"/>
    <p:sldId id="405" r:id="rId3"/>
    <p:sldId id="408" r:id="rId4"/>
    <p:sldId id="406" r:id="rId5"/>
    <p:sldId id="403" r:id="rId6"/>
    <p:sldId id="404" r:id="rId7"/>
    <p:sldId id="409" r:id="rId8"/>
    <p:sldId id="410" r:id="rId9"/>
    <p:sldId id="412" r:id="rId10"/>
    <p:sldId id="413" r:id="rId11"/>
    <p:sldId id="414" r:id="rId12"/>
    <p:sldId id="415" r:id="rId13"/>
    <p:sldId id="442" r:id="rId14"/>
    <p:sldId id="418" r:id="rId15"/>
    <p:sldId id="419" r:id="rId16"/>
    <p:sldId id="420" r:id="rId17"/>
    <p:sldId id="421" r:id="rId18"/>
    <p:sldId id="423" r:id="rId19"/>
    <p:sldId id="422" r:id="rId20"/>
    <p:sldId id="424" r:id="rId21"/>
    <p:sldId id="425" r:id="rId22"/>
    <p:sldId id="426" r:id="rId23"/>
    <p:sldId id="427" r:id="rId24"/>
    <p:sldId id="428" r:id="rId25"/>
    <p:sldId id="429" r:id="rId26"/>
    <p:sldId id="430" r:id="rId27"/>
    <p:sldId id="431" r:id="rId28"/>
    <p:sldId id="432" r:id="rId29"/>
    <p:sldId id="434" r:id="rId30"/>
    <p:sldId id="435" r:id="rId31"/>
    <p:sldId id="437" r:id="rId32"/>
    <p:sldId id="436" r:id="rId33"/>
    <p:sldId id="441" r:id="rId34"/>
    <p:sldId id="443" r:id="rId35"/>
    <p:sldId id="335" r:id="rId36"/>
  </p:sldIdLst>
  <p:sldSz cx="9144000" cy="6858000" type="screen4x3"/>
  <p:notesSz cx="7010400" cy="9296400"/>
  <p:defaultTextStyle>
    <a:defPPr>
      <a:defRPr lang="en-US"/>
    </a:defPPr>
    <a:lvl1pPr algn="ctr" rtl="0" fontAlgn="base">
      <a:spcBef>
        <a:spcPct val="20000"/>
      </a:spcBef>
      <a:spcAft>
        <a:spcPct val="0"/>
      </a:spcAft>
      <a:defRPr sz="4200" kern="1200">
        <a:solidFill>
          <a:schemeClr val="tx1"/>
        </a:solidFill>
        <a:latin typeface="Arial" charset="0"/>
        <a:ea typeface="+mn-ea"/>
        <a:cs typeface="+mn-cs"/>
      </a:defRPr>
    </a:lvl1pPr>
    <a:lvl2pPr marL="457200" algn="ctr" rtl="0" fontAlgn="base">
      <a:spcBef>
        <a:spcPct val="20000"/>
      </a:spcBef>
      <a:spcAft>
        <a:spcPct val="0"/>
      </a:spcAft>
      <a:defRPr sz="4200" kern="1200">
        <a:solidFill>
          <a:schemeClr val="tx1"/>
        </a:solidFill>
        <a:latin typeface="Arial" charset="0"/>
        <a:ea typeface="+mn-ea"/>
        <a:cs typeface="+mn-cs"/>
      </a:defRPr>
    </a:lvl2pPr>
    <a:lvl3pPr marL="914400" algn="ctr" rtl="0" fontAlgn="base">
      <a:spcBef>
        <a:spcPct val="20000"/>
      </a:spcBef>
      <a:spcAft>
        <a:spcPct val="0"/>
      </a:spcAft>
      <a:defRPr sz="4200" kern="1200">
        <a:solidFill>
          <a:schemeClr val="tx1"/>
        </a:solidFill>
        <a:latin typeface="Arial" charset="0"/>
        <a:ea typeface="+mn-ea"/>
        <a:cs typeface="+mn-cs"/>
      </a:defRPr>
    </a:lvl3pPr>
    <a:lvl4pPr marL="1371600" algn="ctr" rtl="0" fontAlgn="base">
      <a:spcBef>
        <a:spcPct val="20000"/>
      </a:spcBef>
      <a:spcAft>
        <a:spcPct val="0"/>
      </a:spcAft>
      <a:defRPr sz="4200" kern="1200">
        <a:solidFill>
          <a:schemeClr val="tx1"/>
        </a:solidFill>
        <a:latin typeface="Arial" charset="0"/>
        <a:ea typeface="+mn-ea"/>
        <a:cs typeface="+mn-cs"/>
      </a:defRPr>
    </a:lvl4pPr>
    <a:lvl5pPr marL="1828800" algn="ctr" rtl="0" fontAlgn="base">
      <a:spcBef>
        <a:spcPct val="20000"/>
      </a:spcBef>
      <a:spcAft>
        <a:spcPct val="0"/>
      </a:spcAft>
      <a:defRPr sz="4200" kern="1200">
        <a:solidFill>
          <a:schemeClr val="tx1"/>
        </a:solidFill>
        <a:latin typeface="Arial" charset="0"/>
        <a:ea typeface="+mn-ea"/>
        <a:cs typeface="+mn-cs"/>
      </a:defRPr>
    </a:lvl5pPr>
    <a:lvl6pPr marL="2286000" algn="l" defTabSz="914400" rtl="0" eaLnBrk="1" latinLnBrk="0" hangingPunct="1">
      <a:defRPr sz="4200" kern="1200">
        <a:solidFill>
          <a:schemeClr val="tx1"/>
        </a:solidFill>
        <a:latin typeface="Arial" charset="0"/>
        <a:ea typeface="+mn-ea"/>
        <a:cs typeface="+mn-cs"/>
      </a:defRPr>
    </a:lvl6pPr>
    <a:lvl7pPr marL="2743200" algn="l" defTabSz="914400" rtl="0" eaLnBrk="1" latinLnBrk="0" hangingPunct="1">
      <a:defRPr sz="4200" kern="1200">
        <a:solidFill>
          <a:schemeClr val="tx1"/>
        </a:solidFill>
        <a:latin typeface="Arial" charset="0"/>
        <a:ea typeface="+mn-ea"/>
        <a:cs typeface="+mn-cs"/>
      </a:defRPr>
    </a:lvl7pPr>
    <a:lvl8pPr marL="3200400" algn="l" defTabSz="914400" rtl="0" eaLnBrk="1" latinLnBrk="0" hangingPunct="1">
      <a:defRPr sz="4200" kern="1200">
        <a:solidFill>
          <a:schemeClr val="tx1"/>
        </a:solidFill>
        <a:latin typeface="Arial" charset="0"/>
        <a:ea typeface="+mn-ea"/>
        <a:cs typeface="+mn-cs"/>
      </a:defRPr>
    </a:lvl8pPr>
    <a:lvl9pPr marL="3657600" algn="l" defTabSz="914400" rtl="0" eaLnBrk="1" latinLnBrk="0" hangingPunct="1">
      <a:defRPr sz="4200"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FFFF"/>
    <a:srgbClr val="FF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4615" autoAdjust="0"/>
    <p:restoredTop sz="77764" autoAdjust="0"/>
  </p:normalViewPr>
  <p:slideViewPr>
    <p:cSldViewPr>
      <p:cViewPr varScale="1">
        <p:scale>
          <a:sx n="112" d="100"/>
          <a:sy n="112" d="100"/>
        </p:scale>
        <p:origin x="-1548"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0" d="100"/>
          <a:sy n="80" d="100"/>
        </p:scale>
        <p:origin x="-1938" y="-84"/>
      </p:cViewPr>
      <p:guideLst>
        <p:guide orient="horz" pos="2928"/>
        <p:guide pos="2208"/>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l">
              <a:spcBef>
                <a:spcPct val="0"/>
              </a:spcBef>
              <a:defRPr sz="1200"/>
            </a:lvl1pPr>
          </a:lstStyle>
          <a:p>
            <a:pPr>
              <a:defRPr/>
            </a:pPr>
            <a:endParaRPr lang="en-US" dirty="0"/>
          </a:p>
        </p:txBody>
      </p:sp>
      <p:sp>
        <p:nvSpPr>
          <p:cNvPr id="20483" name="Rectangle 3"/>
          <p:cNvSpPr>
            <a:spLocks noGrp="1" noChangeArrowheads="1"/>
          </p:cNvSpPr>
          <p:nvPr>
            <p:ph type="dt" sz="quarter"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spcBef>
                <a:spcPct val="0"/>
              </a:spcBef>
              <a:defRPr sz="1200"/>
            </a:lvl1pPr>
          </a:lstStyle>
          <a:p>
            <a:pPr>
              <a:defRPr/>
            </a:pPr>
            <a:endParaRPr lang="en-US" dirty="0"/>
          </a:p>
        </p:txBody>
      </p:sp>
      <p:sp>
        <p:nvSpPr>
          <p:cNvPr id="20484" name="Rectangle 4"/>
          <p:cNvSpPr>
            <a:spLocks noGrp="1" noChangeArrowheads="1"/>
          </p:cNvSpPr>
          <p:nvPr>
            <p:ph type="ftr" sz="quarter" idx="2"/>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l">
              <a:spcBef>
                <a:spcPct val="0"/>
              </a:spcBef>
              <a:defRPr sz="1200"/>
            </a:lvl1pPr>
          </a:lstStyle>
          <a:p>
            <a:pPr>
              <a:defRPr/>
            </a:pPr>
            <a:endParaRPr lang="en-US" dirty="0"/>
          </a:p>
        </p:txBody>
      </p:sp>
      <p:sp>
        <p:nvSpPr>
          <p:cNvPr id="20485" name="Rectangle 5"/>
          <p:cNvSpPr>
            <a:spLocks noGrp="1" noChangeArrowheads="1"/>
          </p:cNvSpPr>
          <p:nvPr>
            <p:ph type="sldNum" sz="quarter" idx="3"/>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spcBef>
                <a:spcPct val="0"/>
              </a:spcBef>
              <a:defRPr sz="1200"/>
            </a:lvl1pPr>
          </a:lstStyle>
          <a:p>
            <a:pPr>
              <a:defRPr/>
            </a:pPr>
            <a:fld id="{274D4951-6769-4698-AC8B-1A29B63CF6F6}" type="slidenum">
              <a:rPr lang="en-US"/>
              <a:pPr>
                <a:defRPr/>
              </a:pPr>
              <a:t>‹#›</a:t>
            </a:fld>
            <a:endParaRPr lang="en-US" dirty="0"/>
          </a:p>
        </p:txBody>
      </p:sp>
    </p:spTree>
    <p:extLst>
      <p:ext uri="{BB962C8B-B14F-4D97-AF65-F5344CB8AC3E}">
        <p14:creationId xmlns:p14="http://schemas.microsoft.com/office/powerpoint/2010/main" xmlns="" val="309105203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l">
              <a:spcBef>
                <a:spcPct val="0"/>
              </a:spcBef>
              <a:defRPr sz="1200"/>
            </a:lvl1pPr>
          </a:lstStyle>
          <a:p>
            <a:pPr>
              <a:defRPr/>
            </a:pPr>
            <a:endParaRPr lang="en-US" dirty="0"/>
          </a:p>
        </p:txBody>
      </p:sp>
      <p:sp>
        <p:nvSpPr>
          <p:cNvPr id="44035" name="Rectangle 3"/>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spcBef>
                <a:spcPct val="0"/>
              </a:spcBef>
              <a:defRPr sz="1200"/>
            </a:lvl1pPr>
          </a:lstStyle>
          <a:p>
            <a:pPr>
              <a:defRPr/>
            </a:pPr>
            <a:endParaRPr lang="en-US" dirty="0"/>
          </a:p>
        </p:txBody>
      </p:sp>
      <p:sp>
        <p:nvSpPr>
          <p:cNvPr id="7172"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44037" name="Rectangle 5"/>
          <p:cNvSpPr>
            <a:spLocks noGrp="1" noChangeArrowheads="1"/>
          </p:cNvSpPr>
          <p:nvPr>
            <p:ph type="body" sz="quarter" idx="3"/>
          </p:nvPr>
        </p:nvSpPr>
        <p:spPr bwMode="auto">
          <a:xfrm>
            <a:off x="701675" y="4416425"/>
            <a:ext cx="5607050"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4038" name="Rectangle 6"/>
          <p:cNvSpPr>
            <a:spLocks noGrp="1" noChangeArrowheads="1"/>
          </p:cNvSpPr>
          <p:nvPr>
            <p:ph type="ftr" sz="quarter" idx="4"/>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l">
              <a:spcBef>
                <a:spcPct val="0"/>
              </a:spcBef>
              <a:defRPr sz="1200"/>
            </a:lvl1pPr>
          </a:lstStyle>
          <a:p>
            <a:pPr>
              <a:defRPr/>
            </a:pPr>
            <a:endParaRPr lang="en-US" dirty="0"/>
          </a:p>
        </p:txBody>
      </p:sp>
      <p:sp>
        <p:nvSpPr>
          <p:cNvPr id="44039"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spcBef>
                <a:spcPct val="0"/>
              </a:spcBef>
              <a:defRPr sz="1200"/>
            </a:lvl1pPr>
          </a:lstStyle>
          <a:p>
            <a:pPr>
              <a:defRPr/>
            </a:pPr>
            <a:fld id="{5409AED8-E2F3-46AF-A695-88F4EFB7FC6A}" type="slidenum">
              <a:rPr lang="en-US"/>
              <a:pPr>
                <a:defRPr/>
              </a:pPr>
              <a:t>‹#›</a:t>
            </a:fld>
            <a:endParaRPr lang="en-US" dirty="0"/>
          </a:p>
        </p:txBody>
      </p:sp>
    </p:spTree>
    <p:extLst>
      <p:ext uri="{BB962C8B-B14F-4D97-AF65-F5344CB8AC3E}">
        <p14:creationId xmlns:p14="http://schemas.microsoft.com/office/powerpoint/2010/main" xmlns="" val="14076602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lgn="l" eaLnBrk="0" hangingPunct="0">
              <a:spcBef>
                <a:spcPct val="30000"/>
              </a:spcBef>
              <a:defRPr sz="1200">
                <a:solidFill>
                  <a:schemeClr val="tx1"/>
                </a:solidFill>
                <a:latin typeface="Arial" charset="0"/>
              </a:defRPr>
            </a:lvl1pPr>
            <a:lvl2pPr marL="742950" indent="-285750" algn="l" eaLnBrk="0" hangingPunct="0">
              <a:spcBef>
                <a:spcPct val="30000"/>
              </a:spcBef>
              <a:defRPr sz="1200">
                <a:solidFill>
                  <a:schemeClr val="tx1"/>
                </a:solidFill>
                <a:latin typeface="Arial" charset="0"/>
              </a:defRPr>
            </a:lvl2pPr>
            <a:lvl3pPr marL="1143000" indent="-228600" algn="l" eaLnBrk="0" hangingPunct="0">
              <a:spcBef>
                <a:spcPct val="30000"/>
              </a:spcBef>
              <a:defRPr sz="1200">
                <a:solidFill>
                  <a:schemeClr val="tx1"/>
                </a:solidFill>
                <a:latin typeface="Arial" charset="0"/>
              </a:defRPr>
            </a:lvl3pPr>
            <a:lvl4pPr marL="1600200" indent="-228600" algn="l" eaLnBrk="0" hangingPunct="0">
              <a:spcBef>
                <a:spcPct val="30000"/>
              </a:spcBef>
              <a:defRPr sz="1200">
                <a:solidFill>
                  <a:schemeClr val="tx1"/>
                </a:solidFill>
                <a:latin typeface="Arial" charset="0"/>
              </a:defRPr>
            </a:lvl4pPr>
            <a:lvl5pPr marL="2057400" indent="-228600" algn="l"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340CC5E5-8641-44AC-B7B2-67FAFFFCC361}" type="slidenum">
              <a:rPr lang="en-US" altLang="en-US" smtClean="0"/>
              <a:pPr algn="r" eaLnBrk="1" hangingPunct="1">
                <a:spcBef>
                  <a:spcPct val="0"/>
                </a:spcBef>
              </a:pPr>
              <a:t>1</a:t>
            </a:fld>
            <a:endParaRPr lang="en-US" altLang="en-US" dirty="0" smtClean="0"/>
          </a:p>
        </p:txBody>
      </p:sp>
      <p:sp>
        <p:nvSpPr>
          <p:cNvPr id="8195" name="Rectangle 2"/>
          <p:cNvSpPr>
            <a:spLocks noGrp="1" noRot="1" noChangeAspect="1" noChangeArrowheads="1" noTextEdit="1"/>
          </p:cNvSpPr>
          <p:nvPr>
            <p:ph type="sldImg"/>
          </p:nvPr>
        </p:nvSpPr>
        <p:spPr>
          <a:xfrm>
            <a:off x="1181100" y="698500"/>
            <a:ext cx="4648200" cy="3486150"/>
          </a:xfrm>
          <a:ln/>
        </p:spPr>
      </p:sp>
      <p:sp>
        <p:nvSpPr>
          <p:cNvPr id="8196" name="Rectangle 3"/>
          <p:cNvSpPr>
            <a:spLocks noGrp="1" noChangeArrowheads="1"/>
          </p:cNvSpPr>
          <p:nvPr>
            <p:ph type="body" idx="1"/>
          </p:nvPr>
        </p:nvSpPr>
        <p:spPr>
          <a:xfrm>
            <a:off x="701675" y="4416425"/>
            <a:ext cx="5607050" cy="4181475"/>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altLang="en-US" dirty="0" smtClean="0"/>
          </a:p>
        </p:txBody>
      </p:sp>
    </p:spTree>
    <p:extLst>
      <p:ext uri="{BB962C8B-B14F-4D97-AF65-F5344CB8AC3E}">
        <p14:creationId xmlns:p14="http://schemas.microsoft.com/office/powerpoint/2010/main" xmlns="" val="38615454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a:ln/>
        </p:spPr>
      </p:sp>
      <p:sp>
        <p:nvSpPr>
          <p:cNvPr id="10243"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dirty="0" smtClean="0"/>
          </a:p>
        </p:txBody>
      </p:sp>
      <p:sp>
        <p:nvSpPr>
          <p:cNvPr id="10244"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lgn="l" eaLnBrk="0" hangingPunct="0">
              <a:spcBef>
                <a:spcPct val="30000"/>
              </a:spcBef>
              <a:defRPr sz="1200">
                <a:solidFill>
                  <a:schemeClr val="tx1"/>
                </a:solidFill>
                <a:latin typeface="Arial" charset="0"/>
              </a:defRPr>
            </a:lvl1pPr>
            <a:lvl2pPr marL="742950" indent="-285750" algn="l" eaLnBrk="0" hangingPunct="0">
              <a:spcBef>
                <a:spcPct val="30000"/>
              </a:spcBef>
              <a:defRPr sz="1200">
                <a:solidFill>
                  <a:schemeClr val="tx1"/>
                </a:solidFill>
                <a:latin typeface="Arial" charset="0"/>
              </a:defRPr>
            </a:lvl2pPr>
            <a:lvl3pPr marL="1143000" indent="-228600" algn="l" eaLnBrk="0" hangingPunct="0">
              <a:spcBef>
                <a:spcPct val="30000"/>
              </a:spcBef>
              <a:defRPr sz="1200">
                <a:solidFill>
                  <a:schemeClr val="tx1"/>
                </a:solidFill>
                <a:latin typeface="Arial" charset="0"/>
              </a:defRPr>
            </a:lvl3pPr>
            <a:lvl4pPr marL="1600200" indent="-228600" algn="l" eaLnBrk="0" hangingPunct="0">
              <a:spcBef>
                <a:spcPct val="30000"/>
              </a:spcBef>
              <a:defRPr sz="1200">
                <a:solidFill>
                  <a:schemeClr val="tx1"/>
                </a:solidFill>
                <a:latin typeface="Arial" charset="0"/>
              </a:defRPr>
            </a:lvl4pPr>
            <a:lvl5pPr marL="2057400" indent="-228600" algn="l"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479B02CC-FAE6-4E62-AA56-36632843188D}" type="slidenum">
              <a:rPr lang="en-US" altLang="en-US" smtClean="0"/>
              <a:pPr algn="r" eaLnBrk="1" hangingPunct="1">
                <a:spcBef>
                  <a:spcPct val="0"/>
                </a:spcBef>
              </a:pPr>
              <a:t>10</a:t>
            </a:fld>
            <a:endParaRPr lang="en-US" altLang="en-US" dirty="0" smtClean="0"/>
          </a:p>
        </p:txBody>
      </p:sp>
    </p:spTree>
    <p:extLst>
      <p:ext uri="{BB962C8B-B14F-4D97-AF65-F5344CB8AC3E}">
        <p14:creationId xmlns:p14="http://schemas.microsoft.com/office/powerpoint/2010/main" xmlns="" val="13283800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a:ln/>
        </p:spPr>
      </p:sp>
      <p:sp>
        <p:nvSpPr>
          <p:cNvPr id="10243"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lvl="0"/>
            <a:r>
              <a:rPr lang="en-US" sz="1200" u="sng" kern="1200" dirty="0" smtClean="0">
                <a:solidFill>
                  <a:schemeClr val="tx1"/>
                </a:solidFill>
                <a:effectLst/>
                <a:latin typeface="Arial" charset="0"/>
                <a:ea typeface="+mn-ea"/>
                <a:cs typeface="+mn-cs"/>
              </a:rPr>
              <a:t>Beneficial Use of CCRs</a:t>
            </a:r>
            <a:endParaRPr lang="en-US" sz="1200" kern="1200" dirty="0" smtClean="0">
              <a:solidFill>
                <a:schemeClr val="tx1"/>
              </a:solidFill>
              <a:effectLst/>
              <a:latin typeface="Arial" charset="0"/>
              <a:ea typeface="+mn-ea"/>
              <a:cs typeface="+mn-cs"/>
            </a:endParaRPr>
          </a:p>
          <a:p>
            <a:pPr lvl="0"/>
            <a:r>
              <a:rPr lang="en-US" sz="1200" b="1" kern="1200" dirty="0" smtClean="0">
                <a:solidFill>
                  <a:schemeClr val="tx1"/>
                </a:solidFill>
                <a:effectLst/>
                <a:latin typeface="Arial" charset="0"/>
                <a:ea typeface="+mn-ea"/>
                <a:cs typeface="+mn-cs"/>
              </a:rPr>
              <a:t>Rule provides a definition of beneficial use to distinguish between beneficial use and disposal. </a:t>
            </a:r>
          </a:p>
          <a:p>
            <a:pPr lvl="0"/>
            <a:r>
              <a:rPr lang="en-US" sz="1200" b="1" kern="1200" dirty="0" smtClean="0">
                <a:solidFill>
                  <a:schemeClr val="tx1"/>
                </a:solidFill>
                <a:effectLst/>
                <a:latin typeface="Arial" charset="0"/>
                <a:ea typeface="+mn-ea"/>
                <a:cs typeface="+mn-cs"/>
              </a:rPr>
              <a:t>Rule does not affect beneficial use applications that have started before Effective Date.</a:t>
            </a:r>
          </a:p>
          <a:p>
            <a:pPr lvl="0"/>
            <a:endParaRPr lang="en-US" sz="1200" kern="1200" dirty="0" smtClean="0">
              <a:solidFill>
                <a:schemeClr val="tx1"/>
              </a:solidFill>
              <a:effectLst/>
              <a:latin typeface="Arial" charset="0"/>
              <a:ea typeface="+mn-ea"/>
              <a:cs typeface="+mn-cs"/>
            </a:endParaRPr>
          </a:p>
          <a:p>
            <a:pPr lvl="0"/>
            <a:r>
              <a:rPr lang="en-US" sz="1200" u="none" strike="noStrike" kern="1200" dirty="0" smtClean="0">
                <a:solidFill>
                  <a:schemeClr val="tx1"/>
                </a:solidFill>
                <a:effectLst/>
                <a:latin typeface="Arial" charset="0"/>
                <a:ea typeface="+mn-ea"/>
                <a:cs typeface="+mn-cs"/>
              </a:rPr>
              <a:t> </a:t>
            </a:r>
          </a:p>
          <a:p>
            <a:pPr lvl="0"/>
            <a:endParaRPr lang="en-US" sz="1200" b="1" kern="1200" dirty="0" smtClean="0">
              <a:solidFill>
                <a:schemeClr val="tx1"/>
              </a:solidFill>
              <a:effectLst/>
              <a:latin typeface="Arial" charset="0"/>
              <a:ea typeface="+mn-ea"/>
              <a:cs typeface="+mn-cs"/>
            </a:endParaRPr>
          </a:p>
          <a:p>
            <a:pPr lvl="0"/>
            <a:r>
              <a:rPr lang="en-US" sz="1200" b="1" kern="1200" dirty="0" smtClean="0">
                <a:solidFill>
                  <a:schemeClr val="tx1"/>
                </a:solidFill>
                <a:effectLst/>
                <a:latin typeface="Arial" charset="0"/>
                <a:ea typeface="+mn-ea"/>
                <a:cs typeface="+mn-cs"/>
              </a:rPr>
              <a:t>Placement of CCR in sand and gravel pits constitutes disposal, rather than beneficial use.</a:t>
            </a:r>
          </a:p>
          <a:p>
            <a:pPr lvl="0"/>
            <a:r>
              <a:rPr lang="en-US" sz="1200" b="1" kern="1200" dirty="0" smtClean="0">
                <a:solidFill>
                  <a:schemeClr val="tx1"/>
                </a:solidFill>
                <a:effectLst/>
                <a:latin typeface="Arial" charset="0"/>
                <a:ea typeface="+mn-ea"/>
                <a:cs typeface="+mn-cs"/>
              </a:rPr>
              <a:t>CCRs that meet the TCEQ “eight-criteria rule” are exempt from the definition of solid waste</a:t>
            </a:r>
            <a:r>
              <a:rPr lang="en-US" sz="1200" kern="1200" dirty="0" smtClean="0">
                <a:solidFill>
                  <a:schemeClr val="tx1"/>
                </a:solidFill>
                <a:effectLst/>
                <a:latin typeface="Arial" charset="0"/>
                <a:ea typeface="+mn-ea"/>
                <a:cs typeface="+mn-cs"/>
              </a:rPr>
              <a:t> [30 TAC 335.1 (140)(H)]. Self implementing.  For placement of recyclable</a:t>
            </a:r>
            <a:r>
              <a:rPr lang="en-US" sz="1200" kern="1200" baseline="0" dirty="0" smtClean="0">
                <a:solidFill>
                  <a:schemeClr val="tx1"/>
                </a:solidFill>
                <a:effectLst/>
                <a:latin typeface="Arial" charset="0"/>
                <a:ea typeface="+mn-ea"/>
                <a:cs typeface="+mn-cs"/>
              </a:rPr>
              <a:t> non hazardous material on the land.  </a:t>
            </a:r>
            <a:endParaRPr lang="en-US" sz="1200" kern="1200" dirty="0" smtClean="0">
              <a:solidFill>
                <a:schemeClr val="tx1"/>
              </a:solidFill>
              <a:effectLst/>
              <a:latin typeface="Arial" charset="0"/>
              <a:ea typeface="+mn-ea"/>
              <a:cs typeface="+mn-cs"/>
            </a:endParaRPr>
          </a:p>
          <a:p>
            <a:endParaRPr lang="en-US" altLang="en-US" dirty="0" smtClean="0"/>
          </a:p>
        </p:txBody>
      </p:sp>
      <p:sp>
        <p:nvSpPr>
          <p:cNvPr id="10244"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lgn="l" eaLnBrk="0" hangingPunct="0">
              <a:spcBef>
                <a:spcPct val="30000"/>
              </a:spcBef>
              <a:defRPr sz="1200">
                <a:solidFill>
                  <a:schemeClr val="tx1"/>
                </a:solidFill>
                <a:latin typeface="Arial" charset="0"/>
              </a:defRPr>
            </a:lvl1pPr>
            <a:lvl2pPr marL="742950" indent="-285750" algn="l" eaLnBrk="0" hangingPunct="0">
              <a:spcBef>
                <a:spcPct val="30000"/>
              </a:spcBef>
              <a:defRPr sz="1200">
                <a:solidFill>
                  <a:schemeClr val="tx1"/>
                </a:solidFill>
                <a:latin typeface="Arial" charset="0"/>
              </a:defRPr>
            </a:lvl2pPr>
            <a:lvl3pPr marL="1143000" indent="-228600" algn="l" eaLnBrk="0" hangingPunct="0">
              <a:spcBef>
                <a:spcPct val="30000"/>
              </a:spcBef>
              <a:defRPr sz="1200">
                <a:solidFill>
                  <a:schemeClr val="tx1"/>
                </a:solidFill>
                <a:latin typeface="Arial" charset="0"/>
              </a:defRPr>
            </a:lvl3pPr>
            <a:lvl4pPr marL="1600200" indent="-228600" algn="l" eaLnBrk="0" hangingPunct="0">
              <a:spcBef>
                <a:spcPct val="30000"/>
              </a:spcBef>
              <a:defRPr sz="1200">
                <a:solidFill>
                  <a:schemeClr val="tx1"/>
                </a:solidFill>
                <a:latin typeface="Arial" charset="0"/>
              </a:defRPr>
            </a:lvl4pPr>
            <a:lvl5pPr marL="2057400" indent="-228600" algn="l"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479B02CC-FAE6-4E62-AA56-36632843188D}" type="slidenum">
              <a:rPr lang="en-US" altLang="en-US" smtClean="0"/>
              <a:pPr algn="r" eaLnBrk="1" hangingPunct="1">
                <a:spcBef>
                  <a:spcPct val="0"/>
                </a:spcBef>
              </a:pPr>
              <a:t>11</a:t>
            </a:fld>
            <a:endParaRPr lang="en-US" altLang="en-US" dirty="0" smtClean="0"/>
          </a:p>
        </p:txBody>
      </p:sp>
    </p:spTree>
    <p:extLst>
      <p:ext uri="{BB962C8B-B14F-4D97-AF65-F5344CB8AC3E}">
        <p14:creationId xmlns:p14="http://schemas.microsoft.com/office/powerpoint/2010/main" xmlns="" val="13283800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a:ln/>
        </p:spPr>
      </p:sp>
      <p:sp>
        <p:nvSpPr>
          <p:cNvPr id="10243" name="Notes Placeholder 2"/>
          <p:cNvSpPr>
            <a:spLocks noGrp="1"/>
          </p:cNvSpPr>
          <p:nvPr>
            <p:ph type="body" idx="1"/>
          </p:nvPr>
        </p:nvSpPr>
        <p:spPr>
          <a:xfrm>
            <a:off x="701675" y="4419600"/>
            <a:ext cx="5607050" cy="4183063"/>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altLang="en-US" dirty="0" smtClean="0"/>
              <a:t>This</a:t>
            </a:r>
            <a:r>
              <a:rPr lang="en-US" altLang="en-US" baseline="0" dirty="0" smtClean="0"/>
              <a:t> is a high level discussion of the technical requirements of the rule</a:t>
            </a:r>
          </a:p>
          <a:p>
            <a:endParaRPr lang="en-US" altLang="en-US" dirty="0"/>
          </a:p>
          <a:p>
            <a:r>
              <a:rPr lang="en-US" altLang="en-US" dirty="0" smtClean="0"/>
              <a:t>Just a reminder of our team  Vahab, Mary, Bob and legal.  SEE EPAs website for a webinar on March 4, for more details.   I SHARE THE LINK AT THE END OFN THE PRESENTATION</a:t>
            </a:r>
          </a:p>
        </p:txBody>
      </p:sp>
      <p:sp>
        <p:nvSpPr>
          <p:cNvPr id="10244"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lgn="l" eaLnBrk="0" hangingPunct="0">
              <a:spcBef>
                <a:spcPct val="30000"/>
              </a:spcBef>
              <a:defRPr sz="1200">
                <a:solidFill>
                  <a:schemeClr val="tx1"/>
                </a:solidFill>
                <a:latin typeface="Arial" charset="0"/>
              </a:defRPr>
            </a:lvl1pPr>
            <a:lvl2pPr marL="742950" indent="-285750" algn="l" eaLnBrk="0" hangingPunct="0">
              <a:spcBef>
                <a:spcPct val="30000"/>
              </a:spcBef>
              <a:defRPr sz="1200">
                <a:solidFill>
                  <a:schemeClr val="tx1"/>
                </a:solidFill>
                <a:latin typeface="Arial" charset="0"/>
              </a:defRPr>
            </a:lvl2pPr>
            <a:lvl3pPr marL="1143000" indent="-228600" algn="l" eaLnBrk="0" hangingPunct="0">
              <a:spcBef>
                <a:spcPct val="30000"/>
              </a:spcBef>
              <a:defRPr sz="1200">
                <a:solidFill>
                  <a:schemeClr val="tx1"/>
                </a:solidFill>
                <a:latin typeface="Arial" charset="0"/>
              </a:defRPr>
            </a:lvl3pPr>
            <a:lvl4pPr marL="1600200" indent="-228600" algn="l" eaLnBrk="0" hangingPunct="0">
              <a:spcBef>
                <a:spcPct val="30000"/>
              </a:spcBef>
              <a:defRPr sz="1200">
                <a:solidFill>
                  <a:schemeClr val="tx1"/>
                </a:solidFill>
                <a:latin typeface="Arial" charset="0"/>
              </a:defRPr>
            </a:lvl4pPr>
            <a:lvl5pPr marL="2057400" indent="-228600" algn="l"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479B02CC-FAE6-4E62-AA56-36632843188D}" type="slidenum">
              <a:rPr lang="en-US" altLang="en-US" smtClean="0"/>
              <a:pPr algn="r" eaLnBrk="1" hangingPunct="1">
                <a:spcBef>
                  <a:spcPct val="0"/>
                </a:spcBef>
              </a:pPr>
              <a:t>12</a:t>
            </a:fld>
            <a:endParaRPr lang="en-US" altLang="en-US" dirty="0" smtClean="0"/>
          </a:p>
        </p:txBody>
      </p:sp>
    </p:spTree>
    <p:extLst>
      <p:ext uri="{BB962C8B-B14F-4D97-AF65-F5344CB8AC3E}">
        <p14:creationId xmlns:p14="http://schemas.microsoft.com/office/powerpoint/2010/main" xmlns="" val="132838007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a:ln/>
        </p:spPr>
      </p:sp>
      <p:sp>
        <p:nvSpPr>
          <p:cNvPr id="10243"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altLang="en-US" dirty="0" smtClean="0"/>
              <a:t>Units are prohibited from being sited in these areas unless specific demonstrations can be made.</a:t>
            </a:r>
          </a:p>
          <a:p>
            <a:endParaRPr lang="en-US" altLang="en-US" dirty="0" smtClean="0"/>
          </a:p>
          <a:p>
            <a:r>
              <a:rPr lang="en-US" altLang="en-US" dirty="0" smtClean="0"/>
              <a:t>•</a:t>
            </a:r>
            <a:r>
              <a:rPr lang="en-US" altLang="en-US" baseline="0" dirty="0" smtClean="0"/>
              <a:t>  </a:t>
            </a:r>
            <a:r>
              <a:rPr lang="en-US" altLang="en-US" dirty="0" smtClean="0"/>
              <a:t>Demonstrations must be certified by a qualified PE</a:t>
            </a:r>
          </a:p>
          <a:p>
            <a:endParaRPr lang="en-US" altLang="en-US" dirty="0" smtClean="0"/>
          </a:p>
          <a:p>
            <a:r>
              <a:rPr lang="en-US" altLang="en-US" dirty="0" smtClean="0"/>
              <a:t>SLOW</a:t>
            </a:r>
          </a:p>
          <a:p>
            <a:endParaRPr lang="en-US" altLang="en-US" dirty="0" smtClean="0"/>
          </a:p>
        </p:txBody>
      </p:sp>
      <p:sp>
        <p:nvSpPr>
          <p:cNvPr id="10244"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lgn="l" eaLnBrk="0" hangingPunct="0">
              <a:spcBef>
                <a:spcPct val="30000"/>
              </a:spcBef>
              <a:defRPr sz="1200">
                <a:solidFill>
                  <a:schemeClr val="tx1"/>
                </a:solidFill>
                <a:latin typeface="Arial" charset="0"/>
              </a:defRPr>
            </a:lvl1pPr>
            <a:lvl2pPr marL="742950" indent="-285750" algn="l" eaLnBrk="0" hangingPunct="0">
              <a:spcBef>
                <a:spcPct val="30000"/>
              </a:spcBef>
              <a:defRPr sz="1200">
                <a:solidFill>
                  <a:schemeClr val="tx1"/>
                </a:solidFill>
                <a:latin typeface="Arial" charset="0"/>
              </a:defRPr>
            </a:lvl2pPr>
            <a:lvl3pPr marL="1143000" indent="-228600" algn="l" eaLnBrk="0" hangingPunct="0">
              <a:spcBef>
                <a:spcPct val="30000"/>
              </a:spcBef>
              <a:defRPr sz="1200">
                <a:solidFill>
                  <a:schemeClr val="tx1"/>
                </a:solidFill>
                <a:latin typeface="Arial" charset="0"/>
              </a:defRPr>
            </a:lvl3pPr>
            <a:lvl4pPr marL="1600200" indent="-228600" algn="l" eaLnBrk="0" hangingPunct="0">
              <a:spcBef>
                <a:spcPct val="30000"/>
              </a:spcBef>
              <a:defRPr sz="1200">
                <a:solidFill>
                  <a:schemeClr val="tx1"/>
                </a:solidFill>
                <a:latin typeface="Arial" charset="0"/>
              </a:defRPr>
            </a:lvl4pPr>
            <a:lvl5pPr marL="2057400" indent="-228600" algn="l"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479B02CC-FAE6-4E62-AA56-36632843188D}" type="slidenum">
              <a:rPr lang="en-US" altLang="en-US" smtClean="0"/>
              <a:pPr algn="r" eaLnBrk="1" hangingPunct="1">
                <a:spcBef>
                  <a:spcPct val="0"/>
                </a:spcBef>
              </a:pPr>
              <a:t>13</a:t>
            </a:fld>
            <a:endParaRPr lang="en-US" altLang="en-US" dirty="0" smtClean="0"/>
          </a:p>
        </p:txBody>
      </p:sp>
    </p:spTree>
    <p:extLst>
      <p:ext uri="{BB962C8B-B14F-4D97-AF65-F5344CB8AC3E}">
        <p14:creationId xmlns:p14="http://schemas.microsoft.com/office/powerpoint/2010/main" xmlns="" val="132838007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a:ln/>
        </p:spPr>
      </p:sp>
      <p:sp>
        <p:nvSpPr>
          <p:cNvPr id="10243"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dirty="0" smtClean="0"/>
          </a:p>
        </p:txBody>
      </p:sp>
      <p:sp>
        <p:nvSpPr>
          <p:cNvPr id="10244"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lgn="l" eaLnBrk="0" hangingPunct="0">
              <a:spcBef>
                <a:spcPct val="30000"/>
              </a:spcBef>
              <a:defRPr sz="1200">
                <a:solidFill>
                  <a:schemeClr val="tx1"/>
                </a:solidFill>
                <a:latin typeface="Arial" charset="0"/>
              </a:defRPr>
            </a:lvl1pPr>
            <a:lvl2pPr marL="742950" indent="-285750" algn="l" eaLnBrk="0" hangingPunct="0">
              <a:spcBef>
                <a:spcPct val="30000"/>
              </a:spcBef>
              <a:defRPr sz="1200">
                <a:solidFill>
                  <a:schemeClr val="tx1"/>
                </a:solidFill>
                <a:latin typeface="Arial" charset="0"/>
              </a:defRPr>
            </a:lvl2pPr>
            <a:lvl3pPr marL="1143000" indent="-228600" algn="l" eaLnBrk="0" hangingPunct="0">
              <a:spcBef>
                <a:spcPct val="30000"/>
              </a:spcBef>
              <a:defRPr sz="1200">
                <a:solidFill>
                  <a:schemeClr val="tx1"/>
                </a:solidFill>
                <a:latin typeface="Arial" charset="0"/>
              </a:defRPr>
            </a:lvl3pPr>
            <a:lvl4pPr marL="1600200" indent="-228600" algn="l" eaLnBrk="0" hangingPunct="0">
              <a:spcBef>
                <a:spcPct val="30000"/>
              </a:spcBef>
              <a:defRPr sz="1200">
                <a:solidFill>
                  <a:schemeClr val="tx1"/>
                </a:solidFill>
                <a:latin typeface="Arial" charset="0"/>
              </a:defRPr>
            </a:lvl4pPr>
            <a:lvl5pPr marL="2057400" indent="-228600" algn="l"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479B02CC-FAE6-4E62-AA56-36632843188D}" type="slidenum">
              <a:rPr lang="en-US" altLang="en-US" smtClean="0"/>
              <a:pPr algn="r" eaLnBrk="1" hangingPunct="1">
                <a:spcBef>
                  <a:spcPct val="0"/>
                </a:spcBef>
              </a:pPr>
              <a:t>14</a:t>
            </a:fld>
            <a:endParaRPr lang="en-US" altLang="en-US" dirty="0" smtClean="0"/>
          </a:p>
        </p:txBody>
      </p:sp>
    </p:spTree>
    <p:extLst>
      <p:ext uri="{BB962C8B-B14F-4D97-AF65-F5344CB8AC3E}">
        <p14:creationId xmlns:p14="http://schemas.microsoft.com/office/powerpoint/2010/main" xmlns="" val="132838007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a:ln/>
        </p:spPr>
      </p:sp>
      <p:sp>
        <p:nvSpPr>
          <p:cNvPr id="10243"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sz="1200" kern="1200" dirty="0" smtClean="0">
              <a:solidFill>
                <a:schemeClr val="tx1"/>
              </a:solidFill>
              <a:effectLst/>
              <a:latin typeface="Arial" charset="0"/>
              <a:ea typeface="+mn-ea"/>
              <a:cs typeface="+mn-cs"/>
            </a:endParaRPr>
          </a:p>
          <a:p>
            <a:r>
              <a:rPr lang="en-US" sz="1200" kern="1200" dirty="0" smtClean="0">
                <a:solidFill>
                  <a:schemeClr val="tx1"/>
                </a:solidFill>
                <a:effectLst/>
                <a:latin typeface="Arial" charset="0"/>
                <a:ea typeface="+mn-ea"/>
                <a:cs typeface="+mn-cs"/>
              </a:rPr>
              <a:t>Existing CCR surface impoundments that do not meet any of these three criteria for liner types or fail to make the designation within the specified timeframe are to be designated as “unlined.”</a:t>
            </a:r>
          </a:p>
          <a:p>
            <a:r>
              <a:rPr lang="en-US" sz="1200" kern="1200" dirty="0" smtClean="0">
                <a:solidFill>
                  <a:schemeClr val="tx1"/>
                </a:solidFill>
                <a:effectLst/>
                <a:latin typeface="Arial" charset="0"/>
                <a:ea typeface="+mn-ea"/>
                <a:cs typeface="+mn-cs"/>
              </a:rPr>
              <a:t>•	Existing “unlined” CCR surface impoundments that, as a result of leakage, exceed a groundwater protection standard must retrofit or close in accordance with requirements of the rule.</a:t>
            </a:r>
          </a:p>
          <a:p>
            <a:endParaRPr lang="en-US" sz="1200" kern="1200" dirty="0" smtClean="0">
              <a:solidFill>
                <a:schemeClr val="tx1"/>
              </a:solidFill>
              <a:effectLst/>
              <a:latin typeface="Arial" charset="0"/>
              <a:ea typeface="+mn-ea"/>
              <a:cs typeface="+mn-cs"/>
            </a:endParaRPr>
          </a:p>
          <a:p>
            <a:r>
              <a:rPr lang="en-US" sz="1200" kern="1200" dirty="0" smtClean="0">
                <a:solidFill>
                  <a:schemeClr val="tx1"/>
                </a:solidFill>
                <a:effectLst/>
                <a:latin typeface="Arial" charset="0"/>
                <a:ea typeface="+mn-ea"/>
                <a:cs typeface="+mn-cs"/>
              </a:rPr>
              <a:t>Existing “unlined” CCR surface impoundments that, as a result of leakage, exceed a groundwater protection standard must retrofit or close in accordance with requirements of the rule.</a:t>
            </a:r>
          </a:p>
          <a:p>
            <a:endParaRPr lang="en-US" altLang="en-US" dirty="0" smtClean="0"/>
          </a:p>
        </p:txBody>
      </p:sp>
      <p:sp>
        <p:nvSpPr>
          <p:cNvPr id="10244"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lgn="l" eaLnBrk="0" hangingPunct="0">
              <a:spcBef>
                <a:spcPct val="30000"/>
              </a:spcBef>
              <a:defRPr sz="1200">
                <a:solidFill>
                  <a:schemeClr val="tx1"/>
                </a:solidFill>
                <a:latin typeface="Arial" charset="0"/>
              </a:defRPr>
            </a:lvl1pPr>
            <a:lvl2pPr marL="742950" indent="-285750" algn="l" eaLnBrk="0" hangingPunct="0">
              <a:spcBef>
                <a:spcPct val="30000"/>
              </a:spcBef>
              <a:defRPr sz="1200">
                <a:solidFill>
                  <a:schemeClr val="tx1"/>
                </a:solidFill>
                <a:latin typeface="Arial" charset="0"/>
              </a:defRPr>
            </a:lvl2pPr>
            <a:lvl3pPr marL="1143000" indent="-228600" algn="l" eaLnBrk="0" hangingPunct="0">
              <a:spcBef>
                <a:spcPct val="30000"/>
              </a:spcBef>
              <a:defRPr sz="1200">
                <a:solidFill>
                  <a:schemeClr val="tx1"/>
                </a:solidFill>
                <a:latin typeface="Arial" charset="0"/>
              </a:defRPr>
            </a:lvl3pPr>
            <a:lvl4pPr marL="1600200" indent="-228600" algn="l" eaLnBrk="0" hangingPunct="0">
              <a:spcBef>
                <a:spcPct val="30000"/>
              </a:spcBef>
              <a:defRPr sz="1200">
                <a:solidFill>
                  <a:schemeClr val="tx1"/>
                </a:solidFill>
                <a:latin typeface="Arial" charset="0"/>
              </a:defRPr>
            </a:lvl4pPr>
            <a:lvl5pPr marL="2057400" indent="-228600" algn="l"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479B02CC-FAE6-4E62-AA56-36632843188D}" type="slidenum">
              <a:rPr lang="en-US" altLang="en-US" smtClean="0"/>
              <a:pPr algn="r" eaLnBrk="1" hangingPunct="1">
                <a:spcBef>
                  <a:spcPct val="0"/>
                </a:spcBef>
              </a:pPr>
              <a:t>15</a:t>
            </a:fld>
            <a:endParaRPr lang="en-US" altLang="en-US" dirty="0" smtClean="0"/>
          </a:p>
        </p:txBody>
      </p:sp>
    </p:spTree>
    <p:extLst>
      <p:ext uri="{BB962C8B-B14F-4D97-AF65-F5344CB8AC3E}">
        <p14:creationId xmlns:p14="http://schemas.microsoft.com/office/powerpoint/2010/main" xmlns="" val="132838007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a:ln/>
        </p:spPr>
      </p:sp>
      <p:sp>
        <p:nvSpPr>
          <p:cNvPr id="10243"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sz="1200" kern="1200" dirty="0" smtClean="0">
                <a:solidFill>
                  <a:schemeClr val="tx1"/>
                </a:solidFill>
                <a:effectLst/>
                <a:latin typeface="Arial" charset="0"/>
                <a:ea typeface="+mn-ea"/>
                <a:cs typeface="+mn-cs"/>
              </a:rPr>
              <a:t>Conduct periodic hazard potential classification assessment.</a:t>
            </a:r>
          </a:p>
          <a:p>
            <a:r>
              <a:rPr lang="en-US" sz="1200" kern="1200" dirty="0" smtClean="0">
                <a:solidFill>
                  <a:schemeClr val="tx1"/>
                </a:solidFill>
                <a:effectLst/>
                <a:latin typeface="Arial" charset="0"/>
                <a:ea typeface="+mn-ea"/>
                <a:cs typeface="+mn-cs"/>
              </a:rPr>
              <a:t>•  High hazard</a:t>
            </a:r>
          </a:p>
          <a:p>
            <a:r>
              <a:rPr lang="en-US" sz="1200" kern="1200" dirty="0" smtClean="0">
                <a:solidFill>
                  <a:schemeClr val="tx1"/>
                </a:solidFill>
                <a:effectLst/>
                <a:latin typeface="Arial" charset="0"/>
                <a:ea typeface="+mn-ea"/>
                <a:cs typeface="+mn-cs"/>
              </a:rPr>
              <a:t>•  Significant hazard</a:t>
            </a:r>
          </a:p>
          <a:p>
            <a:r>
              <a:rPr lang="en-US" sz="1200" kern="1200" dirty="0" smtClean="0">
                <a:solidFill>
                  <a:schemeClr val="tx1"/>
                </a:solidFill>
                <a:effectLst/>
                <a:latin typeface="Arial" charset="0"/>
                <a:ea typeface="+mn-ea"/>
                <a:cs typeface="+mn-cs"/>
              </a:rPr>
              <a:t>•  Low hazard</a:t>
            </a:r>
          </a:p>
          <a:p>
            <a:r>
              <a:rPr lang="en-US" sz="1200" kern="1200" dirty="0" smtClean="0">
                <a:solidFill>
                  <a:schemeClr val="tx1"/>
                </a:solidFill>
                <a:effectLst/>
                <a:latin typeface="Arial" charset="0"/>
                <a:ea typeface="+mn-ea"/>
                <a:cs typeface="+mn-cs"/>
              </a:rPr>
              <a:t>–	Develop an Emergency Action Plan (EAP) if unit is designated as a “high” or “significant” hazard.</a:t>
            </a:r>
          </a:p>
          <a:p>
            <a:r>
              <a:rPr lang="en-US" sz="1200" kern="1200" dirty="0" smtClean="0">
                <a:solidFill>
                  <a:schemeClr val="tx1"/>
                </a:solidFill>
                <a:effectLst/>
                <a:latin typeface="Arial" charset="0"/>
                <a:ea typeface="+mn-ea"/>
                <a:cs typeface="+mn-cs"/>
              </a:rPr>
              <a:t>–	Cover embankment or dike slopes with either vegetation or an alternative form of slope protection.</a:t>
            </a:r>
          </a:p>
          <a:p>
            <a:r>
              <a:rPr lang="en-US" sz="1200" kern="1200" dirty="0" smtClean="0">
                <a:solidFill>
                  <a:schemeClr val="tx1"/>
                </a:solidFill>
                <a:effectLst/>
                <a:latin typeface="Arial" charset="0"/>
                <a:ea typeface="+mn-ea"/>
                <a:cs typeface="+mn-cs"/>
              </a:rPr>
              <a:t> </a:t>
            </a:r>
          </a:p>
          <a:p>
            <a:r>
              <a:rPr lang="en-US" sz="1200" b="0" i="0" u="none" strike="noStrike" kern="1200" baseline="0" dirty="0" smtClean="0">
                <a:solidFill>
                  <a:schemeClr val="tx1"/>
                </a:solidFill>
                <a:latin typeface="Arial" charset="0"/>
                <a:ea typeface="+mn-ea"/>
                <a:cs typeface="+mn-cs"/>
              </a:rPr>
              <a:t>No later than, December 17, 2015,the owner or operator of the CCR unit must place on or immediately adjacent to the CCR unit a permanent identification marker, at least six feet high showing the identification number of the CCR unit, if one has been assigned by the state, the name associated with the CCR unit and the name of the owner or operator of the CCR unit.</a:t>
            </a:r>
            <a:endParaRPr lang="en-US" sz="1200" kern="1200" dirty="0" smtClean="0">
              <a:solidFill>
                <a:schemeClr val="tx1"/>
              </a:solidFill>
              <a:effectLst/>
              <a:latin typeface="Arial" charset="0"/>
              <a:ea typeface="+mn-ea"/>
              <a:cs typeface="+mn-cs"/>
            </a:endParaRPr>
          </a:p>
          <a:p>
            <a:endParaRPr lang="en-US" altLang="en-US" dirty="0" smtClean="0"/>
          </a:p>
        </p:txBody>
      </p:sp>
      <p:sp>
        <p:nvSpPr>
          <p:cNvPr id="10244"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lgn="l" eaLnBrk="0" hangingPunct="0">
              <a:spcBef>
                <a:spcPct val="30000"/>
              </a:spcBef>
              <a:defRPr sz="1200">
                <a:solidFill>
                  <a:schemeClr val="tx1"/>
                </a:solidFill>
                <a:latin typeface="Arial" charset="0"/>
              </a:defRPr>
            </a:lvl1pPr>
            <a:lvl2pPr marL="742950" indent="-285750" algn="l" eaLnBrk="0" hangingPunct="0">
              <a:spcBef>
                <a:spcPct val="30000"/>
              </a:spcBef>
              <a:defRPr sz="1200">
                <a:solidFill>
                  <a:schemeClr val="tx1"/>
                </a:solidFill>
                <a:latin typeface="Arial" charset="0"/>
              </a:defRPr>
            </a:lvl2pPr>
            <a:lvl3pPr marL="1143000" indent="-228600" algn="l" eaLnBrk="0" hangingPunct="0">
              <a:spcBef>
                <a:spcPct val="30000"/>
              </a:spcBef>
              <a:defRPr sz="1200">
                <a:solidFill>
                  <a:schemeClr val="tx1"/>
                </a:solidFill>
                <a:latin typeface="Arial" charset="0"/>
              </a:defRPr>
            </a:lvl3pPr>
            <a:lvl4pPr marL="1600200" indent="-228600" algn="l" eaLnBrk="0" hangingPunct="0">
              <a:spcBef>
                <a:spcPct val="30000"/>
              </a:spcBef>
              <a:defRPr sz="1200">
                <a:solidFill>
                  <a:schemeClr val="tx1"/>
                </a:solidFill>
                <a:latin typeface="Arial" charset="0"/>
              </a:defRPr>
            </a:lvl4pPr>
            <a:lvl5pPr marL="2057400" indent="-228600" algn="l"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479B02CC-FAE6-4E62-AA56-36632843188D}" type="slidenum">
              <a:rPr lang="en-US" altLang="en-US" smtClean="0"/>
              <a:pPr algn="r" eaLnBrk="1" hangingPunct="1">
                <a:spcBef>
                  <a:spcPct val="0"/>
                </a:spcBef>
              </a:pPr>
              <a:t>16</a:t>
            </a:fld>
            <a:endParaRPr lang="en-US" altLang="en-US" dirty="0" smtClean="0"/>
          </a:p>
        </p:txBody>
      </p:sp>
    </p:spTree>
    <p:extLst>
      <p:ext uri="{BB962C8B-B14F-4D97-AF65-F5344CB8AC3E}">
        <p14:creationId xmlns:p14="http://schemas.microsoft.com/office/powerpoint/2010/main" xmlns="" val="132838007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a:ln/>
        </p:spPr>
      </p:sp>
      <p:sp>
        <p:nvSpPr>
          <p:cNvPr id="10243"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sz="1200" kern="1200" dirty="0" smtClean="0">
                <a:solidFill>
                  <a:schemeClr val="tx1"/>
                </a:solidFill>
                <a:effectLst/>
                <a:latin typeface="Arial" charset="0"/>
                <a:ea typeface="+mn-ea"/>
                <a:cs typeface="+mn-cs"/>
              </a:rPr>
              <a:t>Complete the initial hazard potential classification assessment, structural stability assessment, and safety factor assessment within</a:t>
            </a:r>
          </a:p>
          <a:p>
            <a:r>
              <a:rPr lang="en-US" sz="1200" kern="1200" dirty="0" smtClean="0">
                <a:solidFill>
                  <a:schemeClr val="tx1"/>
                </a:solidFill>
                <a:effectLst/>
                <a:latin typeface="Arial" charset="0"/>
                <a:ea typeface="+mn-ea"/>
                <a:cs typeface="+mn-cs"/>
              </a:rPr>
              <a:t>18 months </a:t>
            </a:r>
            <a:r>
              <a:rPr lang="en-US" dirty="0" smtClean="0"/>
              <a:t>AFTER </a:t>
            </a:r>
            <a:r>
              <a:rPr lang="en-US" sz="1200" kern="1200" dirty="0" smtClean="0">
                <a:solidFill>
                  <a:schemeClr val="tx1"/>
                </a:solidFill>
                <a:effectLst/>
                <a:latin typeface="Arial" charset="0"/>
                <a:ea typeface="+mn-ea"/>
                <a:cs typeface="+mn-cs"/>
              </a:rPr>
              <a:t> rule publication</a:t>
            </a:r>
          </a:p>
          <a:p>
            <a:endParaRPr lang="en-US" altLang="en-US" sz="1200" b="1" kern="1200" dirty="0" smtClean="0">
              <a:solidFill>
                <a:schemeClr val="tx1"/>
              </a:solidFill>
              <a:effectLst/>
              <a:latin typeface="Arial" charset="0"/>
              <a:ea typeface="+mn-ea"/>
              <a:cs typeface="+mn-cs"/>
            </a:endParaRPr>
          </a:p>
          <a:p>
            <a:r>
              <a:rPr lang="en-US" altLang="en-US" sz="1200" b="1" kern="1200" dirty="0" smtClean="0">
                <a:solidFill>
                  <a:schemeClr val="tx1"/>
                </a:solidFill>
                <a:effectLst/>
                <a:latin typeface="Arial" charset="0"/>
                <a:ea typeface="+mn-ea"/>
                <a:cs typeface="+mn-cs"/>
              </a:rPr>
              <a:t>Slow down </a:t>
            </a:r>
            <a:endParaRPr lang="en-US" altLang="en-US" b="1" dirty="0" smtClean="0"/>
          </a:p>
        </p:txBody>
      </p:sp>
      <p:sp>
        <p:nvSpPr>
          <p:cNvPr id="10244"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lgn="l" eaLnBrk="0" hangingPunct="0">
              <a:spcBef>
                <a:spcPct val="30000"/>
              </a:spcBef>
              <a:defRPr sz="1200">
                <a:solidFill>
                  <a:schemeClr val="tx1"/>
                </a:solidFill>
                <a:latin typeface="Arial" charset="0"/>
              </a:defRPr>
            </a:lvl1pPr>
            <a:lvl2pPr marL="742950" indent="-285750" algn="l" eaLnBrk="0" hangingPunct="0">
              <a:spcBef>
                <a:spcPct val="30000"/>
              </a:spcBef>
              <a:defRPr sz="1200">
                <a:solidFill>
                  <a:schemeClr val="tx1"/>
                </a:solidFill>
                <a:latin typeface="Arial" charset="0"/>
              </a:defRPr>
            </a:lvl2pPr>
            <a:lvl3pPr marL="1143000" indent="-228600" algn="l" eaLnBrk="0" hangingPunct="0">
              <a:spcBef>
                <a:spcPct val="30000"/>
              </a:spcBef>
              <a:defRPr sz="1200">
                <a:solidFill>
                  <a:schemeClr val="tx1"/>
                </a:solidFill>
                <a:latin typeface="Arial" charset="0"/>
              </a:defRPr>
            </a:lvl3pPr>
            <a:lvl4pPr marL="1600200" indent="-228600" algn="l" eaLnBrk="0" hangingPunct="0">
              <a:spcBef>
                <a:spcPct val="30000"/>
              </a:spcBef>
              <a:defRPr sz="1200">
                <a:solidFill>
                  <a:schemeClr val="tx1"/>
                </a:solidFill>
                <a:latin typeface="Arial" charset="0"/>
              </a:defRPr>
            </a:lvl4pPr>
            <a:lvl5pPr marL="2057400" indent="-228600" algn="l"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479B02CC-FAE6-4E62-AA56-36632843188D}" type="slidenum">
              <a:rPr lang="en-US" altLang="en-US" smtClean="0"/>
              <a:pPr algn="r" eaLnBrk="1" hangingPunct="1">
                <a:spcBef>
                  <a:spcPct val="0"/>
                </a:spcBef>
              </a:pPr>
              <a:t>17</a:t>
            </a:fld>
            <a:endParaRPr lang="en-US" altLang="en-US" dirty="0" smtClean="0"/>
          </a:p>
        </p:txBody>
      </p:sp>
    </p:spTree>
    <p:extLst>
      <p:ext uri="{BB962C8B-B14F-4D97-AF65-F5344CB8AC3E}">
        <p14:creationId xmlns:p14="http://schemas.microsoft.com/office/powerpoint/2010/main" xmlns="" val="132838007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a:ln/>
        </p:spPr>
      </p:sp>
      <p:sp>
        <p:nvSpPr>
          <p:cNvPr id="10243"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sz="1200" kern="1200" dirty="0" smtClean="0">
                <a:solidFill>
                  <a:schemeClr val="tx1"/>
                </a:solidFill>
                <a:effectLst/>
                <a:latin typeface="Arial" charset="0"/>
                <a:ea typeface="+mn-ea"/>
                <a:cs typeface="+mn-cs"/>
              </a:rPr>
              <a:t>Prevent flow onto the active portion of the CCR unit during the peak discharge from a 24-hour, 25-year storm.</a:t>
            </a:r>
          </a:p>
          <a:p>
            <a:r>
              <a:rPr lang="en-US" sz="1200" kern="1200" dirty="0" smtClean="0">
                <a:solidFill>
                  <a:schemeClr val="tx1"/>
                </a:solidFill>
                <a:effectLst/>
                <a:latin typeface="Arial" charset="0"/>
                <a:ea typeface="+mn-ea"/>
                <a:cs typeface="+mn-cs"/>
              </a:rPr>
              <a:t>–	</a:t>
            </a:r>
            <a:r>
              <a:rPr lang="en-US" sz="1200" b="1" kern="1200" dirty="0" smtClean="0">
                <a:solidFill>
                  <a:schemeClr val="tx1"/>
                </a:solidFill>
                <a:effectLst/>
                <a:latin typeface="Arial" charset="0"/>
                <a:ea typeface="+mn-ea"/>
                <a:cs typeface="+mn-cs"/>
              </a:rPr>
              <a:t>Collect and control at least the water volume from a 24-hour,</a:t>
            </a:r>
          </a:p>
          <a:p>
            <a:r>
              <a:rPr lang="en-US" sz="1200" b="1" kern="1200" dirty="0" smtClean="0">
                <a:solidFill>
                  <a:schemeClr val="tx1"/>
                </a:solidFill>
                <a:effectLst/>
                <a:latin typeface="Arial" charset="0"/>
                <a:ea typeface="+mn-ea"/>
                <a:cs typeface="+mn-cs"/>
              </a:rPr>
              <a:t>25- year storm.</a:t>
            </a:r>
          </a:p>
          <a:p>
            <a:r>
              <a:rPr lang="en-US" sz="1200" kern="1200" dirty="0" smtClean="0">
                <a:solidFill>
                  <a:schemeClr val="tx1"/>
                </a:solidFill>
                <a:effectLst/>
                <a:latin typeface="Arial" charset="0"/>
                <a:ea typeface="+mn-ea"/>
                <a:cs typeface="+mn-cs"/>
              </a:rPr>
              <a:t>•	O/O must prepare an initial RORO control system plan </a:t>
            </a:r>
            <a:r>
              <a:rPr lang="en-US" sz="1200" b="1" kern="1200" dirty="0" smtClean="0">
                <a:solidFill>
                  <a:schemeClr val="tx1"/>
                </a:solidFill>
                <a:effectLst/>
                <a:latin typeface="Arial" charset="0"/>
                <a:ea typeface="+mn-ea"/>
                <a:cs typeface="+mn-cs"/>
              </a:rPr>
              <a:t>within 18 months </a:t>
            </a:r>
            <a:r>
              <a:rPr lang="en-US" sz="1200" kern="1200" dirty="0" smtClean="0">
                <a:solidFill>
                  <a:schemeClr val="tx1"/>
                </a:solidFill>
                <a:effectLst/>
                <a:latin typeface="Arial" charset="0"/>
                <a:ea typeface="+mn-ea"/>
                <a:cs typeface="+mn-cs"/>
              </a:rPr>
              <a:t>of rule publication and revise these plans at a frequency no greater than every five years.</a:t>
            </a:r>
          </a:p>
          <a:p>
            <a:r>
              <a:rPr lang="en-US" sz="1200" kern="1200" dirty="0" smtClean="0">
                <a:solidFill>
                  <a:schemeClr val="tx1"/>
                </a:solidFill>
                <a:effectLst/>
                <a:latin typeface="Arial" charset="0"/>
                <a:ea typeface="+mn-ea"/>
                <a:cs typeface="+mn-cs"/>
              </a:rPr>
              <a:t>•</a:t>
            </a:r>
            <a:r>
              <a:rPr lang="en-US" sz="1200" kern="1200" baseline="0" dirty="0" smtClean="0">
                <a:solidFill>
                  <a:schemeClr val="tx1"/>
                </a:solidFill>
                <a:effectLst/>
                <a:latin typeface="Arial" charset="0"/>
                <a:ea typeface="+mn-ea"/>
                <a:cs typeface="+mn-cs"/>
              </a:rPr>
              <a:t> </a:t>
            </a:r>
            <a:r>
              <a:rPr lang="en-US" sz="1200" kern="1200" dirty="0" smtClean="0">
                <a:solidFill>
                  <a:schemeClr val="tx1"/>
                </a:solidFill>
                <a:effectLst/>
                <a:latin typeface="Arial" charset="0"/>
                <a:ea typeface="+mn-ea"/>
                <a:cs typeface="+mn-cs"/>
              </a:rPr>
              <a:t>RORO control system plans must document system design and construction, including engineering calculations.</a:t>
            </a:r>
          </a:p>
          <a:p>
            <a:endParaRPr lang="en-US" sz="1200" kern="1200" dirty="0" smtClean="0">
              <a:solidFill>
                <a:schemeClr val="tx1"/>
              </a:solidFill>
              <a:effectLst/>
              <a:latin typeface="Arial" charset="0"/>
              <a:ea typeface="+mn-ea"/>
              <a:cs typeface="+mn-cs"/>
            </a:endParaRPr>
          </a:p>
          <a:p>
            <a:r>
              <a:rPr lang="en-US" sz="1200" kern="1200" dirty="0" smtClean="0">
                <a:solidFill>
                  <a:schemeClr val="tx1"/>
                </a:solidFill>
                <a:effectLst/>
                <a:latin typeface="Arial" charset="0"/>
                <a:ea typeface="+mn-ea"/>
                <a:cs typeface="+mn-cs"/>
              </a:rPr>
              <a:t>the Office of Waste will work with industry on the development of the SWMP and any time of possible permitting program.  During that phase, discussions should include the format of the reports, how often to submit, and who to send them to (IHW).</a:t>
            </a:r>
          </a:p>
          <a:p>
            <a:r>
              <a:rPr lang="en-US" sz="1200" kern="1200" dirty="0" smtClean="0">
                <a:solidFill>
                  <a:schemeClr val="tx1"/>
                </a:solidFill>
                <a:effectLst/>
                <a:latin typeface="Arial" charset="0"/>
                <a:ea typeface="+mn-ea"/>
                <a:cs typeface="+mn-cs"/>
              </a:rPr>
              <a:t> </a:t>
            </a:r>
          </a:p>
          <a:p>
            <a:r>
              <a:rPr lang="en-US" sz="1200" kern="1200" dirty="0" smtClean="0">
                <a:solidFill>
                  <a:schemeClr val="tx1"/>
                </a:solidFill>
                <a:effectLst/>
                <a:latin typeface="Arial" charset="0"/>
                <a:ea typeface="+mn-ea"/>
                <a:cs typeface="+mn-cs"/>
              </a:rPr>
              <a:t> </a:t>
            </a:r>
          </a:p>
          <a:p>
            <a:endParaRPr lang="en-US" altLang="en-US" dirty="0" smtClean="0"/>
          </a:p>
        </p:txBody>
      </p:sp>
      <p:sp>
        <p:nvSpPr>
          <p:cNvPr id="10244"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lgn="l" eaLnBrk="0" hangingPunct="0">
              <a:spcBef>
                <a:spcPct val="30000"/>
              </a:spcBef>
              <a:defRPr sz="1200">
                <a:solidFill>
                  <a:schemeClr val="tx1"/>
                </a:solidFill>
                <a:latin typeface="Arial" charset="0"/>
              </a:defRPr>
            </a:lvl1pPr>
            <a:lvl2pPr marL="742950" indent="-285750" algn="l" eaLnBrk="0" hangingPunct="0">
              <a:spcBef>
                <a:spcPct val="30000"/>
              </a:spcBef>
              <a:defRPr sz="1200">
                <a:solidFill>
                  <a:schemeClr val="tx1"/>
                </a:solidFill>
                <a:latin typeface="Arial" charset="0"/>
              </a:defRPr>
            </a:lvl2pPr>
            <a:lvl3pPr marL="1143000" indent="-228600" algn="l" eaLnBrk="0" hangingPunct="0">
              <a:spcBef>
                <a:spcPct val="30000"/>
              </a:spcBef>
              <a:defRPr sz="1200">
                <a:solidFill>
                  <a:schemeClr val="tx1"/>
                </a:solidFill>
                <a:latin typeface="Arial" charset="0"/>
              </a:defRPr>
            </a:lvl3pPr>
            <a:lvl4pPr marL="1600200" indent="-228600" algn="l" eaLnBrk="0" hangingPunct="0">
              <a:spcBef>
                <a:spcPct val="30000"/>
              </a:spcBef>
              <a:defRPr sz="1200">
                <a:solidFill>
                  <a:schemeClr val="tx1"/>
                </a:solidFill>
                <a:latin typeface="Arial" charset="0"/>
              </a:defRPr>
            </a:lvl4pPr>
            <a:lvl5pPr marL="2057400" indent="-228600" algn="l"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479B02CC-FAE6-4E62-AA56-36632843188D}" type="slidenum">
              <a:rPr lang="en-US" altLang="en-US" smtClean="0"/>
              <a:pPr algn="r" eaLnBrk="1" hangingPunct="1">
                <a:spcBef>
                  <a:spcPct val="0"/>
                </a:spcBef>
              </a:pPr>
              <a:t>18</a:t>
            </a:fld>
            <a:endParaRPr lang="en-US" altLang="en-US" dirty="0" smtClean="0"/>
          </a:p>
        </p:txBody>
      </p:sp>
    </p:spTree>
    <p:extLst>
      <p:ext uri="{BB962C8B-B14F-4D97-AF65-F5344CB8AC3E}">
        <p14:creationId xmlns:p14="http://schemas.microsoft.com/office/powerpoint/2010/main" xmlns="" val="132838007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a:ln/>
        </p:spPr>
      </p:sp>
      <p:sp>
        <p:nvSpPr>
          <p:cNvPr id="10243"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altLang="en-US" dirty="0" smtClean="0"/>
              <a:t>Includes</a:t>
            </a:r>
            <a:r>
              <a:rPr lang="en-US" altLang="en-US" baseline="0" dirty="0" smtClean="0"/>
              <a:t> inactive impoundments that haven’t closed. </a:t>
            </a:r>
          </a:p>
          <a:p>
            <a:endParaRPr lang="en-US" altLang="en-US" baseline="0" dirty="0" smtClean="0"/>
          </a:p>
          <a:p>
            <a:r>
              <a:rPr lang="en-US" sz="1200" kern="1200" dirty="0" smtClean="0">
                <a:solidFill>
                  <a:schemeClr val="tx1"/>
                </a:solidFill>
                <a:effectLst/>
                <a:latin typeface="Arial" charset="0"/>
                <a:ea typeface="+mn-ea"/>
                <a:cs typeface="+mn-cs"/>
              </a:rPr>
              <a:t>Must be in compliance with requirements (up through detection monitoring and determination of background levels) within two years of effective date of the rule.</a:t>
            </a:r>
          </a:p>
          <a:p>
            <a:r>
              <a:rPr lang="en-US" sz="1200" kern="1200" dirty="0" smtClean="0">
                <a:solidFill>
                  <a:schemeClr val="tx1"/>
                </a:solidFill>
                <a:effectLst/>
                <a:latin typeface="Arial" charset="0"/>
                <a:ea typeface="+mn-ea"/>
                <a:cs typeface="+mn-cs"/>
              </a:rPr>
              <a:t>•	Requires an annual report certifying compliance, including data, to be posted on facility’s website.</a:t>
            </a:r>
          </a:p>
          <a:p>
            <a:r>
              <a:rPr lang="en-US" sz="1200" kern="1200" dirty="0" smtClean="0">
                <a:solidFill>
                  <a:schemeClr val="tx1"/>
                </a:solidFill>
                <a:effectLst/>
                <a:latin typeface="Arial" charset="0"/>
                <a:ea typeface="+mn-ea"/>
                <a:cs typeface="+mn-cs"/>
              </a:rPr>
              <a:t>•	Groundwater requirements must be met throughout active life and closure/post closure period</a:t>
            </a:r>
          </a:p>
          <a:p>
            <a:endParaRPr lang="en-US" altLang="en-US" sz="1200" kern="1200" dirty="0" smtClean="0">
              <a:solidFill>
                <a:schemeClr val="tx1"/>
              </a:solidFill>
              <a:effectLst/>
              <a:latin typeface="Arial" charset="0"/>
              <a:ea typeface="+mn-ea"/>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effectLst/>
                <a:latin typeface="Arial" charset="0"/>
                <a:ea typeface="+mn-ea"/>
                <a:cs typeface="+mn-cs"/>
              </a:rPr>
              <a:t>more reporting requirements to be determined during the development and approval of the state</a:t>
            </a:r>
            <a:r>
              <a:rPr lang="en-US" sz="1200" kern="1200" baseline="0" dirty="0" smtClean="0">
                <a:solidFill>
                  <a:schemeClr val="tx1"/>
                </a:solidFill>
                <a:effectLst/>
                <a:latin typeface="Arial" charset="0"/>
                <a:ea typeface="+mn-ea"/>
                <a:cs typeface="+mn-cs"/>
              </a:rPr>
              <a:t> </a:t>
            </a:r>
            <a:r>
              <a:rPr lang="en-US" sz="1200" kern="1200" dirty="0" smtClean="0">
                <a:solidFill>
                  <a:schemeClr val="tx1"/>
                </a:solidFill>
                <a:effectLst/>
                <a:latin typeface="Arial" charset="0"/>
                <a:ea typeface="+mn-ea"/>
                <a:cs typeface="+mn-cs"/>
              </a:rPr>
              <a:t>SWMP</a:t>
            </a:r>
          </a:p>
          <a:p>
            <a:endParaRPr lang="en-US" altLang="en-US" dirty="0" smtClean="0"/>
          </a:p>
        </p:txBody>
      </p:sp>
      <p:sp>
        <p:nvSpPr>
          <p:cNvPr id="10244"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lgn="l" eaLnBrk="0" hangingPunct="0">
              <a:spcBef>
                <a:spcPct val="30000"/>
              </a:spcBef>
              <a:defRPr sz="1200">
                <a:solidFill>
                  <a:schemeClr val="tx1"/>
                </a:solidFill>
                <a:latin typeface="Arial" charset="0"/>
              </a:defRPr>
            </a:lvl1pPr>
            <a:lvl2pPr marL="742950" indent="-285750" algn="l" eaLnBrk="0" hangingPunct="0">
              <a:spcBef>
                <a:spcPct val="30000"/>
              </a:spcBef>
              <a:defRPr sz="1200">
                <a:solidFill>
                  <a:schemeClr val="tx1"/>
                </a:solidFill>
                <a:latin typeface="Arial" charset="0"/>
              </a:defRPr>
            </a:lvl2pPr>
            <a:lvl3pPr marL="1143000" indent="-228600" algn="l" eaLnBrk="0" hangingPunct="0">
              <a:spcBef>
                <a:spcPct val="30000"/>
              </a:spcBef>
              <a:defRPr sz="1200">
                <a:solidFill>
                  <a:schemeClr val="tx1"/>
                </a:solidFill>
                <a:latin typeface="Arial" charset="0"/>
              </a:defRPr>
            </a:lvl3pPr>
            <a:lvl4pPr marL="1600200" indent="-228600" algn="l" eaLnBrk="0" hangingPunct="0">
              <a:spcBef>
                <a:spcPct val="30000"/>
              </a:spcBef>
              <a:defRPr sz="1200">
                <a:solidFill>
                  <a:schemeClr val="tx1"/>
                </a:solidFill>
                <a:latin typeface="Arial" charset="0"/>
              </a:defRPr>
            </a:lvl4pPr>
            <a:lvl5pPr marL="2057400" indent="-228600" algn="l"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479B02CC-FAE6-4E62-AA56-36632843188D}" type="slidenum">
              <a:rPr lang="en-US" altLang="en-US" smtClean="0"/>
              <a:pPr algn="r" eaLnBrk="1" hangingPunct="1">
                <a:spcBef>
                  <a:spcPct val="0"/>
                </a:spcBef>
              </a:pPr>
              <a:t>19</a:t>
            </a:fld>
            <a:endParaRPr lang="en-US" altLang="en-US" dirty="0" smtClean="0"/>
          </a:p>
        </p:txBody>
      </p:sp>
    </p:spTree>
    <p:extLst>
      <p:ext uri="{BB962C8B-B14F-4D97-AF65-F5344CB8AC3E}">
        <p14:creationId xmlns:p14="http://schemas.microsoft.com/office/powerpoint/2010/main" xmlns="" val="13283800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a:ln/>
        </p:spPr>
      </p:sp>
      <p:sp>
        <p:nvSpPr>
          <p:cNvPr id="9219"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altLang="en-US" dirty="0" smtClean="0"/>
              <a:t>Topics to be covered:</a:t>
            </a:r>
          </a:p>
          <a:p>
            <a:endParaRPr lang="en-US" altLang="en-US" dirty="0" smtClean="0"/>
          </a:p>
          <a:p>
            <a:pPr marL="171450" indent="-171450">
              <a:buFont typeface="Arial" panose="020B0604020202020204" pitchFamily="34" charset="0"/>
              <a:buChar char="•"/>
            </a:pPr>
            <a:r>
              <a:rPr lang="en-US" altLang="en-US" dirty="0" smtClean="0"/>
              <a:t>This presentation will cover the latest on the Coal Combustion Residual (CCR) rule</a:t>
            </a:r>
            <a:r>
              <a:rPr lang="en-US" altLang="en-US" baseline="0" dirty="0" smtClean="0"/>
              <a:t> and how it impacts Texas.</a:t>
            </a:r>
          </a:p>
          <a:p>
            <a:pPr marL="171450" indent="-171450">
              <a:buFont typeface="Arial" panose="020B0604020202020204" pitchFamily="34" charset="0"/>
              <a:buChar char="•"/>
            </a:pPr>
            <a:endParaRPr lang="en-US" altLang="en-US" baseline="0" dirty="0" smtClean="0"/>
          </a:p>
          <a:p>
            <a:pPr marL="171450" indent="-171450">
              <a:buFont typeface="Arial" panose="020B0604020202020204" pitchFamily="34" charset="0"/>
              <a:buChar char="•"/>
            </a:pPr>
            <a:r>
              <a:rPr lang="en-US" altLang="en-US" baseline="0" dirty="0" smtClean="0"/>
              <a:t>Please hold questions to the end -  We’ll have a group of folks to answer questions. </a:t>
            </a:r>
            <a:endParaRPr lang="en-US" altLang="en-US" dirty="0"/>
          </a:p>
          <a:p>
            <a:pPr marL="171450" indent="-171450">
              <a:buFont typeface="Arial" panose="020B0604020202020204" pitchFamily="34" charset="0"/>
              <a:buChar char="•"/>
            </a:pPr>
            <a:endParaRPr lang="en-US" sz="1200" kern="1200" dirty="0" smtClean="0">
              <a:solidFill>
                <a:schemeClr val="tx1"/>
              </a:solidFill>
              <a:effectLst/>
              <a:latin typeface="Arial" charset="0"/>
              <a:ea typeface="+mn-ea"/>
              <a:cs typeface="+mn-cs"/>
            </a:endParaRPr>
          </a:p>
          <a:p>
            <a:pPr marL="171450" indent="-171450">
              <a:buFont typeface="Arial" panose="020B0604020202020204" pitchFamily="34" charset="0"/>
              <a:buChar char="•"/>
            </a:pPr>
            <a:r>
              <a:rPr lang="en-US" sz="1200" kern="1200" dirty="0" smtClean="0">
                <a:solidFill>
                  <a:schemeClr val="tx1"/>
                </a:solidFill>
                <a:effectLst/>
                <a:latin typeface="Arial" charset="0"/>
                <a:ea typeface="+mn-ea"/>
                <a:cs typeface="+mn-cs"/>
              </a:rPr>
              <a:t>Bob Patton is the POC for CCR for the Office of Waste and he is in contact with EPA HQ,  Region 6, and ASTSWMO which</a:t>
            </a:r>
            <a:r>
              <a:rPr lang="en-US" sz="1200" kern="1200" baseline="0" dirty="0" smtClean="0">
                <a:solidFill>
                  <a:schemeClr val="tx1"/>
                </a:solidFill>
                <a:effectLst/>
                <a:latin typeface="Arial" charset="0"/>
                <a:ea typeface="+mn-ea"/>
                <a:cs typeface="+mn-cs"/>
              </a:rPr>
              <a:t> stands for the Assn of State and Territorial Solid Waste </a:t>
            </a:r>
            <a:r>
              <a:rPr lang="en-US" sz="1200" kern="1200" baseline="0" dirty="0" err="1" smtClean="0">
                <a:solidFill>
                  <a:schemeClr val="tx1"/>
                </a:solidFill>
                <a:effectLst/>
                <a:latin typeface="Arial" charset="0"/>
                <a:ea typeface="+mn-ea"/>
                <a:cs typeface="+mn-cs"/>
              </a:rPr>
              <a:t>Mgmt</a:t>
            </a:r>
            <a:r>
              <a:rPr lang="en-US" sz="1200" kern="1200" baseline="0" dirty="0" smtClean="0">
                <a:solidFill>
                  <a:schemeClr val="tx1"/>
                </a:solidFill>
                <a:effectLst/>
                <a:latin typeface="Arial" charset="0"/>
                <a:ea typeface="+mn-ea"/>
                <a:cs typeface="+mn-cs"/>
              </a:rPr>
              <a:t> Officials.   </a:t>
            </a:r>
            <a:endParaRPr lang="en-US" dirty="0"/>
          </a:p>
          <a:p>
            <a:pPr marL="171450" indent="-171450">
              <a:buFont typeface="Arial" panose="020B0604020202020204" pitchFamily="34" charset="0"/>
              <a:buChar char="•"/>
            </a:pPr>
            <a:endParaRPr lang="en-US" altLang="en-US" sz="1200" kern="1200" baseline="0" dirty="0" smtClean="0">
              <a:solidFill>
                <a:schemeClr val="tx1"/>
              </a:solidFill>
              <a:effectLst/>
              <a:latin typeface="Arial" charset="0"/>
              <a:ea typeface="+mn-ea"/>
              <a:cs typeface="+mn-cs"/>
            </a:endParaRPr>
          </a:p>
          <a:p>
            <a:pPr marL="171450" indent="-171450">
              <a:buFont typeface="Arial" panose="020B0604020202020204" pitchFamily="34" charset="0"/>
              <a:buChar char="•"/>
            </a:pPr>
            <a:r>
              <a:rPr lang="en-US" altLang="en-US" sz="1200" kern="1200" baseline="0" dirty="0" smtClean="0">
                <a:solidFill>
                  <a:schemeClr val="tx1"/>
                </a:solidFill>
                <a:effectLst/>
                <a:latin typeface="Arial" charset="0"/>
                <a:ea typeface="+mn-ea"/>
                <a:cs typeface="+mn-cs"/>
              </a:rPr>
              <a:t>Other</a:t>
            </a:r>
            <a:r>
              <a:rPr lang="en-US" altLang="en-US" sz="1200" kern="1200" dirty="0" smtClean="0">
                <a:solidFill>
                  <a:schemeClr val="tx1"/>
                </a:solidFill>
                <a:effectLst/>
                <a:latin typeface="Arial" charset="0"/>
                <a:ea typeface="+mn-ea"/>
                <a:cs typeface="+mn-cs"/>
              </a:rPr>
              <a:t> people on the team include myself  </a:t>
            </a:r>
            <a:r>
              <a:rPr lang="en-US" altLang="en-US" sz="1200" kern="1200" baseline="0" dirty="0" smtClean="0">
                <a:solidFill>
                  <a:schemeClr val="tx1"/>
                </a:solidFill>
                <a:effectLst/>
                <a:latin typeface="Arial" charset="0"/>
                <a:ea typeface="+mn-ea"/>
                <a:cs typeface="+mn-cs"/>
              </a:rPr>
              <a:t>Vahab Haghi</a:t>
            </a:r>
            <a:r>
              <a:rPr lang="en-US" altLang="en-US" sz="1200" u="sng" kern="1200" baseline="0" dirty="0" smtClean="0">
                <a:solidFill>
                  <a:schemeClr val="tx1"/>
                </a:solidFill>
                <a:effectLst/>
                <a:latin typeface="Arial" charset="0"/>
                <a:ea typeface="+mn-ea"/>
                <a:cs typeface="+mn-cs"/>
              </a:rPr>
              <a:t>gh</a:t>
            </a:r>
            <a:r>
              <a:rPr lang="en-US" altLang="en-US" sz="1200" kern="1200" baseline="0" dirty="0" smtClean="0">
                <a:solidFill>
                  <a:schemeClr val="tx1"/>
                </a:solidFill>
                <a:effectLst/>
                <a:latin typeface="Arial" charset="0"/>
                <a:ea typeface="+mn-ea"/>
                <a:cs typeface="+mn-cs"/>
              </a:rPr>
              <a:t>atian, Mary Talley   and legal</a:t>
            </a:r>
            <a:r>
              <a:rPr lang="en-US" altLang="en-US" sz="1200" kern="1200" dirty="0" smtClean="0">
                <a:solidFill>
                  <a:schemeClr val="tx1"/>
                </a:solidFill>
                <a:effectLst/>
                <a:latin typeface="Arial" charset="0"/>
                <a:ea typeface="+mn-ea"/>
                <a:cs typeface="+mn-cs"/>
              </a:rPr>
              <a:t> staff. </a:t>
            </a:r>
            <a:endParaRPr lang="en-US" altLang="en-US" baseline="0" dirty="0" smtClean="0"/>
          </a:p>
          <a:p>
            <a:pPr marL="171450" indent="-171450">
              <a:buFont typeface="Arial" panose="020B0604020202020204" pitchFamily="34" charset="0"/>
              <a:buChar char="•"/>
            </a:pPr>
            <a:endParaRPr lang="en-US" altLang="en-US" dirty="0" smtClean="0"/>
          </a:p>
        </p:txBody>
      </p:sp>
      <p:sp>
        <p:nvSpPr>
          <p:cNvPr id="9220"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lgn="l" eaLnBrk="0" hangingPunct="0">
              <a:spcBef>
                <a:spcPct val="30000"/>
              </a:spcBef>
              <a:defRPr sz="1200">
                <a:solidFill>
                  <a:schemeClr val="tx1"/>
                </a:solidFill>
                <a:latin typeface="Arial" charset="0"/>
              </a:defRPr>
            </a:lvl1pPr>
            <a:lvl2pPr marL="742950" indent="-285750" algn="l" eaLnBrk="0" hangingPunct="0">
              <a:spcBef>
                <a:spcPct val="30000"/>
              </a:spcBef>
              <a:defRPr sz="1200">
                <a:solidFill>
                  <a:schemeClr val="tx1"/>
                </a:solidFill>
                <a:latin typeface="Arial" charset="0"/>
              </a:defRPr>
            </a:lvl2pPr>
            <a:lvl3pPr marL="1143000" indent="-228600" algn="l" eaLnBrk="0" hangingPunct="0">
              <a:spcBef>
                <a:spcPct val="30000"/>
              </a:spcBef>
              <a:defRPr sz="1200">
                <a:solidFill>
                  <a:schemeClr val="tx1"/>
                </a:solidFill>
                <a:latin typeface="Arial" charset="0"/>
              </a:defRPr>
            </a:lvl3pPr>
            <a:lvl4pPr marL="1600200" indent="-228600" algn="l" eaLnBrk="0" hangingPunct="0">
              <a:spcBef>
                <a:spcPct val="30000"/>
              </a:spcBef>
              <a:defRPr sz="1200">
                <a:solidFill>
                  <a:schemeClr val="tx1"/>
                </a:solidFill>
                <a:latin typeface="Arial" charset="0"/>
              </a:defRPr>
            </a:lvl4pPr>
            <a:lvl5pPr marL="2057400" indent="-228600" algn="l"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3B43C656-CCB0-40DC-863A-6C0BA9C64E46}" type="slidenum">
              <a:rPr lang="en-US" altLang="en-US" smtClean="0"/>
              <a:pPr algn="r" eaLnBrk="1" hangingPunct="1">
                <a:spcBef>
                  <a:spcPct val="0"/>
                </a:spcBef>
              </a:pPr>
              <a:t>2</a:t>
            </a:fld>
            <a:endParaRPr lang="en-US" altLang="en-US" dirty="0" smtClean="0"/>
          </a:p>
        </p:txBody>
      </p:sp>
    </p:spTree>
    <p:extLst>
      <p:ext uri="{BB962C8B-B14F-4D97-AF65-F5344CB8AC3E}">
        <p14:creationId xmlns:p14="http://schemas.microsoft.com/office/powerpoint/2010/main" xmlns="" val="289310379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a:ln/>
        </p:spPr>
      </p:sp>
      <p:sp>
        <p:nvSpPr>
          <p:cNvPr id="10243"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altLang="en-US" dirty="0" smtClean="0"/>
              <a:t>Corrective</a:t>
            </a:r>
            <a:r>
              <a:rPr lang="en-US" altLang="en-US" baseline="0" dirty="0" smtClean="0"/>
              <a:t> action -  </a:t>
            </a:r>
            <a:r>
              <a:rPr lang="en-US" sz="1200" b="0" i="0" u="none" strike="noStrike" kern="1200" baseline="0" dirty="0" smtClean="0">
                <a:solidFill>
                  <a:schemeClr val="tx1"/>
                </a:solidFill>
                <a:latin typeface="Arial" charset="0"/>
                <a:ea typeface="+mn-ea"/>
                <a:cs typeface="+mn-cs"/>
              </a:rPr>
              <a:t>Once a groundwater monitoring system and groundwater monitoring program has been established for a CCR unit, the owner or operator must conduct groundwater monitoring and, if the monitoring demonstrates an exceedance of a groundwater protection standard for any of the identified constituents in CCR, must initiate corrective action. </a:t>
            </a:r>
            <a:endParaRPr lang="en-US" altLang="en-US" dirty="0" smtClean="0"/>
          </a:p>
        </p:txBody>
      </p:sp>
      <p:sp>
        <p:nvSpPr>
          <p:cNvPr id="10244"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lgn="l" eaLnBrk="0" hangingPunct="0">
              <a:spcBef>
                <a:spcPct val="30000"/>
              </a:spcBef>
              <a:defRPr sz="1200">
                <a:solidFill>
                  <a:schemeClr val="tx1"/>
                </a:solidFill>
                <a:latin typeface="Arial" charset="0"/>
              </a:defRPr>
            </a:lvl1pPr>
            <a:lvl2pPr marL="742950" indent="-285750" algn="l" eaLnBrk="0" hangingPunct="0">
              <a:spcBef>
                <a:spcPct val="30000"/>
              </a:spcBef>
              <a:defRPr sz="1200">
                <a:solidFill>
                  <a:schemeClr val="tx1"/>
                </a:solidFill>
                <a:latin typeface="Arial" charset="0"/>
              </a:defRPr>
            </a:lvl2pPr>
            <a:lvl3pPr marL="1143000" indent="-228600" algn="l" eaLnBrk="0" hangingPunct="0">
              <a:spcBef>
                <a:spcPct val="30000"/>
              </a:spcBef>
              <a:defRPr sz="1200">
                <a:solidFill>
                  <a:schemeClr val="tx1"/>
                </a:solidFill>
                <a:latin typeface="Arial" charset="0"/>
              </a:defRPr>
            </a:lvl3pPr>
            <a:lvl4pPr marL="1600200" indent="-228600" algn="l" eaLnBrk="0" hangingPunct="0">
              <a:spcBef>
                <a:spcPct val="30000"/>
              </a:spcBef>
              <a:defRPr sz="1200">
                <a:solidFill>
                  <a:schemeClr val="tx1"/>
                </a:solidFill>
                <a:latin typeface="Arial" charset="0"/>
              </a:defRPr>
            </a:lvl4pPr>
            <a:lvl5pPr marL="2057400" indent="-228600" algn="l"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479B02CC-FAE6-4E62-AA56-36632843188D}" type="slidenum">
              <a:rPr lang="en-US" altLang="en-US" smtClean="0"/>
              <a:pPr algn="r" eaLnBrk="1" hangingPunct="1">
                <a:spcBef>
                  <a:spcPct val="0"/>
                </a:spcBef>
              </a:pPr>
              <a:t>20</a:t>
            </a:fld>
            <a:endParaRPr lang="en-US" altLang="en-US" dirty="0" smtClean="0"/>
          </a:p>
        </p:txBody>
      </p:sp>
    </p:spTree>
    <p:extLst>
      <p:ext uri="{BB962C8B-B14F-4D97-AF65-F5344CB8AC3E}">
        <p14:creationId xmlns:p14="http://schemas.microsoft.com/office/powerpoint/2010/main" xmlns="" val="132838007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a:ln/>
        </p:spPr>
      </p:sp>
      <p:sp>
        <p:nvSpPr>
          <p:cNvPr id="10243"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altLang="en-US" dirty="0" smtClean="0"/>
              <a:t>R</a:t>
            </a:r>
          </a:p>
        </p:txBody>
      </p:sp>
      <p:sp>
        <p:nvSpPr>
          <p:cNvPr id="10244"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lgn="l" eaLnBrk="0" hangingPunct="0">
              <a:spcBef>
                <a:spcPct val="30000"/>
              </a:spcBef>
              <a:defRPr sz="1200">
                <a:solidFill>
                  <a:schemeClr val="tx1"/>
                </a:solidFill>
                <a:latin typeface="Arial" charset="0"/>
              </a:defRPr>
            </a:lvl1pPr>
            <a:lvl2pPr marL="742950" indent="-285750" algn="l" eaLnBrk="0" hangingPunct="0">
              <a:spcBef>
                <a:spcPct val="30000"/>
              </a:spcBef>
              <a:defRPr sz="1200">
                <a:solidFill>
                  <a:schemeClr val="tx1"/>
                </a:solidFill>
                <a:latin typeface="Arial" charset="0"/>
              </a:defRPr>
            </a:lvl2pPr>
            <a:lvl3pPr marL="1143000" indent="-228600" algn="l" eaLnBrk="0" hangingPunct="0">
              <a:spcBef>
                <a:spcPct val="30000"/>
              </a:spcBef>
              <a:defRPr sz="1200">
                <a:solidFill>
                  <a:schemeClr val="tx1"/>
                </a:solidFill>
                <a:latin typeface="Arial" charset="0"/>
              </a:defRPr>
            </a:lvl3pPr>
            <a:lvl4pPr marL="1600200" indent="-228600" algn="l" eaLnBrk="0" hangingPunct="0">
              <a:spcBef>
                <a:spcPct val="30000"/>
              </a:spcBef>
              <a:defRPr sz="1200">
                <a:solidFill>
                  <a:schemeClr val="tx1"/>
                </a:solidFill>
                <a:latin typeface="Arial" charset="0"/>
              </a:defRPr>
            </a:lvl4pPr>
            <a:lvl5pPr marL="2057400" indent="-228600" algn="l"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479B02CC-FAE6-4E62-AA56-36632843188D}" type="slidenum">
              <a:rPr lang="en-US" altLang="en-US" smtClean="0"/>
              <a:pPr algn="r" eaLnBrk="1" hangingPunct="1">
                <a:spcBef>
                  <a:spcPct val="0"/>
                </a:spcBef>
              </a:pPr>
              <a:t>21</a:t>
            </a:fld>
            <a:endParaRPr lang="en-US" altLang="en-US" dirty="0" smtClean="0"/>
          </a:p>
        </p:txBody>
      </p:sp>
    </p:spTree>
    <p:extLst>
      <p:ext uri="{BB962C8B-B14F-4D97-AF65-F5344CB8AC3E}">
        <p14:creationId xmlns:p14="http://schemas.microsoft.com/office/powerpoint/2010/main" xmlns="" val="132838007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a:ln/>
        </p:spPr>
      </p:sp>
      <p:sp>
        <p:nvSpPr>
          <p:cNvPr id="10243"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sz="1200" kern="1200" dirty="0" smtClean="0">
                <a:solidFill>
                  <a:schemeClr val="tx1"/>
                </a:solidFill>
                <a:effectLst/>
                <a:latin typeface="Arial" charset="0"/>
                <a:ea typeface="+mn-ea"/>
                <a:cs typeface="+mn-cs"/>
              </a:rPr>
              <a:t>Rule establishes timeframes to initiate and complete closure activities, and authorizes the</a:t>
            </a:r>
          </a:p>
          <a:p>
            <a:r>
              <a:rPr lang="en-US" sz="1200" kern="1200" dirty="0" smtClean="0">
                <a:solidFill>
                  <a:schemeClr val="tx1"/>
                </a:solidFill>
                <a:effectLst/>
                <a:latin typeface="Arial" charset="0"/>
                <a:ea typeface="+mn-ea"/>
                <a:cs typeface="+mn-cs"/>
              </a:rPr>
              <a:t>O/O to obtain time extensions due to circumstances beyond the facility’s control:</a:t>
            </a:r>
          </a:p>
          <a:p>
            <a:r>
              <a:rPr lang="en-US" sz="1200" kern="1200" dirty="0" smtClean="0">
                <a:solidFill>
                  <a:schemeClr val="tx1"/>
                </a:solidFill>
                <a:effectLst/>
                <a:latin typeface="Arial" charset="0"/>
                <a:ea typeface="+mn-ea"/>
                <a:cs typeface="+mn-cs"/>
              </a:rPr>
              <a:t>–	</a:t>
            </a:r>
            <a:r>
              <a:rPr lang="en-US" sz="1200" b="1" kern="1200" dirty="0" smtClean="0">
                <a:solidFill>
                  <a:schemeClr val="tx1"/>
                </a:solidFill>
                <a:effectLst/>
                <a:latin typeface="Arial" charset="0"/>
                <a:ea typeface="+mn-ea"/>
                <a:cs typeface="+mn-cs"/>
              </a:rPr>
              <a:t>CCR landfills must complete closure within six months, with the possibility of one two- year extension.</a:t>
            </a:r>
          </a:p>
          <a:p>
            <a:r>
              <a:rPr lang="en-US" sz="1200" b="1" kern="1200" dirty="0" smtClean="0">
                <a:solidFill>
                  <a:schemeClr val="tx1"/>
                </a:solidFill>
                <a:effectLst/>
                <a:latin typeface="Arial" charset="0"/>
                <a:ea typeface="+mn-ea"/>
                <a:cs typeface="+mn-cs"/>
              </a:rPr>
              <a:t>–	CCR surface impoundments must complete closure within five years, </a:t>
            </a:r>
            <a:r>
              <a:rPr lang="en-US" b="1" dirty="0" smtClean="0"/>
              <a:t>WITH POSSIBLE EXTENSIONS BASED ON THE SIZE OF THE IMPOUNDMENT</a:t>
            </a:r>
            <a:endParaRPr lang="en-US" sz="1200" b="1" kern="1200" dirty="0" smtClean="0">
              <a:solidFill>
                <a:schemeClr val="tx1"/>
              </a:solidFill>
              <a:effectLst/>
              <a:latin typeface="Arial" charset="0"/>
              <a:ea typeface="+mn-ea"/>
              <a:cs typeface="+mn-cs"/>
            </a:endParaRPr>
          </a:p>
          <a:p>
            <a:r>
              <a:rPr lang="en-US" sz="1200" kern="1200" dirty="0" smtClean="0">
                <a:solidFill>
                  <a:schemeClr val="tx1"/>
                </a:solidFill>
                <a:effectLst/>
                <a:latin typeface="Arial" charset="0"/>
                <a:ea typeface="+mn-ea"/>
                <a:cs typeface="+mn-cs"/>
              </a:rPr>
              <a:t>•	Rule also establishes alternative closure procedures in situations where an owner or</a:t>
            </a:r>
          </a:p>
          <a:p>
            <a:r>
              <a:rPr lang="en-US" sz="1200" kern="1200" dirty="0" smtClean="0">
                <a:solidFill>
                  <a:schemeClr val="tx1"/>
                </a:solidFill>
                <a:effectLst/>
                <a:latin typeface="Arial" charset="0"/>
                <a:ea typeface="+mn-ea"/>
                <a:cs typeface="+mn-cs"/>
              </a:rPr>
              <a:t>operator has no alternative disposal capacity or is permanently closing the coal-fired boiler in</a:t>
            </a:r>
          </a:p>
          <a:p>
            <a:r>
              <a:rPr lang="en-US" sz="1200" kern="1200" dirty="0" smtClean="0">
                <a:solidFill>
                  <a:schemeClr val="tx1"/>
                </a:solidFill>
                <a:effectLst/>
                <a:latin typeface="Arial" charset="0"/>
                <a:ea typeface="+mn-ea"/>
                <a:cs typeface="+mn-cs"/>
              </a:rPr>
              <a:t>the foreseeable future.</a:t>
            </a:r>
          </a:p>
          <a:p>
            <a:r>
              <a:rPr lang="en-US" sz="1200" kern="1200" dirty="0" smtClean="0">
                <a:solidFill>
                  <a:schemeClr val="tx1"/>
                </a:solidFill>
                <a:effectLst/>
                <a:latin typeface="Arial" charset="0"/>
                <a:ea typeface="+mn-ea"/>
                <a:cs typeface="+mn-cs"/>
              </a:rPr>
              <a:t>•	Extensions </a:t>
            </a:r>
            <a:r>
              <a:rPr lang="en-US" sz="1200" b="1" kern="1200" dirty="0" smtClean="0">
                <a:solidFill>
                  <a:schemeClr val="tx1"/>
                </a:solidFill>
                <a:effectLst/>
                <a:latin typeface="Arial" charset="0"/>
                <a:ea typeface="+mn-ea"/>
                <a:cs typeface="+mn-cs"/>
              </a:rPr>
              <a:t>are not available for units that fail to demonstrate or meet factors of safety</a:t>
            </a:r>
            <a:r>
              <a:rPr lang="en-US" sz="1200" kern="1200" dirty="0" smtClean="0">
                <a:solidFill>
                  <a:schemeClr val="tx1"/>
                </a:solidFill>
                <a:effectLst/>
                <a:latin typeface="Arial" charset="0"/>
                <a:ea typeface="+mn-ea"/>
                <a:cs typeface="+mn-cs"/>
              </a:rPr>
              <a:t>.</a:t>
            </a:r>
          </a:p>
          <a:p>
            <a:endParaRPr lang="en-US" sz="1200" kern="1200" dirty="0" smtClean="0">
              <a:solidFill>
                <a:schemeClr val="tx1"/>
              </a:solidFill>
              <a:effectLst/>
              <a:latin typeface="Arial" charset="0"/>
              <a:ea typeface="+mn-ea"/>
              <a:cs typeface="+mn-cs"/>
            </a:endParaRPr>
          </a:p>
          <a:p>
            <a:r>
              <a:rPr lang="en-US" sz="1200" kern="1200" dirty="0" smtClean="0">
                <a:solidFill>
                  <a:schemeClr val="tx1"/>
                </a:solidFill>
                <a:effectLst/>
                <a:latin typeface="Arial" charset="0"/>
                <a:ea typeface="+mn-ea"/>
                <a:cs typeface="+mn-cs"/>
              </a:rPr>
              <a:t/>
            </a:r>
            <a:br>
              <a:rPr lang="en-US" sz="1200" kern="1200" dirty="0" smtClean="0">
                <a:solidFill>
                  <a:schemeClr val="tx1"/>
                </a:solidFill>
                <a:effectLst/>
                <a:latin typeface="Arial" charset="0"/>
                <a:ea typeface="+mn-ea"/>
                <a:cs typeface="+mn-cs"/>
              </a:rPr>
            </a:br>
            <a:endParaRPr lang="en-US" altLang="en-US" dirty="0" smtClean="0"/>
          </a:p>
        </p:txBody>
      </p:sp>
      <p:sp>
        <p:nvSpPr>
          <p:cNvPr id="10244"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lgn="l" eaLnBrk="0" hangingPunct="0">
              <a:spcBef>
                <a:spcPct val="30000"/>
              </a:spcBef>
              <a:defRPr sz="1200">
                <a:solidFill>
                  <a:schemeClr val="tx1"/>
                </a:solidFill>
                <a:latin typeface="Arial" charset="0"/>
              </a:defRPr>
            </a:lvl1pPr>
            <a:lvl2pPr marL="742950" indent="-285750" algn="l" eaLnBrk="0" hangingPunct="0">
              <a:spcBef>
                <a:spcPct val="30000"/>
              </a:spcBef>
              <a:defRPr sz="1200">
                <a:solidFill>
                  <a:schemeClr val="tx1"/>
                </a:solidFill>
                <a:latin typeface="Arial" charset="0"/>
              </a:defRPr>
            </a:lvl2pPr>
            <a:lvl3pPr marL="1143000" indent="-228600" algn="l" eaLnBrk="0" hangingPunct="0">
              <a:spcBef>
                <a:spcPct val="30000"/>
              </a:spcBef>
              <a:defRPr sz="1200">
                <a:solidFill>
                  <a:schemeClr val="tx1"/>
                </a:solidFill>
                <a:latin typeface="Arial" charset="0"/>
              </a:defRPr>
            </a:lvl3pPr>
            <a:lvl4pPr marL="1600200" indent="-228600" algn="l" eaLnBrk="0" hangingPunct="0">
              <a:spcBef>
                <a:spcPct val="30000"/>
              </a:spcBef>
              <a:defRPr sz="1200">
                <a:solidFill>
                  <a:schemeClr val="tx1"/>
                </a:solidFill>
                <a:latin typeface="Arial" charset="0"/>
              </a:defRPr>
            </a:lvl4pPr>
            <a:lvl5pPr marL="2057400" indent="-228600" algn="l"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479B02CC-FAE6-4E62-AA56-36632843188D}" type="slidenum">
              <a:rPr lang="en-US" altLang="en-US" smtClean="0"/>
              <a:pPr algn="r" eaLnBrk="1" hangingPunct="1">
                <a:spcBef>
                  <a:spcPct val="0"/>
                </a:spcBef>
              </a:pPr>
              <a:t>22</a:t>
            </a:fld>
            <a:endParaRPr lang="en-US" altLang="en-US" dirty="0" smtClean="0"/>
          </a:p>
        </p:txBody>
      </p:sp>
    </p:spTree>
    <p:extLst>
      <p:ext uri="{BB962C8B-B14F-4D97-AF65-F5344CB8AC3E}">
        <p14:creationId xmlns:p14="http://schemas.microsoft.com/office/powerpoint/2010/main" xmlns="" val="132838007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a:ln/>
        </p:spPr>
      </p:sp>
      <p:sp>
        <p:nvSpPr>
          <p:cNvPr id="10243"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altLang="en-US" dirty="0" smtClean="0"/>
              <a:t>Owners or operators must continue post-closure care for 30 years:</a:t>
            </a:r>
          </a:p>
          <a:p>
            <a:r>
              <a:rPr lang="en-US" altLang="en-US" dirty="0" smtClean="0"/>
              <a:t>–	If, however at the end of 30 years, the unit is operating under assessment monitoring, the O/O must continue to conduct post closure care until the O/O returns to detection monitoring.</a:t>
            </a:r>
          </a:p>
          <a:p>
            <a:endParaRPr lang="en-US" altLang="en-US" dirty="0" smtClean="0"/>
          </a:p>
        </p:txBody>
      </p:sp>
      <p:sp>
        <p:nvSpPr>
          <p:cNvPr id="10244"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lgn="l" eaLnBrk="0" hangingPunct="0">
              <a:spcBef>
                <a:spcPct val="30000"/>
              </a:spcBef>
              <a:defRPr sz="1200">
                <a:solidFill>
                  <a:schemeClr val="tx1"/>
                </a:solidFill>
                <a:latin typeface="Arial" charset="0"/>
              </a:defRPr>
            </a:lvl1pPr>
            <a:lvl2pPr marL="742950" indent="-285750" algn="l" eaLnBrk="0" hangingPunct="0">
              <a:spcBef>
                <a:spcPct val="30000"/>
              </a:spcBef>
              <a:defRPr sz="1200">
                <a:solidFill>
                  <a:schemeClr val="tx1"/>
                </a:solidFill>
                <a:latin typeface="Arial" charset="0"/>
              </a:defRPr>
            </a:lvl2pPr>
            <a:lvl3pPr marL="1143000" indent="-228600" algn="l" eaLnBrk="0" hangingPunct="0">
              <a:spcBef>
                <a:spcPct val="30000"/>
              </a:spcBef>
              <a:defRPr sz="1200">
                <a:solidFill>
                  <a:schemeClr val="tx1"/>
                </a:solidFill>
                <a:latin typeface="Arial" charset="0"/>
              </a:defRPr>
            </a:lvl3pPr>
            <a:lvl4pPr marL="1600200" indent="-228600" algn="l" eaLnBrk="0" hangingPunct="0">
              <a:spcBef>
                <a:spcPct val="30000"/>
              </a:spcBef>
              <a:defRPr sz="1200">
                <a:solidFill>
                  <a:schemeClr val="tx1"/>
                </a:solidFill>
                <a:latin typeface="Arial" charset="0"/>
              </a:defRPr>
            </a:lvl4pPr>
            <a:lvl5pPr marL="2057400" indent="-228600" algn="l"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479B02CC-FAE6-4E62-AA56-36632843188D}" type="slidenum">
              <a:rPr lang="en-US" altLang="en-US" smtClean="0"/>
              <a:pPr algn="r" eaLnBrk="1" hangingPunct="1">
                <a:spcBef>
                  <a:spcPct val="0"/>
                </a:spcBef>
              </a:pPr>
              <a:t>23</a:t>
            </a:fld>
            <a:endParaRPr lang="en-US" altLang="en-US" dirty="0" smtClean="0"/>
          </a:p>
        </p:txBody>
      </p:sp>
    </p:spTree>
    <p:extLst>
      <p:ext uri="{BB962C8B-B14F-4D97-AF65-F5344CB8AC3E}">
        <p14:creationId xmlns:p14="http://schemas.microsoft.com/office/powerpoint/2010/main" xmlns="" val="132838007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a:ln/>
        </p:spPr>
      </p:sp>
      <p:sp>
        <p:nvSpPr>
          <p:cNvPr id="10243"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altLang="en-US" dirty="0" smtClean="0"/>
              <a:t>Slow  </a:t>
            </a:r>
          </a:p>
        </p:txBody>
      </p:sp>
      <p:sp>
        <p:nvSpPr>
          <p:cNvPr id="10244"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lgn="l" eaLnBrk="0" hangingPunct="0">
              <a:spcBef>
                <a:spcPct val="30000"/>
              </a:spcBef>
              <a:defRPr sz="1200">
                <a:solidFill>
                  <a:schemeClr val="tx1"/>
                </a:solidFill>
                <a:latin typeface="Arial" charset="0"/>
              </a:defRPr>
            </a:lvl1pPr>
            <a:lvl2pPr marL="742950" indent="-285750" algn="l" eaLnBrk="0" hangingPunct="0">
              <a:spcBef>
                <a:spcPct val="30000"/>
              </a:spcBef>
              <a:defRPr sz="1200">
                <a:solidFill>
                  <a:schemeClr val="tx1"/>
                </a:solidFill>
                <a:latin typeface="Arial" charset="0"/>
              </a:defRPr>
            </a:lvl2pPr>
            <a:lvl3pPr marL="1143000" indent="-228600" algn="l" eaLnBrk="0" hangingPunct="0">
              <a:spcBef>
                <a:spcPct val="30000"/>
              </a:spcBef>
              <a:defRPr sz="1200">
                <a:solidFill>
                  <a:schemeClr val="tx1"/>
                </a:solidFill>
                <a:latin typeface="Arial" charset="0"/>
              </a:defRPr>
            </a:lvl3pPr>
            <a:lvl4pPr marL="1600200" indent="-228600" algn="l" eaLnBrk="0" hangingPunct="0">
              <a:spcBef>
                <a:spcPct val="30000"/>
              </a:spcBef>
              <a:defRPr sz="1200">
                <a:solidFill>
                  <a:schemeClr val="tx1"/>
                </a:solidFill>
                <a:latin typeface="Arial" charset="0"/>
              </a:defRPr>
            </a:lvl4pPr>
            <a:lvl5pPr marL="2057400" indent="-228600" algn="l"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479B02CC-FAE6-4E62-AA56-36632843188D}" type="slidenum">
              <a:rPr lang="en-US" altLang="en-US" smtClean="0"/>
              <a:pPr algn="r" eaLnBrk="1" hangingPunct="1">
                <a:spcBef>
                  <a:spcPct val="0"/>
                </a:spcBef>
              </a:pPr>
              <a:t>24</a:t>
            </a:fld>
            <a:endParaRPr lang="en-US" altLang="en-US" dirty="0" smtClean="0"/>
          </a:p>
        </p:txBody>
      </p:sp>
    </p:spTree>
    <p:extLst>
      <p:ext uri="{BB962C8B-B14F-4D97-AF65-F5344CB8AC3E}">
        <p14:creationId xmlns:p14="http://schemas.microsoft.com/office/powerpoint/2010/main" xmlns="" val="132838007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a:ln/>
        </p:spPr>
      </p:sp>
      <p:sp>
        <p:nvSpPr>
          <p:cNvPr id="10243"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sz="1200" kern="1200" dirty="0" smtClean="0">
                <a:solidFill>
                  <a:schemeClr val="tx1"/>
                </a:solidFill>
                <a:effectLst/>
                <a:latin typeface="Arial" charset="0"/>
                <a:ea typeface="+mn-ea"/>
                <a:cs typeface="+mn-cs"/>
              </a:rPr>
              <a:t>Owners or operators are required to document how the provisions of the rule are being met by placing information in an operating record and providing notification of these actions to the State Director/or the appropriate Tribal authority.</a:t>
            </a:r>
          </a:p>
          <a:p>
            <a:r>
              <a:rPr lang="en-US" sz="1200" kern="1200" dirty="0" smtClean="0">
                <a:solidFill>
                  <a:schemeClr val="tx1"/>
                </a:solidFill>
                <a:effectLst/>
                <a:latin typeface="Arial" charset="0"/>
                <a:ea typeface="+mn-ea"/>
                <a:cs typeface="+mn-cs"/>
              </a:rPr>
              <a:t>•	Owners or operators must also establish and maintain a publicly accessible internet site that posts documentation that has in many instances also been entered into the operating record.</a:t>
            </a:r>
          </a:p>
          <a:p>
            <a:r>
              <a:rPr lang="en-US" sz="1200" kern="1200" dirty="0" smtClean="0">
                <a:solidFill>
                  <a:schemeClr val="tx1"/>
                </a:solidFill>
                <a:effectLst/>
                <a:latin typeface="Arial" charset="0"/>
                <a:ea typeface="+mn-ea"/>
                <a:cs typeface="+mn-cs"/>
              </a:rPr>
              <a:t>•	Most files must be maintained in the operating record and on the internet site for five years.</a:t>
            </a:r>
          </a:p>
          <a:p>
            <a:r>
              <a:rPr lang="en-US" sz="1200" kern="1200" dirty="0" smtClean="0">
                <a:solidFill>
                  <a:schemeClr val="tx1"/>
                </a:solidFill>
                <a:effectLst/>
                <a:latin typeface="Arial" charset="0"/>
                <a:ea typeface="+mn-ea"/>
                <a:cs typeface="+mn-cs"/>
              </a:rPr>
              <a:t>•	As long as the facility remains active, the following documents must be maintained:</a:t>
            </a:r>
          </a:p>
          <a:p>
            <a:r>
              <a:rPr lang="en-US" sz="1200" kern="1200" dirty="0" smtClean="0">
                <a:solidFill>
                  <a:schemeClr val="tx1"/>
                </a:solidFill>
                <a:effectLst/>
                <a:latin typeface="Arial" charset="0"/>
                <a:ea typeface="+mn-ea"/>
                <a:cs typeface="+mn-cs"/>
              </a:rPr>
              <a:t>–	Emergency Action Plan</a:t>
            </a:r>
          </a:p>
          <a:p>
            <a:r>
              <a:rPr lang="en-US" sz="1200" kern="1200" dirty="0" smtClean="0">
                <a:solidFill>
                  <a:schemeClr val="tx1"/>
                </a:solidFill>
                <a:effectLst/>
                <a:latin typeface="Arial" charset="0"/>
                <a:ea typeface="+mn-ea"/>
                <a:cs typeface="+mn-cs"/>
              </a:rPr>
              <a:t>–	Fugitive Dust Control Plan</a:t>
            </a:r>
          </a:p>
          <a:p>
            <a:r>
              <a:rPr lang="en-US" sz="1200" kern="1200" dirty="0" smtClean="0">
                <a:solidFill>
                  <a:schemeClr val="tx1"/>
                </a:solidFill>
                <a:effectLst/>
                <a:latin typeface="Arial" charset="0"/>
                <a:ea typeface="+mn-ea"/>
                <a:cs typeface="+mn-cs"/>
              </a:rPr>
              <a:t>–	Closure Plan</a:t>
            </a:r>
          </a:p>
          <a:p>
            <a:r>
              <a:rPr lang="en-US" sz="1200" kern="1200" dirty="0" smtClean="0">
                <a:solidFill>
                  <a:schemeClr val="tx1"/>
                </a:solidFill>
                <a:effectLst/>
                <a:latin typeface="Arial" charset="0"/>
                <a:ea typeface="+mn-ea"/>
                <a:cs typeface="+mn-cs"/>
              </a:rPr>
              <a:t>•	State Directors and/or appropriate Tribal authority may request any demonstration or documentation required by the rule if such information is not available via the facility’s publicly accessible internet site.  THIS WILL BE BETTER DEFINED IF THE STATE SUBMITS A SWMP</a:t>
            </a:r>
          </a:p>
          <a:p>
            <a:endParaRPr lang="en-US" sz="1200" kern="1200" dirty="0" smtClean="0">
              <a:solidFill>
                <a:schemeClr val="tx1"/>
              </a:solidFill>
              <a:effectLst/>
              <a:latin typeface="Arial" charset="0"/>
              <a:ea typeface="+mn-ea"/>
              <a:cs typeface="+mn-cs"/>
            </a:endParaRPr>
          </a:p>
          <a:p>
            <a:r>
              <a:rPr lang="en-US" sz="1200" kern="1200" dirty="0" smtClean="0">
                <a:solidFill>
                  <a:schemeClr val="tx1"/>
                </a:solidFill>
                <a:effectLst/>
                <a:latin typeface="Arial" charset="0"/>
                <a:ea typeface="+mn-ea"/>
                <a:cs typeface="+mn-cs"/>
              </a:rPr>
              <a:t>The federal</a:t>
            </a:r>
            <a:r>
              <a:rPr lang="en-US" sz="1200" kern="1200" baseline="0" dirty="0" smtClean="0">
                <a:solidFill>
                  <a:schemeClr val="tx1"/>
                </a:solidFill>
                <a:effectLst/>
                <a:latin typeface="Arial" charset="0"/>
                <a:ea typeface="+mn-ea"/>
                <a:cs typeface="+mn-cs"/>
              </a:rPr>
              <a:t> bill allows the permitting authority to post this information</a:t>
            </a:r>
            <a:endParaRPr lang="en-US" sz="1200" kern="1200" dirty="0" smtClean="0">
              <a:solidFill>
                <a:schemeClr val="tx1"/>
              </a:solidFill>
              <a:effectLst/>
              <a:latin typeface="Arial" charset="0"/>
              <a:ea typeface="+mn-ea"/>
              <a:cs typeface="+mn-cs"/>
            </a:endParaRPr>
          </a:p>
          <a:p>
            <a:endParaRPr lang="en-US" sz="1200" kern="1200" dirty="0" smtClean="0">
              <a:solidFill>
                <a:schemeClr val="tx1"/>
              </a:solidFill>
              <a:effectLst/>
              <a:latin typeface="Arial" charset="0"/>
              <a:ea typeface="+mn-ea"/>
              <a:cs typeface="+mn-cs"/>
            </a:endParaRPr>
          </a:p>
          <a:p>
            <a:r>
              <a:rPr lang="en-US" sz="1200" kern="1200" dirty="0" smtClean="0">
                <a:solidFill>
                  <a:schemeClr val="tx1"/>
                </a:solidFill>
                <a:effectLst/>
                <a:latin typeface="Arial" charset="0"/>
                <a:ea typeface="+mn-ea"/>
                <a:cs typeface="+mn-cs"/>
              </a:rPr>
              <a:t> </a:t>
            </a:r>
          </a:p>
          <a:p>
            <a:r>
              <a:rPr lang="en-US" sz="1200" kern="1200" dirty="0" smtClean="0">
                <a:solidFill>
                  <a:schemeClr val="tx1"/>
                </a:solidFill>
                <a:effectLst/>
                <a:latin typeface="Arial" charset="0"/>
                <a:ea typeface="+mn-ea"/>
                <a:cs typeface="+mn-cs"/>
              </a:rPr>
              <a:t> </a:t>
            </a:r>
          </a:p>
          <a:p>
            <a:endParaRPr lang="en-US" altLang="en-US" dirty="0" smtClean="0"/>
          </a:p>
        </p:txBody>
      </p:sp>
      <p:sp>
        <p:nvSpPr>
          <p:cNvPr id="10244"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lgn="l" eaLnBrk="0" hangingPunct="0">
              <a:spcBef>
                <a:spcPct val="30000"/>
              </a:spcBef>
              <a:defRPr sz="1200">
                <a:solidFill>
                  <a:schemeClr val="tx1"/>
                </a:solidFill>
                <a:latin typeface="Arial" charset="0"/>
              </a:defRPr>
            </a:lvl1pPr>
            <a:lvl2pPr marL="742950" indent="-285750" algn="l" eaLnBrk="0" hangingPunct="0">
              <a:spcBef>
                <a:spcPct val="30000"/>
              </a:spcBef>
              <a:defRPr sz="1200">
                <a:solidFill>
                  <a:schemeClr val="tx1"/>
                </a:solidFill>
                <a:latin typeface="Arial" charset="0"/>
              </a:defRPr>
            </a:lvl2pPr>
            <a:lvl3pPr marL="1143000" indent="-228600" algn="l" eaLnBrk="0" hangingPunct="0">
              <a:spcBef>
                <a:spcPct val="30000"/>
              </a:spcBef>
              <a:defRPr sz="1200">
                <a:solidFill>
                  <a:schemeClr val="tx1"/>
                </a:solidFill>
                <a:latin typeface="Arial" charset="0"/>
              </a:defRPr>
            </a:lvl3pPr>
            <a:lvl4pPr marL="1600200" indent="-228600" algn="l" eaLnBrk="0" hangingPunct="0">
              <a:spcBef>
                <a:spcPct val="30000"/>
              </a:spcBef>
              <a:defRPr sz="1200">
                <a:solidFill>
                  <a:schemeClr val="tx1"/>
                </a:solidFill>
                <a:latin typeface="Arial" charset="0"/>
              </a:defRPr>
            </a:lvl4pPr>
            <a:lvl5pPr marL="2057400" indent="-228600" algn="l"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479B02CC-FAE6-4E62-AA56-36632843188D}" type="slidenum">
              <a:rPr lang="en-US" altLang="en-US" smtClean="0"/>
              <a:pPr algn="r" eaLnBrk="1" hangingPunct="1">
                <a:spcBef>
                  <a:spcPct val="0"/>
                </a:spcBef>
              </a:pPr>
              <a:t>25</a:t>
            </a:fld>
            <a:endParaRPr lang="en-US" altLang="en-US" dirty="0" smtClean="0"/>
          </a:p>
        </p:txBody>
      </p:sp>
    </p:spTree>
    <p:extLst>
      <p:ext uri="{BB962C8B-B14F-4D97-AF65-F5344CB8AC3E}">
        <p14:creationId xmlns:p14="http://schemas.microsoft.com/office/powerpoint/2010/main" xmlns="" val="132838007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a:ln/>
        </p:spPr>
      </p:sp>
      <p:sp>
        <p:nvSpPr>
          <p:cNvPr id="10243" name="Notes Placeholder 2"/>
          <p:cNvSpPr>
            <a:spLocks noGrp="1"/>
          </p:cNvSpPr>
          <p:nvPr>
            <p:ph type="body" idx="1"/>
          </p:nvPr>
        </p:nvSpPr>
        <p:spPr>
          <a:xfrm>
            <a:off x="701675" y="4495800"/>
            <a:ext cx="5607050" cy="4183063"/>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altLang="en-US" dirty="0" smtClean="0"/>
              <a:t>SEE ADDITONAL HANDOUT</a:t>
            </a:r>
            <a:endParaRPr lang="en-US" altLang="en-US" baseline="0" dirty="0" smtClean="0"/>
          </a:p>
          <a:p>
            <a:endParaRPr lang="en-US" altLang="en-US" baseline="0" dirty="0" smtClean="0"/>
          </a:p>
          <a:p>
            <a:pPr lvl="0"/>
            <a:r>
              <a:rPr lang="en-US" sz="1200" u="sng" kern="1200" dirty="0" smtClean="0">
                <a:solidFill>
                  <a:schemeClr val="tx1"/>
                </a:solidFill>
                <a:effectLst/>
                <a:latin typeface="Arial" charset="0"/>
                <a:ea typeface="+mn-ea"/>
                <a:cs typeface="+mn-cs"/>
              </a:rPr>
              <a:t>Major Impact on Existing Units</a:t>
            </a:r>
            <a:r>
              <a:rPr lang="en-US" sz="1200" kern="1200" dirty="0" smtClean="0">
                <a:solidFill>
                  <a:schemeClr val="tx1"/>
                </a:solidFill>
                <a:effectLst/>
                <a:latin typeface="Arial" charset="0"/>
                <a:ea typeface="+mn-ea"/>
                <a:cs typeface="+mn-cs"/>
              </a:rPr>
              <a:t> - Requires that the existing CCR surface impoundments and landfills  meet the established technical criteria within specified timelines ranging from six to 42 months of the publication date of final rule. </a:t>
            </a:r>
          </a:p>
          <a:p>
            <a:pPr lvl="1"/>
            <a:r>
              <a:rPr lang="en-US" sz="1200" u="none" strike="noStrike" kern="1200" dirty="0" smtClean="0">
                <a:solidFill>
                  <a:schemeClr val="tx1"/>
                </a:solidFill>
                <a:effectLst/>
                <a:latin typeface="Arial" charset="0"/>
                <a:ea typeface="+mn-ea"/>
                <a:cs typeface="+mn-cs"/>
              </a:rPr>
              <a:t>With some exceptions (i.e., fewer location and no liner restrictions for existing CCR landfills), the same technical standards as new units are required for existing CCR units. </a:t>
            </a:r>
          </a:p>
          <a:p>
            <a:pPr lvl="1"/>
            <a:r>
              <a:rPr lang="en-US" sz="1200" u="none" strike="noStrike" kern="1200" dirty="0" smtClean="0">
                <a:solidFill>
                  <a:schemeClr val="tx1"/>
                </a:solidFill>
                <a:effectLst/>
                <a:latin typeface="Arial" charset="0"/>
                <a:ea typeface="+mn-ea"/>
                <a:cs typeface="+mn-cs"/>
              </a:rPr>
              <a:t>Major Timelines:</a:t>
            </a:r>
          </a:p>
          <a:p>
            <a:pPr lvl="2"/>
            <a:r>
              <a:rPr lang="en-US" sz="1200" kern="1200" dirty="0" smtClean="0">
                <a:solidFill>
                  <a:schemeClr val="tx1"/>
                </a:solidFill>
                <a:effectLst/>
                <a:latin typeface="Arial" charset="0"/>
                <a:ea typeface="+mn-ea"/>
                <a:cs typeface="+mn-cs"/>
              </a:rPr>
              <a:t>Impoundment liner demonstration (18 months)</a:t>
            </a:r>
          </a:p>
          <a:p>
            <a:pPr lvl="2"/>
            <a:r>
              <a:rPr lang="en-US" sz="1200" kern="1200" dirty="0" smtClean="0">
                <a:solidFill>
                  <a:schemeClr val="tx1"/>
                </a:solidFill>
                <a:effectLst/>
                <a:latin typeface="Arial" charset="0"/>
                <a:ea typeface="+mn-ea"/>
                <a:cs typeface="+mn-cs"/>
              </a:rPr>
              <a:t>Impoundment structural integrity (24 months) </a:t>
            </a:r>
          </a:p>
          <a:p>
            <a:pPr lvl="2"/>
            <a:r>
              <a:rPr lang="en-US" sz="1200" kern="1200" dirty="0" smtClean="0">
                <a:solidFill>
                  <a:schemeClr val="tx1"/>
                </a:solidFill>
                <a:effectLst/>
                <a:latin typeface="Arial" charset="0"/>
                <a:ea typeface="+mn-ea"/>
                <a:cs typeface="+mn-cs"/>
              </a:rPr>
              <a:t>Groundwater monitoring (30 months) </a:t>
            </a:r>
          </a:p>
          <a:p>
            <a:pPr lvl="2"/>
            <a:r>
              <a:rPr lang="en-US" sz="1200" kern="1200" dirty="0" smtClean="0">
                <a:solidFill>
                  <a:schemeClr val="tx1"/>
                </a:solidFill>
                <a:effectLst/>
                <a:latin typeface="Arial" charset="0"/>
                <a:ea typeface="+mn-ea"/>
                <a:cs typeface="+mn-cs"/>
              </a:rPr>
              <a:t>Location demonstration (42 months)</a:t>
            </a:r>
          </a:p>
          <a:p>
            <a:pPr lvl="2"/>
            <a:r>
              <a:rPr lang="en-US" sz="1200" kern="1200" dirty="0" smtClean="0">
                <a:solidFill>
                  <a:schemeClr val="tx1"/>
                </a:solidFill>
                <a:effectLst/>
                <a:latin typeface="Arial" charset="0"/>
                <a:ea typeface="+mn-ea"/>
                <a:cs typeface="+mn-cs"/>
              </a:rPr>
              <a:t>Utility must show compliance with the established standards within 42 months of the publication date of final rule or begin closure of the CCR units no later than 48 months of the publication date. </a:t>
            </a:r>
          </a:p>
          <a:p>
            <a:pPr lvl="2"/>
            <a:endParaRPr lang="en-US" sz="1200" kern="1200" dirty="0" smtClean="0">
              <a:solidFill>
                <a:schemeClr val="tx1"/>
              </a:solidFill>
              <a:effectLst/>
              <a:latin typeface="Arial" charset="0"/>
              <a:ea typeface="+mn-ea"/>
              <a:cs typeface="+mn-cs"/>
            </a:endParaRPr>
          </a:p>
          <a:p>
            <a:pPr lvl="2"/>
            <a:endParaRPr lang="en-US" sz="1200" kern="1200" dirty="0" smtClean="0">
              <a:solidFill>
                <a:schemeClr val="tx1"/>
              </a:solidFill>
              <a:effectLst/>
              <a:latin typeface="Arial" charset="0"/>
              <a:ea typeface="+mn-ea"/>
              <a:cs typeface="+mn-cs"/>
            </a:endParaRPr>
          </a:p>
        </p:txBody>
      </p:sp>
      <p:sp>
        <p:nvSpPr>
          <p:cNvPr id="10244"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lgn="l" eaLnBrk="0" hangingPunct="0">
              <a:spcBef>
                <a:spcPct val="30000"/>
              </a:spcBef>
              <a:defRPr sz="1200">
                <a:solidFill>
                  <a:schemeClr val="tx1"/>
                </a:solidFill>
                <a:latin typeface="Arial" charset="0"/>
              </a:defRPr>
            </a:lvl1pPr>
            <a:lvl2pPr marL="742950" indent="-285750" algn="l" eaLnBrk="0" hangingPunct="0">
              <a:spcBef>
                <a:spcPct val="30000"/>
              </a:spcBef>
              <a:defRPr sz="1200">
                <a:solidFill>
                  <a:schemeClr val="tx1"/>
                </a:solidFill>
                <a:latin typeface="Arial" charset="0"/>
              </a:defRPr>
            </a:lvl2pPr>
            <a:lvl3pPr marL="1143000" indent="-228600" algn="l" eaLnBrk="0" hangingPunct="0">
              <a:spcBef>
                <a:spcPct val="30000"/>
              </a:spcBef>
              <a:defRPr sz="1200">
                <a:solidFill>
                  <a:schemeClr val="tx1"/>
                </a:solidFill>
                <a:latin typeface="Arial" charset="0"/>
              </a:defRPr>
            </a:lvl3pPr>
            <a:lvl4pPr marL="1600200" indent="-228600" algn="l" eaLnBrk="0" hangingPunct="0">
              <a:spcBef>
                <a:spcPct val="30000"/>
              </a:spcBef>
              <a:defRPr sz="1200">
                <a:solidFill>
                  <a:schemeClr val="tx1"/>
                </a:solidFill>
                <a:latin typeface="Arial" charset="0"/>
              </a:defRPr>
            </a:lvl4pPr>
            <a:lvl5pPr marL="2057400" indent="-228600" algn="l"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479B02CC-FAE6-4E62-AA56-36632843188D}" type="slidenum">
              <a:rPr lang="en-US" altLang="en-US" smtClean="0"/>
              <a:pPr algn="r" eaLnBrk="1" hangingPunct="1">
                <a:spcBef>
                  <a:spcPct val="0"/>
                </a:spcBef>
              </a:pPr>
              <a:t>26</a:t>
            </a:fld>
            <a:endParaRPr lang="en-US" altLang="en-US" dirty="0" smtClean="0"/>
          </a:p>
        </p:txBody>
      </p:sp>
    </p:spTree>
    <p:extLst>
      <p:ext uri="{BB962C8B-B14F-4D97-AF65-F5344CB8AC3E}">
        <p14:creationId xmlns:p14="http://schemas.microsoft.com/office/powerpoint/2010/main" xmlns="" val="132838007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a:t>
            </a:r>
            <a:r>
              <a:rPr lang="en-US" baseline="0" dirty="0" smtClean="0"/>
              <a:t> graphic is a display of timelines for CCR Surface Impoundments found in the preamble and rule. </a:t>
            </a:r>
            <a:endParaRPr lang="en-US" dirty="0"/>
          </a:p>
        </p:txBody>
      </p:sp>
      <p:sp>
        <p:nvSpPr>
          <p:cNvPr id="4" name="Slide Number Placeholder 3"/>
          <p:cNvSpPr>
            <a:spLocks noGrp="1"/>
          </p:cNvSpPr>
          <p:nvPr>
            <p:ph type="sldNum" sz="quarter" idx="10"/>
          </p:nvPr>
        </p:nvSpPr>
        <p:spPr/>
        <p:txBody>
          <a:bodyPr/>
          <a:lstStyle/>
          <a:p>
            <a:pPr>
              <a:defRPr/>
            </a:pPr>
            <a:fld id="{5409AED8-E2F3-46AF-A695-88F4EFB7FC6A}" type="slidenum">
              <a:rPr lang="en-US" smtClean="0"/>
              <a:pPr>
                <a:defRPr/>
              </a:pPr>
              <a:t>27</a:t>
            </a:fld>
            <a:endParaRPr lang="en-US" dirty="0"/>
          </a:p>
        </p:txBody>
      </p:sp>
    </p:spTree>
    <p:extLst>
      <p:ext uri="{BB962C8B-B14F-4D97-AF65-F5344CB8AC3E}">
        <p14:creationId xmlns:p14="http://schemas.microsoft.com/office/powerpoint/2010/main" xmlns="" val="225998569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409AED8-E2F3-46AF-A695-88F4EFB7FC6A}" type="slidenum">
              <a:rPr lang="en-US" smtClean="0"/>
              <a:pPr>
                <a:defRPr/>
              </a:pPr>
              <a:t>28</a:t>
            </a:fld>
            <a:endParaRPr lang="en-US" dirty="0"/>
          </a:p>
        </p:txBody>
      </p:sp>
    </p:spTree>
    <p:extLst>
      <p:ext uri="{BB962C8B-B14F-4D97-AF65-F5344CB8AC3E}">
        <p14:creationId xmlns:p14="http://schemas.microsoft.com/office/powerpoint/2010/main" xmlns="" val="249023273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b="1" kern="1200" dirty="0" smtClean="0">
                <a:solidFill>
                  <a:schemeClr val="tx1"/>
                </a:solidFill>
                <a:effectLst/>
                <a:latin typeface="Arial" charset="0"/>
                <a:ea typeface="+mn-ea"/>
                <a:cs typeface="+mn-cs"/>
              </a:rPr>
              <a:t>Not going to cover</a:t>
            </a:r>
            <a:r>
              <a:rPr lang="en-US" sz="1200" b="1" kern="1200" baseline="0" dirty="0" smtClean="0">
                <a:solidFill>
                  <a:schemeClr val="tx1"/>
                </a:solidFill>
                <a:effectLst/>
                <a:latin typeface="Arial" charset="0"/>
                <a:ea typeface="+mn-ea"/>
                <a:cs typeface="+mn-cs"/>
              </a:rPr>
              <a:t> too much since this is pending congressional legislation</a:t>
            </a:r>
            <a:endParaRPr lang="en-US" sz="1200" b="1" kern="1200" dirty="0" smtClean="0">
              <a:solidFill>
                <a:schemeClr val="tx1"/>
              </a:solidFill>
              <a:effectLst/>
              <a:latin typeface="Arial" charset="0"/>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sz="1200" b="1" kern="1200" dirty="0" smtClean="0">
              <a:solidFill>
                <a:schemeClr val="tx1"/>
              </a:solidFill>
              <a:effectLst/>
              <a:latin typeface="Arial" charset="0"/>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sz="1200" b="1" kern="1200" dirty="0" smtClean="0">
              <a:solidFill>
                <a:schemeClr val="tx1"/>
              </a:solidFill>
              <a:effectLst/>
              <a:latin typeface="Arial" charset="0"/>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b="1" kern="1200" dirty="0" smtClean="0">
                <a:solidFill>
                  <a:schemeClr val="tx1"/>
                </a:solidFill>
                <a:effectLst/>
                <a:latin typeface="Arial" charset="0"/>
                <a:ea typeface="+mn-ea"/>
                <a:cs typeface="+mn-cs"/>
              </a:rPr>
              <a:t>Notification - Not later than 6 months after the date of enactment of this section /bill, the Governor of each State shall notify the Administrator , in writing, whether such State will adopt and implement a coal combustion residuals (CCR) permit program;</a:t>
            </a:r>
            <a:endParaRPr lang="en-US" sz="1200" b="0" kern="1200" dirty="0" smtClean="0">
              <a:solidFill>
                <a:schemeClr val="tx1"/>
              </a:solidFill>
              <a:effectLst/>
              <a:latin typeface="Arial" charset="0"/>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sz="1200" b="0" kern="1200" dirty="0" smtClean="0">
              <a:solidFill>
                <a:schemeClr val="tx1"/>
              </a:solidFill>
              <a:effectLst/>
              <a:latin typeface="Arial" charset="0"/>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b="0" kern="1200" dirty="0" smtClean="0">
                <a:solidFill>
                  <a:schemeClr val="tx1"/>
                </a:solidFill>
                <a:effectLst/>
                <a:latin typeface="Arial" charset="0"/>
                <a:ea typeface="+mn-ea"/>
                <a:cs typeface="+mn-cs"/>
              </a:rPr>
              <a:t>Differs</a:t>
            </a:r>
            <a:r>
              <a:rPr lang="en-US" sz="1200" b="0" kern="1200" baseline="0" dirty="0" smtClean="0">
                <a:solidFill>
                  <a:schemeClr val="tx1"/>
                </a:solidFill>
                <a:effectLst/>
                <a:latin typeface="Arial" charset="0"/>
                <a:ea typeface="+mn-ea"/>
                <a:cs typeface="+mn-cs"/>
              </a:rPr>
              <a:t> from EPA rule -  PERMIT PROGRAM, FINANCIAL</a:t>
            </a:r>
            <a:r>
              <a:rPr lang="en-US" sz="1200" b="0" kern="1200" dirty="0" smtClean="0">
                <a:solidFill>
                  <a:schemeClr val="tx1"/>
                </a:solidFill>
                <a:effectLst/>
                <a:latin typeface="Arial" charset="0"/>
                <a:ea typeface="+mn-ea"/>
                <a:cs typeface="+mn-cs"/>
              </a:rPr>
              <a:t> ASSUREANCE INTERNET POSTING, ENFORCEMENT </a:t>
            </a:r>
            <a:r>
              <a:rPr lang="en-US" sz="2200" dirty="0" smtClean="0">
                <a:solidFill>
                  <a:schemeClr val="bg1"/>
                </a:solidFill>
                <a:latin typeface="Arial" panose="020B0604020202020204" pitchFamily="34" charset="0"/>
                <a:cs typeface="Arial" panose="020B0604020202020204" pitchFamily="34" charset="0"/>
              </a:rPr>
              <a:t> financial assurance, internet postings, </a:t>
            </a:r>
            <a:r>
              <a:rPr lang="en-US" sz="2200" dirty="0" err="1" smtClean="0">
                <a:solidFill>
                  <a:schemeClr val="bg1"/>
                </a:solidFill>
                <a:latin typeface="Arial" panose="020B0604020202020204" pitchFamily="34" charset="0"/>
                <a:cs typeface="Arial" panose="020B0604020202020204" pitchFamily="34" charset="0"/>
              </a:rPr>
              <a:t>enfoment</a:t>
            </a:r>
            <a:r>
              <a:rPr lang="en-US" sz="2200" dirty="0" smtClean="0">
                <a:solidFill>
                  <a:schemeClr val="bg1"/>
                </a:solidFill>
                <a:latin typeface="Arial" panose="020B0604020202020204" pitchFamily="34" charset="0"/>
                <a:cs typeface="Arial" panose="020B0604020202020204" pitchFamily="34" charset="0"/>
              </a:rPr>
              <a:t>   </a:t>
            </a:r>
          </a:p>
          <a:p>
            <a:pPr lvl="1">
              <a:buFont typeface="Arial" panose="020B0604020202020204" pitchFamily="34" charset="0"/>
              <a:buNone/>
            </a:pPr>
            <a:endParaRPr lang="en-US" sz="2200" dirty="0" smtClean="0">
              <a:solidFill>
                <a:schemeClr val="bg1"/>
              </a:solidFill>
              <a:latin typeface="Arial" panose="020B0604020202020204" pitchFamily="34" charset="0"/>
              <a:cs typeface="Arial" panose="020B0604020202020204" pitchFamily="34" charset="0"/>
            </a:endParaRPr>
          </a:p>
          <a:p>
            <a:r>
              <a:rPr lang="en-US" dirty="0" smtClean="0"/>
              <a:t>You</a:t>
            </a:r>
            <a:r>
              <a:rPr lang="en-US" baseline="0" dirty="0" smtClean="0"/>
              <a:t> can sign up for email updates from the </a:t>
            </a:r>
            <a:r>
              <a:rPr lang="en-US" sz="1200" dirty="0" smtClean="0">
                <a:solidFill>
                  <a:schemeClr val="bg1"/>
                </a:solidFill>
                <a:latin typeface="Arial" panose="020B0604020202020204" pitchFamily="34" charset="0"/>
                <a:cs typeface="Arial" panose="020B0604020202020204" pitchFamily="34" charset="0"/>
              </a:rPr>
              <a:t>House Energy and Commerce Committee </a:t>
            </a:r>
            <a:endParaRPr lang="en-US" dirty="0"/>
          </a:p>
        </p:txBody>
      </p:sp>
      <p:sp>
        <p:nvSpPr>
          <p:cNvPr id="4" name="Slide Number Placeholder 3"/>
          <p:cNvSpPr>
            <a:spLocks noGrp="1"/>
          </p:cNvSpPr>
          <p:nvPr>
            <p:ph type="sldNum" sz="quarter" idx="10"/>
          </p:nvPr>
        </p:nvSpPr>
        <p:spPr/>
        <p:txBody>
          <a:bodyPr/>
          <a:lstStyle/>
          <a:p>
            <a:pPr>
              <a:defRPr/>
            </a:pPr>
            <a:fld id="{5409AED8-E2F3-46AF-A695-88F4EFB7FC6A}" type="slidenum">
              <a:rPr lang="en-US" smtClean="0"/>
              <a:pPr>
                <a:defRPr/>
              </a:pPr>
              <a:t>29</a:t>
            </a:fld>
            <a:endParaRPr lang="en-US" dirty="0"/>
          </a:p>
        </p:txBody>
      </p:sp>
    </p:spTree>
    <p:extLst>
      <p:ext uri="{BB962C8B-B14F-4D97-AF65-F5344CB8AC3E}">
        <p14:creationId xmlns:p14="http://schemas.microsoft.com/office/powerpoint/2010/main" xmlns="" val="22980858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Arial" charset="0"/>
                <a:ea typeface="+mn-ea"/>
                <a:cs typeface="+mn-cs"/>
              </a:rPr>
              <a:t>Rule is self implementing; no action by a regulator is needed before a facility must comply.</a:t>
            </a:r>
          </a:p>
          <a:p>
            <a:r>
              <a:rPr lang="en-US" sz="1200" kern="1200" dirty="0" smtClean="0">
                <a:solidFill>
                  <a:schemeClr val="tx1"/>
                </a:solidFill>
                <a:effectLst/>
                <a:latin typeface="Arial" charset="0"/>
                <a:ea typeface="+mn-ea"/>
                <a:cs typeface="+mn-cs"/>
              </a:rPr>
              <a:t> </a:t>
            </a:r>
          </a:p>
          <a:p>
            <a:r>
              <a:rPr lang="en-US" sz="1200" kern="1200" dirty="0" smtClean="0">
                <a:solidFill>
                  <a:schemeClr val="tx1"/>
                </a:solidFill>
                <a:effectLst/>
                <a:latin typeface="Arial" charset="0"/>
                <a:ea typeface="+mn-ea"/>
                <a:cs typeface="+mn-cs"/>
              </a:rPr>
              <a:t> </a:t>
            </a:r>
          </a:p>
          <a:p>
            <a:r>
              <a:rPr lang="en-US" sz="1200" kern="1200" dirty="0" smtClean="0">
                <a:solidFill>
                  <a:schemeClr val="tx1"/>
                </a:solidFill>
                <a:effectLst/>
                <a:latin typeface="Arial" charset="0"/>
                <a:ea typeface="+mn-ea"/>
                <a:cs typeface="+mn-cs"/>
              </a:rPr>
              <a:t>•Citizens and states can enforce the requirements under RCRA citizen suit authority.	</a:t>
            </a:r>
          </a:p>
          <a:p>
            <a:endParaRPr lang="en-US" dirty="0"/>
          </a:p>
        </p:txBody>
      </p:sp>
      <p:sp>
        <p:nvSpPr>
          <p:cNvPr id="4" name="Slide Number Placeholder 3"/>
          <p:cNvSpPr>
            <a:spLocks noGrp="1"/>
          </p:cNvSpPr>
          <p:nvPr>
            <p:ph type="sldNum" sz="quarter" idx="10"/>
          </p:nvPr>
        </p:nvSpPr>
        <p:spPr/>
        <p:txBody>
          <a:bodyPr/>
          <a:lstStyle/>
          <a:p>
            <a:pPr>
              <a:defRPr/>
            </a:pPr>
            <a:fld id="{5409AED8-E2F3-46AF-A695-88F4EFB7FC6A}" type="slidenum">
              <a:rPr lang="en-US" smtClean="0"/>
              <a:pPr>
                <a:defRPr/>
              </a:pPr>
              <a:t>3</a:t>
            </a:fld>
            <a:endParaRPr lang="en-US" dirty="0"/>
          </a:p>
        </p:txBody>
      </p:sp>
    </p:spTree>
    <p:extLst>
      <p:ext uri="{BB962C8B-B14F-4D97-AF65-F5344CB8AC3E}">
        <p14:creationId xmlns:p14="http://schemas.microsoft.com/office/powerpoint/2010/main" xmlns="" val="403544628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Arial" charset="0"/>
                <a:ea typeface="+mn-ea"/>
                <a:cs typeface="+mn-cs"/>
              </a:rPr>
              <a:t>States with approved SWMPs can limit their</a:t>
            </a:r>
            <a:r>
              <a:rPr lang="en-US" sz="1200" kern="1200" baseline="0" dirty="0" smtClean="0">
                <a:solidFill>
                  <a:schemeClr val="tx1"/>
                </a:solidFill>
                <a:effectLst/>
                <a:latin typeface="Arial" charset="0"/>
                <a:ea typeface="+mn-ea"/>
                <a:cs typeface="+mn-cs"/>
              </a:rPr>
              <a:t> </a:t>
            </a:r>
            <a:r>
              <a:rPr lang="en-US" sz="1200" kern="1200" dirty="0" smtClean="0">
                <a:solidFill>
                  <a:schemeClr val="tx1"/>
                </a:solidFill>
                <a:effectLst/>
                <a:latin typeface="Arial" charset="0"/>
                <a:ea typeface="+mn-ea"/>
                <a:cs typeface="+mn-cs"/>
              </a:rPr>
              <a:t>submission to information related only to CCRs.</a:t>
            </a:r>
          </a:p>
          <a:p>
            <a:endParaRPr lang="en-US" sz="1200" kern="1200" dirty="0" smtClean="0">
              <a:solidFill>
                <a:schemeClr val="tx1"/>
              </a:solidFill>
              <a:effectLst/>
              <a:latin typeface="Arial" charset="0"/>
              <a:ea typeface="+mn-ea"/>
              <a:cs typeface="+mn-cs"/>
            </a:endParaRPr>
          </a:p>
          <a:p>
            <a:r>
              <a:rPr lang="en-US" sz="1200" kern="1200" dirty="0" smtClean="0">
                <a:solidFill>
                  <a:schemeClr val="tx1"/>
                </a:solidFill>
                <a:effectLst/>
                <a:latin typeface="Arial" charset="0"/>
                <a:ea typeface="+mn-ea"/>
                <a:cs typeface="+mn-cs"/>
              </a:rPr>
              <a:t>States will need to provide enough information about any needed revisions to allow a reasonable review.</a:t>
            </a:r>
          </a:p>
          <a:p>
            <a:r>
              <a:rPr lang="en-US" sz="1200" kern="1200" dirty="0" smtClean="0">
                <a:solidFill>
                  <a:schemeClr val="tx1"/>
                </a:solidFill>
                <a:effectLst/>
                <a:latin typeface="Arial" charset="0"/>
                <a:ea typeface="+mn-ea"/>
                <a:cs typeface="+mn-cs"/>
              </a:rPr>
              <a:t>•Approval would be conditioned on </a:t>
            </a:r>
            <a:r>
              <a:rPr lang="en-US" sz="1200" b="1" kern="1200" dirty="0" smtClean="0">
                <a:solidFill>
                  <a:schemeClr val="tx1"/>
                </a:solidFill>
                <a:effectLst/>
                <a:latin typeface="Arial" charset="0"/>
                <a:ea typeface="+mn-ea"/>
                <a:cs typeface="+mn-cs"/>
              </a:rPr>
              <a:t>final adoption of revised regulations, no additional submittal or approval process is required.</a:t>
            </a:r>
          </a:p>
          <a:p>
            <a:r>
              <a:rPr lang="en-US" sz="1200" b="1" kern="1200" dirty="0" smtClean="0">
                <a:solidFill>
                  <a:schemeClr val="tx1"/>
                </a:solidFill>
                <a:effectLst/>
                <a:latin typeface="Arial" charset="0"/>
                <a:ea typeface="+mn-ea"/>
                <a:cs typeface="+mn-cs"/>
              </a:rPr>
              <a:t>–EPA must make approval decision in 6 months after receipt.</a:t>
            </a:r>
          </a:p>
          <a:p>
            <a:endParaRPr lang="en-US" sz="1200" b="1" kern="1200" dirty="0" smtClean="0">
              <a:solidFill>
                <a:schemeClr val="tx1"/>
              </a:solidFill>
              <a:effectLst/>
              <a:latin typeface="Arial" charset="0"/>
              <a:ea typeface="+mn-ea"/>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effectLst/>
                <a:latin typeface="Arial" charset="0"/>
                <a:ea typeface="+mn-ea"/>
                <a:cs typeface="+mn-cs"/>
              </a:rPr>
              <a:t>Checklists will be used to inform discussions between states and regional offices.</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a:p>
          <a:p>
            <a:pPr>
              <a:defRPr/>
            </a:pPr>
            <a:r>
              <a:rPr lang="en-US" dirty="0" smtClean="0"/>
              <a:t>the </a:t>
            </a:r>
            <a:r>
              <a:rPr lang="en-US" dirty="0"/>
              <a:t>Office of Waste will work with industry on the development of the SWMP and any time of possible permitting program.  During that phase, discussions should include the format of the reports, how often to submit, and who to send them to (IHW).</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sz="1200" kern="1200" dirty="0" smtClean="0">
              <a:solidFill>
                <a:schemeClr val="tx1"/>
              </a:solidFill>
              <a:effectLst/>
              <a:latin typeface="Arial" charset="0"/>
              <a:ea typeface="+mn-ea"/>
              <a:cs typeface="+mn-cs"/>
            </a:endParaRPr>
          </a:p>
          <a:p>
            <a:endParaRPr lang="en-US" sz="1200" b="1" kern="1200" dirty="0" smtClean="0">
              <a:solidFill>
                <a:schemeClr val="tx1"/>
              </a:solidFill>
              <a:effectLst/>
              <a:latin typeface="Arial" charset="0"/>
              <a:ea typeface="+mn-ea"/>
              <a:cs typeface="+mn-cs"/>
            </a:endParaRPr>
          </a:p>
          <a:p>
            <a:endParaRPr lang="en-US" sz="1200" b="1" kern="1200" dirty="0" smtClean="0">
              <a:solidFill>
                <a:schemeClr val="tx1"/>
              </a:solidFill>
              <a:effectLst/>
              <a:latin typeface="Arial" charset="0"/>
              <a:ea typeface="+mn-ea"/>
              <a:cs typeface="+mn-cs"/>
            </a:endParaRPr>
          </a:p>
          <a:p>
            <a:r>
              <a:rPr lang="en-US" sz="1200" kern="1200" dirty="0" smtClean="0">
                <a:solidFill>
                  <a:schemeClr val="tx1"/>
                </a:solidFill>
                <a:effectLst/>
                <a:latin typeface="Arial" charset="0"/>
                <a:ea typeface="+mn-ea"/>
                <a:cs typeface="+mn-cs"/>
              </a:rPr>
              <a:t> </a:t>
            </a:r>
          </a:p>
          <a:p>
            <a:endParaRPr lang="en-US" dirty="0"/>
          </a:p>
        </p:txBody>
      </p:sp>
      <p:sp>
        <p:nvSpPr>
          <p:cNvPr id="4" name="Slide Number Placeholder 3"/>
          <p:cNvSpPr>
            <a:spLocks noGrp="1"/>
          </p:cNvSpPr>
          <p:nvPr>
            <p:ph type="sldNum" sz="quarter" idx="10"/>
          </p:nvPr>
        </p:nvSpPr>
        <p:spPr/>
        <p:txBody>
          <a:bodyPr/>
          <a:lstStyle/>
          <a:p>
            <a:pPr>
              <a:defRPr/>
            </a:pPr>
            <a:fld id="{5409AED8-E2F3-46AF-A695-88F4EFB7FC6A}" type="slidenum">
              <a:rPr lang="en-US" smtClean="0"/>
              <a:pPr>
                <a:defRPr/>
              </a:pPr>
              <a:t>30</a:t>
            </a:fld>
            <a:endParaRPr lang="en-US" dirty="0"/>
          </a:p>
        </p:txBody>
      </p:sp>
    </p:spTree>
    <p:extLst>
      <p:ext uri="{BB962C8B-B14F-4D97-AF65-F5344CB8AC3E}">
        <p14:creationId xmlns:p14="http://schemas.microsoft.com/office/powerpoint/2010/main" xmlns="" val="229808582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Listserv</a:t>
            </a:r>
            <a:endParaRPr lang="en-US" dirty="0"/>
          </a:p>
        </p:txBody>
      </p:sp>
      <p:sp>
        <p:nvSpPr>
          <p:cNvPr id="4" name="Slide Number Placeholder 3"/>
          <p:cNvSpPr>
            <a:spLocks noGrp="1"/>
          </p:cNvSpPr>
          <p:nvPr>
            <p:ph type="sldNum" sz="quarter" idx="10"/>
          </p:nvPr>
        </p:nvSpPr>
        <p:spPr/>
        <p:txBody>
          <a:bodyPr/>
          <a:lstStyle/>
          <a:p>
            <a:pPr>
              <a:defRPr/>
            </a:pPr>
            <a:fld id="{5409AED8-E2F3-46AF-A695-88F4EFB7FC6A}" type="slidenum">
              <a:rPr lang="en-US" smtClean="0"/>
              <a:pPr>
                <a:defRPr/>
              </a:pPr>
              <a:t>31</a:t>
            </a:fld>
            <a:endParaRPr lang="en-US" dirty="0"/>
          </a:p>
        </p:txBody>
      </p:sp>
    </p:spTree>
    <p:extLst>
      <p:ext uri="{BB962C8B-B14F-4D97-AF65-F5344CB8AC3E}">
        <p14:creationId xmlns:p14="http://schemas.microsoft.com/office/powerpoint/2010/main" xmlns="" val="229808582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Surveyed</a:t>
            </a:r>
            <a:r>
              <a:rPr lang="en-US" baseline="0" dirty="0" smtClean="0"/>
              <a:t> a couple of times: called to see if rule applied, latest contact information, gw wells and/or liner type.  </a:t>
            </a:r>
          </a:p>
          <a:p>
            <a:endParaRPr lang="en-US" baseline="0" dirty="0" smtClean="0"/>
          </a:p>
          <a:p>
            <a:r>
              <a:rPr lang="en-US" baseline="0" dirty="0" smtClean="0"/>
              <a:t>16 sites with SWRs that this impacts</a:t>
            </a:r>
          </a:p>
          <a:p>
            <a:pPr lvl="1">
              <a:buFont typeface="Arial" panose="020B0604020202020204" pitchFamily="34" charset="0"/>
              <a:buChar char="•"/>
            </a:pPr>
            <a:r>
              <a:rPr lang="en-US" sz="2600" dirty="0" smtClean="0">
                <a:solidFill>
                  <a:schemeClr val="bg1"/>
                </a:solidFill>
                <a:latin typeface="Arial" panose="020B0604020202020204" pitchFamily="34" charset="0"/>
                <a:cs typeface="Arial" panose="020B0604020202020204" pitchFamily="34" charset="0"/>
              </a:rPr>
              <a:t>CCR use in Texas -  use</a:t>
            </a:r>
            <a:r>
              <a:rPr lang="en-US" sz="2600" baseline="0" dirty="0" smtClean="0">
                <a:solidFill>
                  <a:schemeClr val="bg1"/>
                </a:solidFill>
                <a:latin typeface="Arial" panose="020B0604020202020204" pitchFamily="34" charset="0"/>
                <a:cs typeface="Arial" panose="020B0604020202020204" pitchFamily="34" charset="0"/>
              </a:rPr>
              <a:t> in Texas </a:t>
            </a:r>
            <a:endParaRPr lang="en-US" sz="2600" dirty="0" smtClean="0">
              <a:solidFill>
                <a:schemeClr val="bg1"/>
              </a:solidFill>
              <a:latin typeface="Arial" panose="020B0604020202020204" pitchFamily="34" charset="0"/>
              <a:cs typeface="Arial" panose="020B0604020202020204" pitchFamily="34" charset="0"/>
            </a:endParaRPr>
          </a:p>
          <a:p>
            <a:pPr lvl="1">
              <a:buFont typeface="Arial" panose="020B0604020202020204" pitchFamily="34" charset="0"/>
              <a:buChar char="•"/>
            </a:pPr>
            <a:endParaRPr lang="en-US" sz="2600" dirty="0" smtClean="0">
              <a:solidFill>
                <a:schemeClr val="bg1"/>
              </a:solidFill>
              <a:latin typeface="Arial" panose="020B0604020202020204" pitchFamily="34" charset="0"/>
              <a:cs typeface="Arial" panose="020B0604020202020204" pitchFamily="34" charset="0"/>
            </a:endParaRPr>
          </a:p>
          <a:p>
            <a:pPr lvl="1">
              <a:buFont typeface="Arial" panose="020B0604020202020204" pitchFamily="34" charset="0"/>
              <a:buChar char="•"/>
            </a:pPr>
            <a:r>
              <a:rPr lang="en-US" sz="2400" dirty="0" smtClean="0">
                <a:solidFill>
                  <a:schemeClr val="bg1"/>
                </a:solidFill>
                <a:latin typeface="Arial" panose="020B0604020202020204" pitchFamily="34" charset="0"/>
                <a:cs typeface="Arial" panose="020B0604020202020204" pitchFamily="34" charset="0"/>
              </a:rPr>
              <a:t>TCEQ Technical Guidance – Some sites already</a:t>
            </a:r>
            <a:r>
              <a:rPr lang="en-US" sz="2400" baseline="0" dirty="0" smtClean="0">
                <a:solidFill>
                  <a:schemeClr val="bg1"/>
                </a:solidFill>
                <a:latin typeface="Arial" panose="020B0604020202020204" pitchFamily="34" charset="0"/>
                <a:cs typeface="Arial" panose="020B0604020202020204" pitchFamily="34" charset="0"/>
              </a:rPr>
              <a:t> are following guidance and have monitoring wells, geo technical liners or clay liners for landfills or impoundments. </a:t>
            </a:r>
            <a:endParaRPr lang="en-US" sz="2400" dirty="0" smtClean="0">
              <a:solidFill>
                <a:schemeClr val="bg1"/>
              </a:solidFill>
              <a:latin typeface="Arial" panose="020B0604020202020204" pitchFamily="34" charset="0"/>
              <a:cs typeface="Arial" panose="020B0604020202020204" pitchFamily="34" charset="0"/>
            </a:endParaRPr>
          </a:p>
          <a:p>
            <a:endParaRPr lang="en-US" dirty="0"/>
          </a:p>
        </p:txBody>
      </p:sp>
      <p:sp>
        <p:nvSpPr>
          <p:cNvPr id="4" name="Slide Number Placeholder 3"/>
          <p:cNvSpPr>
            <a:spLocks noGrp="1"/>
          </p:cNvSpPr>
          <p:nvPr>
            <p:ph type="sldNum" sz="quarter" idx="10"/>
          </p:nvPr>
        </p:nvSpPr>
        <p:spPr/>
        <p:txBody>
          <a:bodyPr/>
          <a:lstStyle/>
          <a:p>
            <a:pPr>
              <a:defRPr/>
            </a:pPr>
            <a:fld id="{5409AED8-E2F3-46AF-A695-88F4EFB7FC6A}" type="slidenum">
              <a:rPr lang="en-US" smtClean="0"/>
              <a:pPr>
                <a:defRPr/>
              </a:pPr>
              <a:t>32</a:t>
            </a:fld>
            <a:endParaRPr lang="en-US" dirty="0"/>
          </a:p>
        </p:txBody>
      </p:sp>
    </p:spTree>
    <p:extLst>
      <p:ext uri="{BB962C8B-B14F-4D97-AF65-F5344CB8AC3E}">
        <p14:creationId xmlns:p14="http://schemas.microsoft.com/office/powerpoint/2010/main" xmlns="" val="229808582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lgn="l" eaLnBrk="0" hangingPunct="0">
              <a:spcBef>
                <a:spcPct val="30000"/>
              </a:spcBef>
              <a:defRPr sz="1100">
                <a:solidFill>
                  <a:schemeClr val="tx1"/>
                </a:solidFill>
                <a:latin typeface="Arial" charset="0"/>
              </a:defRPr>
            </a:lvl1pPr>
            <a:lvl2pPr marL="742828" indent="-285703" algn="l" eaLnBrk="0" hangingPunct="0">
              <a:spcBef>
                <a:spcPct val="30000"/>
              </a:spcBef>
              <a:defRPr sz="1100">
                <a:solidFill>
                  <a:schemeClr val="tx1"/>
                </a:solidFill>
                <a:latin typeface="Arial" charset="0"/>
              </a:defRPr>
            </a:lvl2pPr>
            <a:lvl3pPr marL="1142812" indent="-228562" algn="l" eaLnBrk="0" hangingPunct="0">
              <a:spcBef>
                <a:spcPct val="30000"/>
              </a:spcBef>
              <a:defRPr sz="1100">
                <a:solidFill>
                  <a:schemeClr val="tx1"/>
                </a:solidFill>
                <a:latin typeface="Arial" charset="0"/>
              </a:defRPr>
            </a:lvl3pPr>
            <a:lvl4pPr marL="1599936" indent="-228562" algn="l" eaLnBrk="0" hangingPunct="0">
              <a:spcBef>
                <a:spcPct val="30000"/>
              </a:spcBef>
              <a:defRPr sz="1100">
                <a:solidFill>
                  <a:schemeClr val="tx1"/>
                </a:solidFill>
                <a:latin typeface="Arial" charset="0"/>
              </a:defRPr>
            </a:lvl4pPr>
            <a:lvl5pPr marL="2057062" indent="-228562" algn="l" eaLnBrk="0" hangingPunct="0">
              <a:spcBef>
                <a:spcPct val="30000"/>
              </a:spcBef>
              <a:defRPr sz="1100">
                <a:solidFill>
                  <a:schemeClr val="tx1"/>
                </a:solidFill>
                <a:latin typeface="Arial" charset="0"/>
              </a:defRPr>
            </a:lvl5pPr>
            <a:lvl6pPr marL="2514187" indent="-228562" eaLnBrk="0" fontAlgn="base" hangingPunct="0">
              <a:spcBef>
                <a:spcPct val="30000"/>
              </a:spcBef>
              <a:spcAft>
                <a:spcPct val="0"/>
              </a:spcAft>
              <a:defRPr sz="1100">
                <a:solidFill>
                  <a:schemeClr val="tx1"/>
                </a:solidFill>
                <a:latin typeface="Arial" charset="0"/>
              </a:defRPr>
            </a:lvl6pPr>
            <a:lvl7pPr marL="2971311" indent="-228562" eaLnBrk="0" fontAlgn="base" hangingPunct="0">
              <a:spcBef>
                <a:spcPct val="30000"/>
              </a:spcBef>
              <a:spcAft>
                <a:spcPct val="0"/>
              </a:spcAft>
              <a:defRPr sz="1100">
                <a:solidFill>
                  <a:schemeClr val="tx1"/>
                </a:solidFill>
                <a:latin typeface="Arial" charset="0"/>
              </a:defRPr>
            </a:lvl7pPr>
            <a:lvl8pPr marL="3428436" indent="-228562" eaLnBrk="0" fontAlgn="base" hangingPunct="0">
              <a:spcBef>
                <a:spcPct val="30000"/>
              </a:spcBef>
              <a:spcAft>
                <a:spcPct val="0"/>
              </a:spcAft>
              <a:defRPr sz="1100">
                <a:solidFill>
                  <a:schemeClr val="tx1"/>
                </a:solidFill>
                <a:latin typeface="Arial" charset="0"/>
              </a:defRPr>
            </a:lvl8pPr>
            <a:lvl9pPr marL="3885561" indent="-228562" eaLnBrk="0" fontAlgn="base" hangingPunct="0">
              <a:spcBef>
                <a:spcPct val="30000"/>
              </a:spcBef>
              <a:spcAft>
                <a:spcPct val="0"/>
              </a:spcAft>
              <a:defRPr sz="1100">
                <a:solidFill>
                  <a:schemeClr val="tx1"/>
                </a:solidFill>
                <a:latin typeface="Arial" charset="0"/>
              </a:defRPr>
            </a:lvl9pPr>
          </a:lstStyle>
          <a:p>
            <a:pPr algn="r" eaLnBrk="1" hangingPunct="1">
              <a:spcBef>
                <a:spcPct val="0"/>
              </a:spcBef>
            </a:pPr>
            <a:fld id="{F7A5F28F-BF56-4E22-9CB0-BCF666C24F76}" type="slidenum">
              <a:rPr lang="en-US" altLang="en-US" smtClean="0"/>
              <a:pPr algn="r" eaLnBrk="1" hangingPunct="1">
                <a:spcBef>
                  <a:spcPct val="0"/>
                </a:spcBef>
              </a:pPr>
              <a:t>33</a:t>
            </a:fld>
            <a:endParaRPr lang="en-US" altLang="en-US" dirty="0" smtClean="0"/>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r>
              <a:rPr lang="en-US" altLang="en-US" sz="1900" b="1" dirty="0">
                <a:solidFill>
                  <a:schemeClr val="bg1"/>
                </a:solidFill>
              </a:rPr>
              <a:t>Sign up for </a:t>
            </a:r>
            <a:r>
              <a:rPr lang="en-US" altLang="en-US" sz="1900" b="1" dirty="0" smtClean="0">
                <a:solidFill>
                  <a:schemeClr val="bg1"/>
                </a:solidFill>
              </a:rPr>
              <a:t>GovDelivery – intereste</a:t>
            </a:r>
            <a:r>
              <a:rPr lang="en-US" altLang="en-US" sz="1900" b="1" baseline="0" dirty="0" smtClean="0">
                <a:solidFill>
                  <a:schemeClr val="bg1"/>
                </a:solidFill>
              </a:rPr>
              <a:t>d parties </a:t>
            </a:r>
            <a:endParaRPr lang="en-US" altLang="en-US" sz="1900" b="1" dirty="0">
              <a:solidFill>
                <a:schemeClr val="bg1"/>
              </a:solidFill>
            </a:endParaRPr>
          </a:p>
          <a:p>
            <a:pPr eaLnBrk="1" hangingPunct="1"/>
            <a:endParaRPr lang="en-US" altLang="en-US" b="0" dirty="0" smtClean="0">
              <a:solidFill>
                <a:schemeClr val="bg1"/>
              </a:solidFill>
            </a:endParaRPr>
          </a:p>
        </p:txBody>
      </p:sp>
    </p:spTree>
    <p:extLst>
      <p:ext uri="{BB962C8B-B14F-4D97-AF65-F5344CB8AC3E}">
        <p14:creationId xmlns:p14="http://schemas.microsoft.com/office/powerpoint/2010/main" xmlns="" val="282894784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lgn="l" eaLnBrk="0" hangingPunct="0">
              <a:spcBef>
                <a:spcPct val="30000"/>
              </a:spcBef>
              <a:defRPr sz="1100">
                <a:solidFill>
                  <a:schemeClr val="tx1"/>
                </a:solidFill>
                <a:latin typeface="Arial" charset="0"/>
              </a:defRPr>
            </a:lvl1pPr>
            <a:lvl2pPr marL="742828" indent="-285703" algn="l" eaLnBrk="0" hangingPunct="0">
              <a:spcBef>
                <a:spcPct val="30000"/>
              </a:spcBef>
              <a:defRPr sz="1100">
                <a:solidFill>
                  <a:schemeClr val="tx1"/>
                </a:solidFill>
                <a:latin typeface="Arial" charset="0"/>
              </a:defRPr>
            </a:lvl2pPr>
            <a:lvl3pPr marL="1142812" indent="-228562" algn="l" eaLnBrk="0" hangingPunct="0">
              <a:spcBef>
                <a:spcPct val="30000"/>
              </a:spcBef>
              <a:defRPr sz="1100">
                <a:solidFill>
                  <a:schemeClr val="tx1"/>
                </a:solidFill>
                <a:latin typeface="Arial" charset="0"/>
              </a:defRPr>
            </a:lvl3pPr>
            <a:lvl4pPr marL="1599936" indent="-228562" algn="l" eaLnBrk="0" hangingPunct="0">
              <a:spcBef>
                <a:spcPct val="30000"/>
              </a:spcBef>
              <a:defRPr sz="1100">
                <a:solidFill>
                  <a:schemeClr val="tx1"/>
                </a:solidFill>
                <a:latin typeface="Arial" charset="0"/>
              </a:defRPr>
            </a:lvl4pPr>
            <a:lvl5pPr marL="2057062" indent="-228562" algn="l" eaLnBrk="0" hangingPunct="0">
              <a:spcBef>
                <a:spcPct val="30000"/>
              </a:spcBef>
              <a:defRPr sz="1100">
                <a:solidFill>
                  <a:schemeClr val="tx1"/>
                </a:solidFill>
                <a:latin typeface="Arial" charset="0"/>
              </a:defRPr>
            </a:lvl5pPr>
            <a:lvl6pPr marL="2514187" indent="-228562" eaLnBrk="0" fontAlgn="base" hangingPunct="0">
              <a:spcBef>
                <a:spcPct val="30000"/>
              </a:spcBef>
              <a:spcAft>
                <a:spcPct val="0"/>
              </a:spcAft>
              <a:defRPr sz="1100">
                <a:solidFill>
                  <a:schemeClr val="tx1"/>
                </a:solidFill>
                <a:latin typeface="Arial" charset="0"/>
              </a:defRPr>
            </a:lvl6pPr>
            <a:lvl7pPr marL="2971311" indent="-228562" eaLnBrk="0" fontAlgn="base" hangingPunct="0">
              <a:spcBef>
                <a:spcPct val="30000"/>
              </a:spcBef>
              <a:spcAft>
                <a:spcPct val="0"/>
              </a:spcAft>
              <a:defRPr sz="1100">
                <a:solidFill>
                  <a:schemeClr val="tx1"/>
                </a:solidFill>
                <a:latin typeface="Arial" charset="0"/>
              </a:defRPr>
            </a:lvl7pPr>
            <a:lvl8pPr marL="3428436" indent="-228562" eaLnBrk="0" fontAlgn="base" hangingPunct="0">
              <a:spcBef>
                <a:spcPct val="30000"/>
              </a:spcBef>
              <a:spcAft>
                <a:spcPct val="0"/>
              </a:spcAft>
              <a:defRPr sz="1100">
                <a:solidFill>
                  <a:schemeClr val="tx1"/>
                </a:solidFill>
                <a:latin typeface="Arial" charset="0"/>
              </a:defRPr>
            </a:lvl8pPr>
            <a:lvl9pPr marL="3885561" indent="-228562" eaLnBrk="0" fontAlgn="base" hangingPunct="0">
              <a:spcBef>
                <a:spcPct val="30000"/>
              </a:spcBef>
              <a:spcAft>
                <a:spcPct val="0"/>
              </a:spcAft>
              <a:defRPr sz="1100">
                <a:solidFill>
                  <a:schemeClr val="tx1"/>
                </a:solidFill>
                <a:latin typeface="Arial" charset="0"/>
              </a:defRPr>
            </a:lvl9pPr>
          </a:lstStyle>
          <a:p>
            <a:pPr algn="r" eaLnBrk="1" hangingPunct="1">
              <a:spcBef>
                <a:spcPct val="0"/>
              </a:spcBef>
            </a:pPr>
            <a:fld id="{F7A5F28F-BF56-4E22-9CB0-BCF666C24F76}" type="slidenum">
              <a:rPr lang="en-US" altLang="en-US" smtClean="0"/>
              <a:pPr algn="r" eaLnBrk="1" hangingPunct="1">
                <a:spcBef>
                  <a:spcPct val="0"/>
                </a:spcBef>
              </a:pPr>
              <a:t>34</a:t>
            </a:fld>
            <a:endParaRPr lang="en-US" altLang="en-US" dirty="0" smtClean="0"/>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r>
              <a:rPr lang="en-US" altLang="en-US" sz="1900" b="1" dirty="0">
                <a:solidFill>
                  <a:schemeClr val="bg1"/>
                </a:solidFill>
              </a:rPr>
              <a:t>Sign up for </a:t>
            </a:r>
            <a:r>
              <a:rPr lang="en-US" altLang="en-US" sz="1900" b="1" dirty="0" smtClean="0">
                <a:solidFill>
                  <a:schemeClr val="bg1"/>
                </a:solidFill>
              </a:rPr>
              <a:t>GovDelivery – intereste</a:t>
            </a:r>
            <a:r>
              <a:rPr lang="en-US" altLang="en-US" sz="1900" b="1" baseline="0" dirty="0" smtClean="0">
                <a:solidFill>
                  <a:schemeClr val="bg1"/>
                </a:solidFill>
              </a:rPr>
              <a:t>d parties </a:t>
            </a:r>
            <a:endParaRPr lang="en-US" altLang="en-US" sz="1900" b="1" dirty="0">
              <a:solidFill>
                <a:schemeClr val="bg1"/>
              </a:solidFill>
            </a:endParaRPr>
          </a:p>
          <a:p>
            <a:pPr eaLnBrk="1" hangingPunct="1"/>
            <a:endParaRPr lang="en-US" altLang="en-US" b="0" dirty="0" smtClean="0">
              <a:solidFill>
                <a:schemeClr val="bg1"/>
              </a:solidFill>
            </a:endParaRPr>
          </a:p>
        </p:txBody>
      </p:sp>
    </p:spTree>
    <p:extLst>
      <p:ext uri="{BB962C8B-B14F-4D97-AF65-F5344CB8AC3E}">
        <p14:creationId xmlns:p14="http://schemas.microsoft.com/office/powerpoint/2010/main" xmlns="" val="171337578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lgn="l" eaLnBrk="0" hangingPunct="0">
              <a:spcBef>
                <a:spcPct val="30000"/>
              </a:spcBef>
              <a:defRPr sz="1200">
                <a:solidFill>
                  <a:schemeClr val="tx1"/>
                </a:solidFill>
                <a:latin typeface="Arial" charset="0"/>
              </a:defRPr>
            </a:lvl1pPr>
            <a:lvl2pPr marL="742950" indent="-285750" algn="l" eaLnBrk="0" hangingPunct="0">
              <a:spcBef>
                <a:spcPct val="30000"/>
              </a:spcBef>
              <a:defRPr sz="1200">
                <a:solidFill>
                  <a:schemeClr val="tx1"/>
                </a:solidFill>
                <a:latin typeface="Arial" charset="0"/>
              </a:defRPr>
            </a:lvl2pPr>
            <a:lvl3pPr marL="1143000" indent="-228600" algn="l" eaLnBrk="0" hangingPunct="0">
              <a:spcBef>
                <a:spcPct val="30000"/>
              </a:spcBef>
              <a:defRPr sz="1200">
                <a:solidFill>
                  <a:schemeClr val="tx1"/>
                </a:solidFill>
                <a:latin typeface="Arial" charset="0"/>
              </a:defRPr>
            </a:lvl3pPr>
            <a:lvl4pPr marL="1600200" indent="-228600" algn="l" eaLnBrk="0" hangingPunct="0">
              <a:spcBef>
                <a:spcPct val="30000"/>
              </a:spcBef>
              <a:defRPr sz="1200">
                <a:solidFill>
                  <a:schemeClr val="tx1"/>
                </a:solidFill>
                <a:latin typeface="Arial" charset="0"/>
              </a:defRPr>
            </a:lvl4pPr>
            <a:lvl5pPr marL="2057400" indent="-228600" algn="l"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8831CE55-851F-4E73-9F18-9FC8205E2338}" type="slidenum">
              <a:rPr lang="en-US" altLang="en-US" smtClean="0"/>
              <a:pPr algn="r" eaLnBrk="1" hangingPunct="1">
                <a:spcBef>
                  <a:spcPct val="0"/>
                </a:spcBef>
              </a:pPr>
              <a:t>35</a:t>
            </a:fld>
            <a:endParaRPr lang="en-US" altLang="en-US" dirty="0" smtClean="0"/>
          </a:p>
        </p:txBody>
      </p:sp>
      <p:sp>
        <p:nvSpPr>
          <p:cNvPr id="11267" name="Rectangle 2"/>
          <p:cNvSpPr>
            <a:spLocks noGrp="1" noRot="1" noChangeAspect="1" noChangeArrowheads="1" noTextEdit="1"/>
          </p:cNvSpPr>
          <p:nvPr>
            <p:ph type="sldImg"/>
          </p:nvPr>
        </p:nvSpPr>
        <p:spPr>
          <a:ln/>
        </p:spPr>
      </p:sp>
      <p:sp>
        <p:nvSpPr>
          <p:cNvPr id="11268"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altLang="en-US" baseline="0" dirty="0" smtClean="0"/>
              <a:t>For technical information contact Mary Talley 6624 or Vahab Haghi</a:t>
            </a:r>
            <a:r>
              <a:rPr lang="en-US" altLang="en-US" b="1" baseline="0" dirty="0" smtClean="0"/>
              <a:t>gh</a:t>
            </a:r>
            <a:r>
              <a:rPr lang="en-US" altLang="en-US" baseline="0" dirty="0" smtClean="0"/>
              <a:t>atian 6081 after </a:t>
            </a:r>
            <a:endParaRPr lang="en-US" altLang="en-US" dirty="0" smtClean="0"/>
          </a:p>
          <a:p>
            <a:pPr eaLnBrk="1" hangingPunct="1"/>
            <a:endParaRPr lang="en-US" altLang="en-US" dirty="0" smtClean="0"/>
          </a:p>
          <a:p>
            <a:pPr eaLnBrk="1" hangingPunct="1"/>
            <a:endParaRPr lang="en-US" altLang="en-US" dirty="0" smtClean="0"/>
          </a:p>
        </p:txBody>
      </p:sp>
    </p:spTree>
    <p:extLst>
      <p:ext uri="{BB962C8B-B14F-4D97-AF65-F5344CB8AC3E}">
        <p14:creationId xmlns:p14="http://schemas.microsoft.com/office/powerpoint/2010/main" xmlns="" val="16706540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675" y="4419600"/>
            <a:ext cx="5607050" cy="4183063"/>
          </a:xfrm>
        </p:spPr>
        <p:txBody>
          <a:bodyPr/>
          <a:lstStyle/>
          <a:p>
            <a:r>
              <a:rPr lang="en-US" dirty="0" smtClean="0"/>
              <a:t>The final rule</a:t>
            </a:r>
            <a:r>
              <a:rPr lang="en-US" baseline="0" dirty="0" smtClean="0"/>
              <a:t> is effective October 19, but be very careful</a:t>
            </a:r>
            <a:r>
              <a:rPr lang="en-US" dirty="0" smtClean="0"/>
              <a:t> because for example.</a:t>
            </a:r>
          </a:p>
          <a:p>
            <a:endParaRPr lang="en-US" dirty="0"/>
          </a:p>
          <a:p>
            <a:r>
              <a:rPr lang="en-US" b="1" dirty="0"/>
              <a:t>257.51 Effective date of this subpart.</a:t>
            </a:r>
          </a:p>
          <a:p>
            <a:r>
              <a:rPr lang="en-US" b="1" dirty="0"/>
              <a:t>The requirements of this subpart take</a:t>
            </a:r>
          </a:p>
          <a:p>
            <a:r>
              <a:rPr lang="en-US" b="1" dirty="0"/>
              <a:t>effect on October 19, 2015</a:t>
            </a:r>
            <a:r>
              <a:rPr lang="en-US" b="1" dirty="0" smtClean="0"/>
              <a:t>.</a:t>
            </a:r>
          </a:p>
          <a:p>
            <a:endParaRPr lang="en-US" dirty="0"/>
          </a:p>
          <a:p>
            <a:r>
              <a:rPr lang="en-US" dirty="0" smtClean="0"/>
              <a:t>But through out the definitions EPA uses language such as </a:t>
            </a:r>
          </a:p>
          <a:p>
            <a:endParaRPr lang="en-US" dirty="0"/>
          </a:p>
          <a:p>
            <a:r>
              <a:rPr lang="en-US" i="1" dirty="0"/>
              <a:t>Existing CCR landfill </a:t>
            </a:r>
            <a:r>
              <a:rPr lang="en-US" dirty="0"/>
              <a:t>means a CCR</a:t>
            </a:r>
          </a:p>
          <a:p>
            <a:r>
              <a:rPr lang="en-US" dirty="0"/>
              <a:t>landfill that receives CCR both before</a:t>
            </a:r>
          </a:p>
          <a:p>
            <a:r>
              <a:rPr lang="en-US" dirty="0"/>
              <a:t>and after October 14, 2015,</a:t>
            </a:r>
            <a:r>
              <a:rPr lang="en-US" dirty="0" smtClean="0"/>
              <a:t> </a:t>
            </a:r>
          </a:p>
          <a:p>
            <a:endParaRPr lang="en-US" dirty="0"/>
          </a:p>
          <a:p>
            <a:endParaRPr lang="en-US" dirty="0"/>
          </a:p>
        </p:txBody>
      </p:sp>
      <p:sp>
        <p:nvSpPr>
          <p:cNvPr id="4" name="Slide Number Placeholder 3"/>
          <p:cNvSpPr>
            <a:spLocks noGrp="1"/>
          </p:cNvSpPr>
          <p:nvPr>
            <p:ph type="sldNum" sz="quarter" idx="10"/>
          </p:nvPr>
        </p:nvSpPr>
        <p:spPr/>
        <p:txBody>
          <a:bodyPr/>
          <a:lstStyle/>
          <a:p>
            <a:pPr>
              <a:defRPr/>
            </a:pPr>
            <a:fld id="{5409AED8-E2F3-46AF-A695-88F4EFB7FC6A}" type="slidenum">
              <a:rPr lang="en-US" smtClean="0"/>
              <a:pPr>
                <a:defRPr/>
              </a:pPr>
              <a:t>4</a:t>
            </a:fld>
            <a:endParaRPr lang="en-US" dirty="0"/>
          </a:p>
        </p:txBody>
      </p:sp>
    </p:spTree>
    <p:extLst>
      <p:ext uri="{BB962C8B-B14F-4D97-AF65-F5344CB8AC3E}">
        <p14:creationId xmlns:p14="http://schemas.microsoft.com/office/powerpoint/2010/main" xmlns="" val="6599504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a:ln/>
        </p:spPr>
      </p:sp>
      <p:sp>
        <p:nvSpPr>
          <p:cNvPr id="9219"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altLang="en-US" dirty="0" smtClean="0"/>
              <a:t>Subtitle</a:t>
            </a:r>
            <a:r>
              <a:rPr lang="en-US" altLang="en-US" baseline="0" dirty="0" smtClean="0"/>
              <a:t> C hazardous waste landfills</a:t>
            </a:r>
          </a:p>
          <a:p>
            <a:endParaRPr lang="en-US" altLang="en-US" baseline="0" dirty="0" smtClean="0"/>
          </a:p>
          <a:p>
            <a:r>
              <a:rPr lang="en-US" altLang="en-US" baseline="0" dirty="0" smtClean="0"/>
              <a:t>Hazardous and Subtitle D – non hazardous solid waste provisions. In Texas these wastes currently require an industrial waste notification. </a:t>
            </a:r>
          </a:p>
          <a:p>
            <a:endParaRPr lang="en-US" altLang="en-US" baseline="0" dirty="0" smtClean="0"/>
          </a:p>
          <a:p>
            <a:r>
              <a:rPr lang="en-US" altLang="en-US" b="1" dirty="0" smtClean="0"/>
              <a:t>SOLID WASTEs which are not HAZARDOUS WASTES</a:t>
            </a:r>
            <a:endParaRPr lang="en-US" altLang="en-US" b="1" baseline="0" dirty="0" smtClean="0"/>
          </a:p>
          <a:p>
            <a:r>
              <a:rPr lang="en-US" dirty="0" err="1" smtClean="0">
                <a:latin typeface="Arial" panose="020B0604020202020204" pitchFamily="34" charset="0"/>
                <a:cs typeface="Arial" panose="020B0604020202020204" pitchFamily="34" charset="0"/>
              </a:rPr>
              <a:t>Bevill</a:t>
            </a:r>
            <a:r>
              <a:rPr lang="en-US" dirty="0" smtClean="0">
                <a:latin typeface="Arial" panose="020B0604020202020204" pitchFamily="34" charset="0"/>
                <a:cs typeface="Arial" panose="020B0604020202020204" pitchFamily="34" charset="0"/>
              </a:rPr>
              <a:t> exempt -  this was widely commented on to congress and in the draft rule.  A no decisions was made on making a </a:t>
            </a:r>
            <a:r>
              <a:rPr lang="en-US" dirty="0" err="1" smtClean="0">
                <a:latin typeface="Arial" panose="020B0604020202020204" pitchFamily="34" charset="0"/>
                <a:cs typeface="Arial" panose="020B0604020202020204" pitchFamily="34" charset="0"/>
              </a:rPr>
              <a:t>conrcrete</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Bevill</a:t>
            </a:r>
            <a:r>
              <a:rPr lang="en-US" dirty="0" smtClean="0">
                <a:latin typeface="Arial" panose="020B0604020202020204" pitchFamily="34" charset="0"/>
                <a:cs typeface="Arial" panose="020B0604020202020204" pitchFamily="34" charset="0"/>
              </a:rPr>
              <a:t> exemption </a:t>
            </a:r>
            <a:r>
              <a:rPr lang="en-US" sz="1200" dirty="0" smtClean="0">
                <a:solidFill>
                  <a:schemeClr val="bg1"/>
                </a:solidFill>
                <a:latin typeface="Arial" panose="020B0604020202020204" pitchFamily="34" charset="0"/>
                <a:cs typeface="Arial" panose="020B0604020202020204" pitchFamily="34" charset="0"/>
              </a:rPr>
              <a:t>wastes</a:t>
            </a:r>
            <a:r>
              <a:rPr lang="en-US" sz="1200" baseline="0" dirty="0" smtClean="0">
                <a:solidFill>
                  <a:schemeClr val="bg1"/>
                </a:solidFill>
                <a:latin typeface="Arial" panose="020B0604020202020204" pitchFamily="34" charset="0"/>
                <a:cs typeface="Arial" panose="020B0604020202020204" pitchFamily="34" charset="0"/>
              </a:rPr>
              <a:t> which are not hazardous wastes</a:t>
            </a:r>
            <a:endParaRPr lang="en-US" altLang="en-US" dirty="0" smtClean="0"/>
          </a:p>
        </p:txBody>
      </p:sp>
      <p:sp>
        <p:nvSpPr>
          <p:cNvPr id="9220"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lgn="l" eaLnBrk="0" hangingPunct="0">
              <a:spcBef>
                <a:spcPct val="30000"/>
              </a:spcBef>
              <a:defRPr sz="1200">
                <a:solidFill>
                  <a:schemeClr val="tx1"/>
                </a:solidFill>
                <a:latin typeface="Arial" charset="0"/>
              </a:defRPr>
            </a:lvl1pPr>
            <a:lvl2pPr marL="742950" indent="-285750" algn="l" eaLnBrk="0" hangingPunct="0">
              <a:spcBef>
                <a:spcPct val="30000"/>
              </a:spcBef>
              <a:defRPr sz="1200">
                <a:solidFill>
                  <a:schemeClr val="tx1"/>
                </a:solidFill>
                <a:latin typeface="Arial" charset="0"/>
              </a:defRPr>
            </a:lvl2pPr>
            <a:lvl3pPr marL="1143000" indent="-228600" algn="l" eaLnBrk="0" hangingPunct="0">
              <a:spcBef>
                <a:spcPct val="30000"/>
              </a:spcBef>
              <a:defRPr sz="1200">
                <a:solidFill>
                  <a:schemeClr val="tx1"/>
                </a:solidFill>
                <a:latin typeface="Arial" charset="0"/>
              </a:defRPr>
            </a:lvl3pPr>
            <a:lvl4pPr marL="1600200" indent="-228600" algn="l" eaLnBrk="0" hangingPunct="0">
              <a:spcBef>
                <a:spcPct val="30000"/>
              </a:spcBef>
              <a:defRPr sz="1200">
                <a:solidFill>
                  <a:schemeClr val="tx1"/>
                </a:solidFill>
                <a:latin typeface="Arial" charset="0"/>
              </a:defRPr>
            </a:lvl4pPr>
            <a:lvl5pPr marL="2057400" indent="-228600" algn="l"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3B43C656-CCB0-40DC-863A-6C0BA9C64E46}" type="slidenum">
              <a:rPr lang="en-US" altLang="en-US" smtClean="0"/>
              <a:pPr algn="r" eaLnBrk="1" hangingPunct="1">
                <a:spcBef>
                  <a:spcPct val="0"/>
                </a:spcBef>
              </a:pPr>
              <a:t>5</a:t>
            </a:fld>
            <a:endParaRPr lang="en-US" altLang="en-US" dirty="0" smtClean="0"/>
          </a:p>
        </p:txBody>
      </p:sp>
    </p:spTree>
    <p:extLst>
      <p:ext uri="{BB962C8B-B14F-4D97-AF65-F5344CB8AC3E}">
        <p14:creationId xmlns:p14="http://schemas.microsoft.com/office/powerpoint/2010/main" xmlns="" val="22855897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a:ln/>
        </p:spPr>
      </p:sp>
      <p:sp>
        <p:nvSpPr>
          <p:cNvPr id="10243"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altLang="en-US" dirty="0" smtClean="0"/>
              <a:t>NAICS</a:t>
            </a:r>
            <a:r>
              <a:rPr lang="en-US" altLang="en-US" baseline="0" dirty="0" smtClean="0"/>
              <a:t> 22122 – </a:t>
            </a:r>
            <a:r>
              <a:rPr lang="en-US" altLang="en-US" b="1" baseline="0" dirty="0" smtClean="0"/>
              <a:t>active electric utilities and independent power producers.</a:t>
            </a:r>
          </a:p>
          <a:p>
            <a:endParaRPr lang="en-US" altLang="en-US" b="1" baseline="0" dirty="0" smtClean="0"/>
          </a:p>
          <a:p>
            <a:r>
              <a:rPr lang="en-US" altLang="en-US" b="1" baseline="0" dirty="0" smtClean="0"/>
              <a:t>Other  - disposal units off site.  Inactive CCR surface impoundments at active electric utilities or independent power producers regardless of current fuel use.  Inactive is not closed. </a:t>
            </a:r>
          </a:p>
          <a:p>
            <a:endParaRPr lang="en-US" altLang="en-US" b="1" baseline="0" dirty="0" smtClean="0"/>
          </a:p>
          <a:p>
            <a:r>
              <a:rPr lang="en-US" altLang="en-US" b="1" baseline="0" dirty="0" smtClean="0"/>
              <a:t> </a:t>
            </a:r>
            <a:endParaRPr lang="en-US" altLang="en-US" b="1" dirty="0" smtClean="0"/>
          </a:p>
        </p:txBody>
      </p:sp>
      <p:sp>
        <p:nvSpPr>
          <p:cNvPr id="10244"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lgn="l" eaLnBrk="0" hangingPunct="0">
              <a:spcBef>
                <a:spcPct val="30000"/>
              </a:spcBef>
              <a:defRPr sz="1200">
                <a:solidFill>
                  <a:schemeClr val="tx1"/>
                </a:solidFill>
                <a:latin typeface="Arial" charset="0"/>
              </a:defRPr>
            </a:lvl1pPr>
            <a:lvl2pPr marL="742950" indent="-285750" algn="l" eaLnBrk="0" hangingPunct="0">
              <a:spcBef>
                <a:spcPct val="30000"/>
              </a:spcBef>
              <a:defRPr sz="1200">
                <a:solidFill>
                  <a:schemeClr val="tx1"/>
                </a:solidFill>
                <a:latin typeface="Arial" charset="0"/>
              </a:defRPr>
            </a:lvl2pPr>
            <a:lvl3pPr marL="1143000" indent="-228600" algn="l" eaLnBrk="0" hangingPunct="0">
              <a:spcBef>
                <a:spcPct val="30000"/>
              </a:spcBef>
              <a:defRPr sz="1200">
                <a:solidFill>
                  <a:schemeClr val="tx1"/>
                </a:solidFill>
                <a:latin typeface="Arial" charset="0"/>
              </a:defRPr>
            </a:lvl3pPr>
            <a:lvl4pPr marL="1600200" indent="-228600" algn="l" eaLnBrk="0" hangingPunct="0">
              <a:spcBef>
                <a:spcPct val="30000"/>
              </a:spcBef>
              <a:defRPr sz="1200">
                <a:solidFill>
                  <a:schemeClr val="tx1"/>
                </a:solidFill>
                <a:latin typeface="Arial" charset="0"/>
              </a:defRPr>
            </a:lvl4pPr>
            <a:lvl5pPr marL="2057400" indent="-228600" algn="l"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479B02CC-FAE6-4E62-AA56-36632843188D}" type="slidenum">
              <a:rPr lang="en-US" altLang="en-US" smtClean="0"/>
              <a:pPr algn="r" eaLnBrk="1" hangingPunct="1">
                <a:spcBef>
                  <a:spcPct val="0"/>
                </a:spcBef>
              </a:pPr>
              <a:t>6</a:t>
            </a:fld>
            <a:endParaRPr lang="en-US" altLang="en-US" dirty="0" smtClean="0"/>
          </a:p>
        </p:txBody>
      </p:sp>
    </p:spTree>
    <p:extLst>
      <p:ext uri="{BB962C8B-B14F-4D97-AF65-F5344CB8AC3E}">
        <p14:creationId xmlns:p14="http://schemas.microsoft.com/office/powerpoint/2010/main" xmlns="" val="13283800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a:ln/>
        </p:spPr>
      </p:sp>
      <p:sp>
        <p:nvSpPr>
          <p:cNvPr id="10243"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dirty="0" smtClean="0"/>
              <a:t>JUST INFOMRATION</a:t>
            </a:r>
            <a:r>
              <a:rPr lang="en-US" baseline="0" dirty="0" smtClean="0"/>
              <a:t> DON’T READ - </a:t>
            </a:r>
            <a:r>
              <a:rPr lang="en-US" dirty="0" smtClean="0"/>
              <a:t>for the purpose of generating electricity unless the fuel burned consists of more than fifty percent (50%) coal on a total heat input or mass input basis, whichever results in the greater mass feed rate of coal. </a:t>
            </a:r>
          </a:p>
          <a:p>
            <a:endParaRPr lang="en-US" dirty="0" smtClean="0"/>
          </a:p>
          <a:p>
            <a:r>
              <a:rPr lang="en-US" sz="1200" b="1" i="1" u="none" strike="noStrike" kern="1200" baseline="0" dirty="0" smtClean="0">
                <a:solidFill>
                  <a:schemeClr val="tx1"/>
                </a:solidFill>
              </a:rPr>
              <a:t>Existing CCR landfill </a:t>
            </a:r>
            <a:r>
              <a:rPr lang="en-US" sz="1200" b="1" i="0" u="none" strike="noStrike" kern="1200" baseline="0" dirty="0" smtClean="0">
                <a:solidFill>
                  <a:schemeClr val="tx1"/>
                </a:solidFill>
              </a:rPr>
              <a:t>means a CCR landfill that receives CCR both before  and after October 14, 2015, or for which</a:t>
            </a:r>
          </a:p>
          <a:p>
            <a:r>
              <a:rPr lang="en-US" sz="1200" b="1" i="0" u="none" strike="noStrike" kern="1200" baseline="0" dirty="0" smtClean="0">
                <a:solidFill>
                  <a:schemeClr val="tx1"/>
                </a:solidFill>
              </a:rPr>
              <a:t>construction commenced prior to October 14, 2015 and receives CCR on or after October 14, 2015. l</a:t>
            </a:r>
            <a:endParaRPr lang="en-US" altLang="en-US" b="1" dirty="0" smtClean="0"/>
          </a:p>
        </p:txBody>
      </p:sp>
      <p:sp>
        <p:nvSpPr>
          <p:cNvPr id="10244"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lgn="l" eaLnBrk="0" hangingPunct="0">
              <a:spcBef>
                <a:spcPct val="30000"/>
              </a:spcBef>
              <a:defRPr sz="1200">
                <a:solidFill>
                  <a:schemeClr val="tx1"/>
                </a:solidFill>
                <a:latin typeface="Arial" charset="0"/>
              </a:defRPr>
            </a:lvl1pPr>
            <a:lvl2pPr marL="742950" indent="-285750" algn="l" eaLnBrk="0" hangingPunct="0">
              <a:spcBef>
                <a:spcPct val="30000"/>
              </a:spcBef>
              <a:defRPr sz="1200">
                <a:solidFill>
                  <a:schemeClr val="tx1"/>
                </a:solidFill>
                <a:latin typeface="Arial" charset="0"/>
              </a:defRPr>
            </a:lvl2pPr>
            <a:lvl3pPr marL="1143000" indent="-228600" algn="l" eaLnBrk="0" hangingPunct="0">
              <a:spcBef>
                <a:spcPct val="30000"/>
              </a:spcBef>
              <a:defRPr sz="1200">
                <a:solidFill>
                  <a:schemeClr val="tx1"/>
                </a:solidFill>
                <a:latin typeface="Arial" charset="0"/>
              </a:defRPr>
            </a:lvl3pPr>
            <a:lvl4pPr marL="1600200" indent="-228600" algn="l" eaLnBrk="0" hangingPunct="0">
              <a:spcBef>
                <a:spcPct val="30000"/>
              </a:spcBef>
              <a:defRPr sz="1200">
                <a:solidFill>
                  <a:schemeClr val="tx1"/>
                </a:solidFill>
                <a:latin typeface="Arial" charset="0"/>
              </a:defRPr>
            </a:lvl4pPr>
            <a:lvl5pPr marL="2057400" indent="-228600" algn="l"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479B02CC-FAE6-4E62-AA56-36632843188D}" type="slidenum">
              <a:rPr lang="en-US" altLang="en-US" smtClean="0"/>
              <a:pPr algn="r" eaLnBrk="1" hangingPunct="1">
                <a:spcBef>
                  <a:spcPct val="0"/>
                </a:spcBef>
              </a:pPr>
              <a:t>7</a:t>
            </a:fld>
            <a:endParaRPr lang="en-US" altLang="en-US" dirty="0" smtClean="0"/>
          </a:p>
        </p:txBody>
      </p:sp>
    </p:spTree>
    <p:extLst>
      <p:ext uri="{BB962C8B-B14F-4D97-AF65-F5344CB8AC3E}">
        <p14:creationId xmlns:p14="http://schemas.microsoft.com/office/powerpoint/2010/main" xmlns="" val="13283800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a:ln/>
        </p:spPr>
      </p:sp>
      <p:sp>
        <p:nvSpPr>
          <p:cNvPr id="10243"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altLang="en-US" dirty="0" smtClean="0"/>
              <a:t>SLOW</a:t>
            </a:r>
            <a:r>
              <a:rPr lang="en-US" altLang="en-US" baseline="0" dirty="0" smtClean="0"/>
              <a:t> down</a:t>
            </a:r>
            <a:endParaRPr lang="en-US" altLang="en-US" dirty="0" smtClean="0"/>
          </a:p>
        </p:txBody>
      </p:sp>
      <p:sp>
        <p:nvSpPr>
          <p:cNvPr id="10244"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lgn="l" eaLnBrk="0" hangingPunct="0">
              <a:spcBef>
                <a:spcPct val="30000"/>
              </a:spcBef>
              <a:defRPr sz="1200">
                <a:solidFill>
                  <a:schemeClr val="tx1"/>
                </a:solidFill>
                <a:latin typeface="Arial" charset="0"/>
              </a:defRPr>
            </a:lvl1pPr>
            <a:lvl2pPr marL="742950" indent="-285750" algn="l" eaLnBrk="0" hangingPunct="0">
              <a:spcBef>
                <a:spcPct val="30000"/>
              </a:spcBef>
              <a:defRPr sz="1200">
                <a:solidFill>
                  <a:schemeClr val="tx1"/>
                </a:solidFill>
                <a:latin typeface="Arial" charset="0"/>
              </a:defRPr>
            </a:lvl2pPr>
            <a:lvl3pPr marL="1143000" indent="-228600" algn="l" eaLnBrk="0" hangingPunct="0">
              <a:spcBef>
                <a:spcPct val="30000"/>
              </a:spcBef>
              <a:defRPr sz="1200">
                <a:solidFill>
                  <a:schemeClr val="tx1"/>
                </a:solidFill>
                <a:latin typeface="Arial" charset="0"/>
              </a:defRPr>
            </a:lvl3pPr>
            <a:lvl4pPr marL="1600200" indent="-228600" algn="l" eaLnBrk="0" hangingPunct="0">
              <a:spcBef>
                <a:spcPct val="30000"/>
              </a:spcBef>
              <a:defRPr sz="1200">
                <a:solidFill>
                  <a:schemeClr val="tx1"/>
                </a:solidFill>
                <a:latin typeface="Arial" charset="0"/>
              </a:defRPr>
            </a:lvl4pPr>
            <a:lvl5pPr marL="2057400" indent="-228600" algn="l"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479B02CC-FAE6-4E62-AA56-36632843188D}" type="slidenum">
              <a:rPr lang="en-US" altLang="en-US" smtClean="0"/>
              <a:pPr algn="r" eaLnBrk="1" hangingPunct="1">
                <a:spcBef>
                  <a:spcPct val="0"/>
                </a:spcBef>
              </a:pPr>
              <a:t>8</a:t>
            </a:fld>
            <a:endParaRPr lang="en-US" altLang="en-US" dirty="0" smtClean="0"/>
          </a:p>
        </p:txBody>
      </p:sp>
    </p:spTree>
    <p:extLst>
      <p:ext uri="{BB962C8B-B14F-4D97-AF65-F5344CB8AC3E}">
        <p14:creationId xmlns:p14="http://schemas.microsoft.com/office/powerpoint/2010/main" xmlns="" val="13283800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a:ln/>
        </p:spPr>
      </p:sp>
      <p:sp>
        <p:nvSpPr>
          <p:cNvPr id="10243"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dirty="0" smtClean="0"/>
          </a:p>
        </p:txBody>
      </p:sp>
      <p:sp>
        <p:nvSpPr>
          <p:cNvPr id="10244"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lgn="l" eaLnBrk="0" hangingPunct="0">
              <a:spcBef>
                <a:spcPct val="30000"/>
              </a:spcBef>
              <a:defRPr sz="1200">
                <a:solidFill>
                  <a:schemeClr val="tx1"/>
                </a:solidFill>
                <a:latin typeface="Arial" charset="0"/>
              </a:defRPr>
            </a:lvl1pPr>
            <a:lvl2pPr marL="742950" indent="-285750" algn="l" eaLnBrk="0" hangingPunct="0">
              <a:spcBef>
                <a:spcPct val="30000"/>
              </a:spcBef>
              <a:defRPr sz="1200">
                <a:solidFill>
                  <a:schemeClr val="tx1"/>
                </a:solidFill>
                <a:latin typeface="Arial" charset="0"/>
              </a:defRPr>
            </a:lvl2pPr>
            <a:lvl3pPr marL="1143000" indent="-228600" algn="l" eaLnBrk="0" hangingPunct="0">
              <a:spcBef>
                <a:spcPct val="30000"/>
              </a:spcBef>
              <a:defRPr sz="1200">
                <a:solidFill>
                  <a:schemeClr val="tx1"/>
                </a:solidFill>
                <a:latin typeface="Arial" charset="0"/>
              </a:defRPr>
            </a:lvl3pPr>
            <a:lvl4pPr marL="1600200" indent="-228600" algn="l" eaLnBrk="0" hangingPunct="0">
              <a:spcBef>
                <a:spcPct val="30000"/>
              </a:spcBef>
              <a:defRPr sz="1200">
                <a:solidFill>
                  <a:schemeClr val="tx1"/>
                </a:solidFill>
                <a:latin typeface="Arial" charset="0"/>
              </a:defRPr>
            </a:lvl4pPr>
            <a:lvl5pPr marL="2057400" indent="-228600" algn="l"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479B02CC-FAE6-4E62-AA56-36632843188D}" type="slidenum">
              <a:rPr lang="en-US" altLang="en-US" smtClean="0"/>
              <a:pPr algn="r" eaLnBrk="1" hangingPunct="1">
                <a:spcBef>
                  <a:spcPct val="0"/>
                </a:spcBef>
              </a:pPr>
              <a:t>9</a:t>
            </a:fld>
            <a:endParaRPr lang="en-US" altLang="en-US" dirty="0" smtClean="0"/>
          </a:p>
        </p:txBody>
      </p:sp>
    </p:spTree>
    <p:extLst>
      <p:ext uri="{BB962C8B-B14F-4D97-AF65-F5344CB8AC3E}">
        <p14:creationId xmlns:p14="http://schemas.microsoft.com/office/powerpoint/2010/main" xmlns="" val="132838007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3" descr="3C-TCEQ logo"/>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r="450" b="24588"/>
          <a:stretch>
            <a:fillRect/>
          </a:stretch>
        </p:blipFill>
        <p:spPr bwMode="auto">
          <a:xfrm>
            <a:off x="8134350" y="5562600"/>
            <a:ext cx="933450" cy="1219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6386" name="Rectangle 2"/>
          <p:cNvSpPr>
            <a:spLocks noGrp="1" noChangeArrowheads="1"/>
          </p:cNvSpPr>
          <p:nvPr>
            <p:ph type="ctrTitle"/>
          </p:nvPr>
        </p:nvSpPr>
        <p:spPr>
          <a:xfrm>
            <a:off x="685800" y="533400"/>
            <a:ext cx="7772400" cy="1470025"/>
          </a:xfrm>
        </p:spPr>
        <p:txBody>
          <a:bodyPr/>
          <a:lstStyle>
            <a:lvl1pPr>
              <a:defRPr/>
            </a:lvl1pPr>
          </a:lstStyle>
          <a:p>
            <a:r>
              <a:rPr lang="en-US"/>
              <a:t>Click to enter title</a:t>
            </a:r>
          </a:p>
        </p:txBody>
      </p:sp>
      <p:sp>
        <p:nvSpPr>
          <p:cNvPr id="16387" name="Rectangle 3"/>
          <p:cNvSpPr>
            <a:spLocks noGrp="1" noChangeArrowheads="1"/>
          </p:cNvSpPr>
          <p:nvPr>
            <p:ph type="subTitle" idx="1"/>
          </p:nvPr>
        </p:nvSpPr>
        <p:spPr>
          <a:xfrm>
            <a:off x="685800" y="2133600"/>
            <a:ext cx="7772400" cy="1752600"/>
          </a:xfrm>
        </p:spPr>
        <p:txBody>
          <a:bodyPr/>
          <a:lstStyle>
            <a:lvl1pPr marL="0" indent="0">
              <a:defRPr/>
            </a:lvl1pPr>
          </a:lstStyle>
          <a:p>
            <a:r>
              <a:rPr lang="en-US"/>
              <a:t>Click to enter subtitle</a:t>
            </a:r>
          </a:p>
        </p:txBody>
      </p:sp>
      <p:sp>
        <p:nvSpPr>
          <p:cNvPr id="2" name="Slide Number Placeholder 1"/>
          <p:cNvSpPr>
            <a:spLocks noGrp="1"/>
          </p:cNvSpPr>
          <p:nvPr>
            <p:ph type="sldNum" sz="quarter" idx="10"/>
          </p:nvPr>
        </p:nvSpPr>
        <p:spPr/>
        <p:txBody>
          <a:bodyPr/>
          <a:lstStyle/>
          <a:p>
            <a:fld id="{6F43FDFB-9946-4C9C-BA6F-025AAB9518F8}" type="slidenum">
              <a:rPr lang="en-US" smtClean="0"/>
              <a:pPr/>
              <a:t>‹#›</a:t>
            </a:fld>
            <a:endParaRPr lang="en-US" dirty="0"/>
          </a:p>
        </p:txBody>
      </p:sp>
    </p:spTree>
    <p:extLst>
      <p:ext uri="{BB962C8B-B14F-4D97-AF65-F5344CB8AC3E}">
        <p14:creationId xmlns:p14="http://schemas.microsoft.com/office/powerpoint/2010/main" xmlns="" val="5153627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p>
            <a:fld id="{6F43FDFB-9946-4C9C-BA6F-025AAB9518F8}" type="slidenum">
              <a:rPr lang="en-US" smtClean="0"/>
              <a:pPr/>
              <a:t>‹#›</a:t>
            </a:fld>
            <a:endParaRPr lang="en-US" dirty="0"/>
          </a:p>
        </p:txBody>
      </p:sp>
    </p:spTree>
    <p:extLst>
      <p:ext uri="{BB962C8B-B14F-4D97-AF65-F5344CB8AC3E}">
        <p14:creationId xmlns:p14="http://schemas.microsoft.com/office/powerpoint/2010/main" xmlns="" val="37099323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25447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25447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p>
            <a:fld id="{6F43FDFB-9946-4C9C-BA6F-025AAB9518F8}" type="slidenum">
              <a:rPr lang="en-US" smtClean="0"/>
              <a:pPr/>
              <a:t>‹#›</a:t>
            </a:fld>
            <a:endParaRPr lang="en-US" dirty="0"/>
          </a:p>
        </p:txBody>
      </p:sp>
    </p:spTree>
    <p:extLst>
      <p:ext uri="{BB962C8B-B14F-4D97-AF65-F5344CB8AC3E}">
        <p14:creationId xmlns:p14="http://schemas.microsoft.com/office/powerpoint/2010/main" xmlns="" val="7091206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p>
            <a:fld id="{6F43FDFB-9946-4C9C-BA6F-025AAB9518F8}" type="slidenum">
              <a:rPr lang="en-US" smtClean="0"/>
              <a:pPr/>
              <a:t>‹#›</a:t>
            </a:fld>
            <a:endParaRPr lang="en-US" dirty="0"/>
          </a:p>
        </p:txBody>
      </p:sp>
    </p:spTree>
    <p:extLst>
      <p:ext uri="{BB962C8B-B14F-4D97-AF65-F5344CB8AC3E}">
        <p14:creationId xmlns:p14="http://schemas.microsoft.com/office/powerpoint/2010/main" xmlns="" val="36716517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p>
            <a:fld id="{6F43FDFB-9946-4C9C-BA6F-025AAB9518F8}" type="slidenum">
              <a:rPr lang="en-US" smtClean="0"/>
              <a:pPr/>
              <a:t>‹#›</a:t>
            </a:fld>
            <a:endParaRPr lang="en-US" dirty="0"/>
          </a:p>
        </p:txBody>
      </p:sp>
    </p:spTree>
    <p:extLst>
      <p:ext uri="{BB962C8B-B14F-4D97-AF65-F5344CB8AC3E}">
        <p14:creationId xmlns:p14="http://schemas.microsoft.com/office/powerpoint/2010/main" xmlns="" val="19162652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121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121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p:txBody>
          <a:bodyPr/>
          <a:lstStyle/>
          <a:p>
            <a:fld id="{6F43FDFB-9946-4C9C-BA6F-025AAB9518F8}" type="slidenum">
              <a:rPr lang="en-US" smtClean="0"/>
              <a:pPr/>
              <a:t>‹#›</a:t>
            </a:fld>
            <a:endParaRPr lang="en-US" dirty="0"/>
          </a:p>
        </p:txBody>
      </p:sp>
    </p:spTree>
    <p:extLst>
      <p:ext uri="{BB962C8B-B14F-4D97-AF65-F5344CB8AC3E}">
        <p14:creationId xmlns:p14="http://schemas.microsoft.com/office/powerpoint/2010/main" xmlns="" val="4907900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p:txBody>
          <a:bodyPr/>
          <a:lstStyle/>
          <a:p>
            <a:fld id="{6F43FDFB-9946-4C9C-BA6F-025AAB9518F8}" type="slidenum">
              <a:rPr lang="en-US" smtClean="0"/>
              <a:pPr/>
              <a:t>‹#›</a:t>
            </a:fld>
            <a:endParaRPr lang="en-US" dirty="0"/>
          </a:p>
        </p:txBody>
      </p:sp>
    </p:spTree>
    <p:extLst>
      <p:ext uri="{BB962C8B-B14F-4D97-AF65-F5344CB8AC3E}">
        <p14:creationId xmlns:p14="http://schemas.microsoft.com/office/powerpoint/2010/main" xmlns="" val="39506986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p>
            <a:fld id="{6F43FDFB-9946-4C9C-BA6F-025AAB9518F8}" type="slidenum">
              <a:rPr lang="en-US" smtClean="0"/>
              <a:pPr/>
              <a:t>‹#›</a:t>
            </a:fld>
            <a:endParaRPr lang="en-US" dirty="0"/>
          </a:p>
        </p:txBody>
      </p:sp>
    </p:spTree>
    <p:extLst>
      <p:ext uri="{BB962C8B-B14F-4D97-AF65-F5344CB8AC3E}">
        <p14:creationId xmlns:p14="http://schemas.microsoft.com/office/powerpoint/2010/main" xmlns="" val="4903434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6F43FDFB-9946-4C9C-BA6F-025AAB9518F8}" type="slidenum">
              <a:rPr lang="en-US" smtClean="0"/>
              <a:pPr/>
              <a:t>‹#›</a:t>
            </a:fld>
            <a:endParaRPr lang="en-US" dirty="0"/>
          </a:p>
        </p:txBody>
      </p:sp>
    </p:spTree>
    <p:extLst>
      <p:ext uri="{BB962C8B-B14F-4D97-AF65-F5344CB8AC3E}">
        <p14:creationId xmlns:p14="http://schemas.microsoft.com/office/powerpoint/2010/main" xmlns="" val="440451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p>
            <a:fld id="{6F43FDFB-9946-4C9C-BA6F-025AAB9518F8}" type="slidenum">
              <a:rPr lang="en-US" smtClean="0"/>
              <a:pPr/>
              <a:t>‹#›</a:t>
            </a:fld>
            <a:endParaRPr lang="en-US" dirty="0"/>
          </a:p>
        </p:txBody>
      </p:sp>
    </p:spTree>
    <p:extLst>
      <p:ext uri="{BB962C8B-B14F-4D97-AF65-F5344CB8AC3E}">
        <p14:creationId xmlns:p14="http://schemas.microsoft.com/office/powerpoint/2010/main" xmlns="" val="31242119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p>
            <a:fld id="{6F43FDFB-9946-4C9C-BA6F-025AAB9518F8}" type="slidenum">
              <a:rPr lang="en-US" smtClean="0"/>
              <a:pPr/>
              <a:t>‹#›</a:t>
            </a:fld>
            <a:endParaRPr lang="en-US" dirty="0"/>
          </a:p>
        </p:txBody>
      </p:sp>
    </p:spTree>
    <p:extLst>
      <p:ext uri="{BB962C8B-B14F-4D97-AF65-F5344CB8AC3E}">
        <p14:creationId xmlns:p14="http://schemas.microsoft.com/office/powerpoint/2010/main" xmlns="" val="14295856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accent2"/>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enter title</a:t>
            </a:r>
          </a:p>
        </p:txBody>
      </p:sp>
      <p:sp>
        <p:nvSpPr>
          <p:cNvPr id="1027" name="Rectangle 3"/>
          <p:cNvSpPr>
            <a:spLocks noGrp="1" noChangeArrowheads="1"/>
          </p:cNvSpPr>
          <p:nvPr>
            <p:ph type="body" idx="1"/>
          </p:nvPr>
        </p:nvSpPr>
        <p:spPr bwMode="auto">
          <a:xfrm>
            <a:off x="457200" y="1600200"/>
            <a:ext cx="8229600" cy="1219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add subtitle</a:t>
            </a:r>
          </a:p>
          <a:p>
            <a:pPr lvl="0"/>
            <a:endParaRPr lang="en-US" altLang="en-US" smtClean="0"/>
          </a:p>
        </p:txBody>
      </p:sp>
      <p:pic>
        <p:nvPicPr>
          <p:cNvPr id="1028" name="Picture 7" descr="3C-TCEQ logo"/>
          <p:cNvPicPr>
            <a:picLocks noChangeAspect="1" noChangeArrowheads="1"/>
          </p:cNvPicPr>
          <p:nvPr userDrawn="1"/>
        </p:nvPicPr>
        <p:blipFill>
          <a:blip r:embed="rId13" cstate="print">
            <a:extLst>
              <a:ext uri="{28A0092B-C50C-407E-A947-70E740481C1C}">
                <a14:useLocalDpi xmlns:a14="http://schemas.microsoft.com/office/drawing/2010/main" xmlns="" val="0"/>
              </a:ext>
            </a:extLst>
          </a:blip>
          <a:srcRect r="450" b="24588"/>
          <a:stretch>
            <a:fillRect/>
          </a:stretch>
        </p:blipFill>
        <p:spPr bwMode="auto">
          <a:xfrm>
            <a:off x="7974013" y="5334000"/>
            <a:ext cx="1109662" cy="1447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Slide Number Placeholder 1"/>
          <p:cNvSpPr>
            <a:spLocks noGrp="1"/>
          </p:cNvSpPr>
          <p:nvPr>
            <p:ph type="sldNum" sz="quarter" idx="4"/>
          </p:nvPr>
        </p:nvSpPr>
        <p:spPr>
          <a:xfrm>
            <a:off x="3505200" y="6324600"/>
            <a:ext cx="2133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fld id="{6F43FDFB-9946-4C9C-BA6F-025AAB9518F8}"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5416" r:id="rId1"/>
    <p:sldLayoutId id="2147485406" r:id="rId2"/>
    <p:sldLayoutId id="2147485407" r:id="rId3"/>
    <p:sldLayoutId id="2147485408" r:id="rId4"/>
    <p:sldLayoutId id="2147485409" r:id="rId5"/>
    <p:sldLayoutId id="2147485410" r:id="rId6"/>
    <p:sldLayoutId id="2147485411" r:id="rId7"/>
    <p:sldLayoutId id="2147485412" r:id="rId8"/>
    <p:sldLayoutId id="2147485413" r:id="rId9"/>
    <p:sldLayoutId id="2147485414" r:id="rId10"/>
    <p:sldLayoutId id="2147485415" r:id="rId11"/>
  </p:sldLayoutIdLst>
  <p:hf hdr="0" ftr="0" dt="0"/>
  <p:txStyles>
    <p:titleStyle>
      <a:lvl1pPr algn="ctr" rtl="0" eaLnBrk="0" fontAlgn="base" hangingPunct="0">
        <a:spcBef>
          <a:spcPct val="0"/>
        </a:spcBef>
        <a:spcAft>
          <a:spcPct val="0"/>
        </a:spcAft>
        <a:defRPr sz="6000">
          <a:solidFill>
            <a:schemeClr val="tx2"/>
          </a:solidFill>
          <a:latin typeface="+mj-lt"/>
          <a:ea typeface="+mj-ea"/>
          <a:cs typeface="+mj-cs"/>
        </a:defRPr>
      </a:lvl1pPr>
      <a:lvl2pPr algn="ctr" rtl="0" eaLnBrk="0" fontAlgn="base" hangingPunct="0">
        <a:spcBef>
          <a:spcPct val="0"/>
        </a:spcBef>
        <a:spcAft>
          <a:spcPct val="0"/>
        </a:spcAft>
        <a:defRPr sz="6000">
          <a:solidFill>
            <a:schemeClr val="tx2"/>
          </a:solidFill>
          <a:latin typeface="Times New Roman" pitchFamily="18" charset="0"/>
        </a:defRPr>
      </a:lvl2pPr>
      <a:lvl3pPr algn="ctr" rtl="0" eaLnBrk="0" fontAlgn="base" hangingPunct="0">
        <a:spcBef>
          <a:spcPct val="0"/>
        </a:spcBef>
        <a:spcAft>
          <a:spcPct val="0"/>
        </a:spcAft>
        <a:defRPr sz="6000">
          <a:solidFill>
            <a:schemeClr val="tx2"/>
          </a:solidFill>
          <a:latin typeface="Times New Roman" pitchFamily="18" charset="0"/>
        </a:defRPr>
      </a:lvl3pPr>
      <a:lvl4pPr algn="ctr" rtl="0" eaLnBrk="0" fontAlgn="base" hangingPunct="0">
        <a:spcBef>
          <a:spcPct val="0"/>
        </a:spcBef>
        <a:spcAft>
          <a:spcPct val="0"/>
        </a:spcAft>
        <a:defRPr sz="6000">
          <a:solidFill>
            <a:schemeClr val="tx2"/>
          </a:solidFill>
          <a:latin typeface="Times New Roman" pitchFamily="18" charset="0"/>
        </a:defRPr>
      </a:lvl4pPr>
      <a:lvl5pPr algn="ctr" rtl="0" eaLnBrk="0" fontAlgn="base" hangingPunct="0">
        <a:spcBef>
          <a:spcPct val="0"/>
        </a:spcBef>
        <a:spcAft>
          <a:spcPct val="0"/>
        </a:spcAft>
        <a:defRPr sz="6000">
          <a:solidFill>
            <a:schemeClr val="tx2"/>
          </a:solidFill>
          <a:latin typeface="Times New Roman" pitchFamily="18" charset="0"/>
        </a:defRPr>
      </a:lvl5pPr>
      <a:lvl6pPr marL="457200" algn="ctr" rtl="0" fontAlgn="base">
        <a:spcBef>
          <a:spcPct val="0"/>
        </a:spcBef>
        <a:spcAft>
          <a:spcPct val="0"/>
        </a:spcAft>
        <a:defRPr sz="6000">
          <a:solidFill>
            <a:schemeClr val="tx2"/>
          </a:solidFill>
          <a:latin typeface="Times New Roman" pitchFamily="18" charset="0"/>
        </a:defRPr>
      </a:lvl6pPr>
      <a:lvl7pPr marL="914400" algn="ctr" rtl="0" fontAlgn="base">
        <a:spcBef>
          <a:spcPct val="0"/>
        </a:spcBef>
        <a:spcAft>
          <a:spcPct val="0"/>
        </a:spcAft>
        <a:defRPr sz="6000">
          <a:solidFill>
            <a:schemeClr val="tx2"/>
          </a:solidFill>
          <a:latin typeface="Times New Roman" pitchFamily="18" charset="0"/>
        </a:defRPr>
      </a:lvl7pPr>
      <a:lvl8pPr marL="1371600" algn="ctr" rtl="0" fontAlgn="base">
        <a:spcBef>
          <a:spcPct val="0"/>
        </a:spcBef>
        <a:spcAft>
          <a:spcPct val="0"/>
        </a:spcAft>
        <a:defRPr sz="6000">
          <a:solidFill>
            <a:schemeClr val="tx2"/>
          </a:solidFill>
          <a:latin typeface="Times New Roman" pitchFamily="18" charset="0"/>
        </a:defRPr>
      </a:lvl8pPr>
      <a:lvl9pPr marL="1828800" algn="ctr" rtl="0" fontAlgn="base">
        <a:spcBef>
          <a:spcPct val="0"/>
        </a:spcBef>
        <a:spcAft>
          <a:spcPct val="0"/>
        </a:spcAft>
        <a:defRPr sz="6000">
          <a:solidFill>
            <a:schemeClr val="tx2"/>
          </a:solidFill>
          <a:latin typeface="Times New Roman" pitchFamily="18" charset="0"/>
        </a:defRPr>
      </a:lvl9pPr>
    </p:titleStyle>
    <p:bodyStyle>
      <a:lvl1pPr marL="342900" indent="-342900" algn="ctr" rtl="0" eaLnBrk="0" fontAlgn="base" hangingPunct="0">
        <a:spcBef>
          <a:spcPct val="20000"/>
        </a:spcBef>
        <a:spcAft>
          <a:spcPct val="0"/>
        </a:spcAft>
        <a:defRPr sz="30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Arial" charset="0"/>
        </a:defRPr>
      </a:lvl2pPr>
      <a:lvl3pPr marL="1143000" indent="-228600" algn="l" rtl="0" eaLnBrk="0" fontAlgn="base" hangingPunct="0">
        <a:spcBef>
          <a:spcPct val="20000"/>
        </a:spcBef>
        <a:spcAft>
          <a:spcPct val="0"/>
        </a:spcAft>
        <a:buChar char="•"/>
        <a:defRPr sz="2400">
          <a:solidFill>
            <a:schemeClr val="tx1"/>
          </a:solidFill>
          <a:latin typeface="Arial" charset="0"/>
        </a:defRPr>
      </a:lvl3pPr>
      <a:lvl4pPr marL="1600200" indent="-228600" algn="l" rtl="0" eaLnBrk="0" fontAlgn="base" hangingPunct="0">
        <a:spcBef>
          <a:spcPct val="20000"/>
        </a:spcBef>
        <a:spcAft>
          <a:spcPct val="0"/>
        </a:spcAft>
        <a:buChar char="–"/>
        <a:defRPr sz="2000">
          <a:solidFill>
            <a:schemeClr val="tx1"/>
          </a:solidFill>
          <a:latin typeface="Arial" charset="0"/>
        </a:defRPr>
      </a:lvl4pPr>
      <a:lvl5pPr marL="2057400" indent="-228600" algn="l" rtl="0" eaLnBrk="0" fontAlgn="base" hangingPunct="0">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www2.epa.gov/coalash/coal-ash-rule" TargetMode="External"/><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hyperlink" Target="http://www.tceq.texas.gov/permitting/waste_permits/ihw_permits/signupihw" TargetMode="External"/><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22110" y="304800"/>
            <a:ext cx="7772400" cy="838200"/>
          </a:xfrm>
        </p:spPr>
        <p:txBody>
          <a:bodyPr/>
          <a:lstStyle/>
          <a:p>
            <a:pPr lvl="0" eaLnBrk="1" hangingPunct="1">
              <a:spcBef>
                <a:spcPct val="20000"/>
              </a:spcBef>
            </a:pPr>
            <a:r>
              <a:rPr lang="en-US" altLang="en-US" sz="4000" kern="1200" dirty="0" smtClean="0">
                <a:solidFill>
                  <a:srgbClr val="FFFFFF"/>
                </a:solidFill>
                <a:latin typeface="Arial" panose="020B0604020202020204" pitchFamily="34" charset="0"/>
                <a:ea typeface="+mn-ea"/>
                <a:cs typeface="Arial" panose="020B0604020202020204" pitchFamily="34" charset="0"/>
              </a:rPr>
              <a:t>Texas Coal Ash Utilization Group</a:t>
            </a:r>
            <a:br>
              <a:rPr lang="en-US" altLang="en-US" sz="4000" kern="1200" dirty="0" smtClean="0">
                <a:solidFill>
                  <a:srgbClr val="FFFFFF"/>
                </a:solidFill>
                <a:latin typeface="Arial" panose="020B0604020202020204" pitchFamily="34" charset="0"/>
                <a:ea typeface="+mn-ea"/>
                <a:cs typeface="Arial" panose="020B0604020202020204" pitchFamily="34" charset="0"/>
              </a:rPr>
            </a:br>
            <a:r>
              <a:rPr lang="en-US" altLang="en-US" sz="4000" kern="1200" dirty="0" smtClean="0">
                <a:solidFill>
                  <a:srgbClr val="FFFFFF"/>
                </a:solidFill>
                <a:latin typeface="Arial" panose="020B0604020202020204" pitchFamily="34" charset="0"/>
                <a:ea typeface="+mn-ea"/>
                <a:cs typeface="Arial" panose="020B0604020202020204" pitchFamily="34" charset="0"/>
              </a:rPr>
              <a:t>Austin – Hilton Garden Inn</a:t>
            </a:r>
            <a:endParaRPr lang="en-US"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685800" y="1828800"/>
            <a:ext cx="7772400" cy="4267200"/>
          </a:xfrm>
        </p:spPr>
        <p:txBody>
          <a:bodyPr/>
          <a:lstStyle/>
          <a:p>
            <a:r>
              <a:rPr lang="en-US" altLang="en-US" sz="6000" dirty="0">
                <a:solidFill>
                  <a:srgbClr val="FFFFFF"/>
                </a:solidFill>
                <a:latin typeface="Arial" panose="020B0604020202020204" pitchFamily="34" charset="0"/>
                <a:ea typeface="+mj-ea"/>
                <a:cs typeface="Arial" panose="020B0604020202020204" pitchFamily="34" charset="0"/>
              </a:rPr>
              <a:t>Coal Combustion Residuals </a:t>
            </a:r>
            <a:r>
              <a:rPr lang="en-US" altLang="en-US" sz="6000" dirty="0" smtClean="0">
                <a:solidFill>
                  <a:srgbClr val="FFFFFF"/>
                </a:solidFill>
                <a:latin typeface="Arial" panose="020B0604020202020204" pitchFamily="34" charset="0"/>
                <a:ea typeface="+mj-ea"/>
                <a:cs typeface="Arial" panose="020B0604020202020204" pitchFamily="34" charset="0"/>
              </a:rPr>
              <a:t>(CCR) Update</a:t>
            </a:r>
            <a:r>
              <a:rPr lang="en-US" altLang="en-US" sz="6000" dirty="0">
                <a:solidFill>
                  <a:srgbClr val="FFFFFF"/>
                </a:solidFill>
                <a:latin typeface="Arial" panose="020B0604020202020204" pitchFamily="34" charset="0"/>
                <a:ea typeface="+mj-ea"/>
                <a:cs typeface="Arial" panose="020B0604020202020204" pitchFamily="34" charset="0"/>
              </a:rPr>
              <a:t/>
            </a:r>
            <a:br>
              <a:rPr lang="en-US" altLang="en-US" sz="6000" dirty="0">
                <a:solidFill>
                  <a:srgbClr val="FFFFFF"/>
                </a:solidFill>
                <a:latin typeface="Arial" panose="020B0604020202020204" pitchFamily="34" charset="0"/>
                <a:ea typeface="+mj-ea"/>
                <a:cs typeface="Arial" panose="020B0604020202020204" pitchFamily="34" charset="0"/>
              </a:rPr>
            </a:br>
            <a:r>
              <a:rPr lang="en-US" altLang="en-US" sz="4000" b="1" dirty="0">
                <a:solidFill>
                  <a:srgbClr val="FFFFFF"/>
                </a:solidFill>
                <a:latin typeface="Arial" panose="020B0604020202020204" pitchFamily="34" charset="0"/>
                <a:ea typeface="+mj-ea"/>
                <a:cs typeface="Arial" panose="020B0604020202020204" pitchFamily="34" charset="0"/>
              </a:rPr>
              <a:t/>
            </a:r>
            <a:br>
              <a:rPr lang="en-US" altLang="en-US" sz="4000" b="1" dirty="0">
                <a:solidFill>
                  <a:srgbClr val="FFFFFF"/>
                </a:solidFill>
                <a:latin typeface="Arial" panose="020B0604020202020204" pitchFamily="34" charset="0"/>
                <a:ea typeface="+mj-ea"/>
                <a:cs typeface="Arial" panose="020B0604020202020204" pitchFamily="34" charset="0"/>
              </a:rPr>
            </a:br>
            <a:r>
              <a:rPr lang="en-US" altLang="en-US" sz="3200" dirty="0">
                <a:solidFill>
                  <a:srgbClr val="FFFFFF"/>
                </a:solidFill>
                <a:latin typeface="Arial" panose="020B0604020202020204" pitchFamily="34" charset="0"/>
                <a:ea typeface="+mj-ea"/>
                <a:cs typeface="Arial" panose="020B0604020202020204" pitchFamily="34" charset="0"/>
              </a:rPr>
              <a:t>Will Wyman</a:t>
            </a:r>
            <a:br>
              <a:rPr lang="en-US" altLang="en-US" sz="3200" dirty="0">
                <a:solidFill>
                  <a:srgbClr val="FFFFFF"/>
                </a:solidFill>
                <a:latin typeface="Arial" panose="020B0604020202020204" pitchFamily="34" charset="0"/>
                <a:ea typeface="+mj-ea"/>
                <a:cs typeface="Arial" panose="020B0604020202020204" pitchFamily="34" charset="0"/>
              </a:rPr>
            </a:br>
            <a:r>
              <a:rPr lang="en-US" altLang="en-US" sz="3200" dirty="0">
                <a:solidFill>
                  <a:srgbClr val="FFFFFF"/>
                </a:solidFill>
                <a:latin typeface="Arial" panose="020B0604020202020204" pitchFamily="34" charset="0"/>
                <a:ea typeface="+mj-ea"/>
                <a:cs typeface="Arial" panose="020B0604020202020204" pitchFamily="34" charset="0"/>
              </a:rPr>
              <a:t>Waste Permits Division</a:t>
            </a:r>
            <a:br>
              <a:rPr lang="en-US" altLang="en-US" sz="3200" dirty="0">
                <a:solidFill>
                  <a:srgbClr val="FFFFFF"/>
                </a:solidFill>
                <a:latin typeface="Arial" panose="020B0604020202020204" pitchFamily="34" charset="0"/>
                <a:ea typeface="+mj-ea"/>
                <a:cs typeface="Arial" panose="020B0604020202020204" pitchFamily="34" charset="0"/>
              </a:rPr>
            </a:br>
            <a:r>
              <a:rPr lang="en-US" altLang="en-US" sz="3200" dirty="0">
                <a:solidFill>
                  <a:srgbClr val="FFFFFF"/>
                </a:solidFill>
                <a:latin typeface="Arial" panose="020B0604020202020204" pitchFamily="34" charset="0"/>
                <a:ea typeface="+mj-ea"/>
                <a:cs typeface="Arial" panose="020B0604020202020204" pitchFamily="34" charset="0"/>
              </a:rPr>
              <a:t>May </a:t>
            </a:r>
            <a:r>
              <a:rPr lang="en-US" altLang="en-US" sz="3200" dirty="0" smtClean="0">
                <a:solidFill>
                  <a:srgbClr val="FFFFFF"/>
                </a:solidFill>
                <a:latin typeface="Arial" panose="020B0604020202020204" pitchFamily="34" charset="0"/>
                <a:ea typeface="+mj-ea"/>
                <a:cs typeface="Arial" panose="020B0604020202020204" pitchFamily="34" charset="0"/>
              </a:rPr>
              <a:t>13, 2015</a:t>
            </a:r>
            <a:endParaRPr lang="en-US" dirty="0">
              <a:latin typeface="Arial" panose="020B0604020202020204" pitchFamily="34" charset="0"/>
              <a:cs typeface="Arial" panose="020B0604020202020204" pitchFamily="34" charset="0"/>
            </a:endParaRPr>
          </a:p>
        </p:txBody>
      </p:sp>
      <p:sp>
        <p:nvSpPr>
          <p:cNvPr id="3076" name="Text Box 5"/>
          <p:cNvSpPr txBox="1">
            <a:spLocks noChangeArrowheads="1"/>
          </p:cNvSpPr>
          <p:nvPr/>
        </p:nvSpPr>
        <p:spPr bwMode="auto">
          <a:xfrm>
            <a:off x="327025" y="1973263"/>
            <a:ext cx="184150" cy="7318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miter lim="800000"/>
                <a:headEnd/>
                <a:tailEnd/>
              </a14:hiddenLine>
            </a:ext>
          </a:extLst>
        </p:spPr>
        <p:txBody>
          <a:bodyPr>
            <a:spAutoFit/>
          </a:bodyPr>
          <a:lstStyle>
            <a:lvl1pPr eaLnBrk="0" hangingPunct="0">
              <a:defRPr sz="3000">
                <a:solidFill>
                  <a:schemeClr val="tx1"/>
                </a:solidFill>
                <a:latin typeface="Times New Roman" pitchFamily="18" charset="0"/>
              </a:defRPr>
            </a:lvl1pPr>
            <a:lvl2pPr marL="742950" indent="-285750" algn="l" eaLnBrk="0" hangingPunct="0">
              <a:buChar char="–"/>
              <a:defRPr sz="2800">
                <a:solidFill>
                  <a:schemeClr val="tx1"/>
                </a:solidFill>
                <a:latin typeface="Arial" charset="0"/>
              </a:defRPr>
            </a:lvl2pPr>
            <a:lvl3pPr marL="1143000" indent="-228600" algn="l" eaLnBrk="0" hangingPunct="0">
              <a:buChar char="•"/>
              <a:defRPr sz="2400">
                <a:solidFill>
                  <a:schemeClr val="tx1"/>
                </a:solidFill>
                <a:latin typeface="Arial" charset="0"/>
              </a:defRPr>
            </a:lvl3pPr>
            <a:lvl4pPr marL="1600200" indent="-228600" algn="l" eaLnBrk="0" hangingPunct="0">
              <a:buChar char="–"/>
              <a:defRPr sz="2000">
                <a:solidFill>
                  <a:schemeClr val="tx1"/>
                </a:solidFill>
                <a:latin typeface="Arial" charset="0"/>
              </a:defRPr>
            </a:lvl4pPr>
            <a:lvl5pPr marL="2057400" indent="-228600" algn="l" eaLnBrk="0" hangingPunct="0">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pPr>
            <a:endParaRPr lang="en-US" altLang="en-US" sz="4200" dirty="0">
              <a:latin typeface="Arial" charset="0"/>
            </a:endParaRPr>
          </a:p>
        </p:txBody>
      </p:sp>
      <p:sp>
        <p:nvSpPr>
          <p:cNvPr id="3077" name="Text Box 6"/>
          <p:cNvSpPr txBox="1">
            <a:spLocks noChangeArrowheads="1"/>
          </p:cNvSpPr>
          <p:nvPr/>
        </p:nvSpPr>
        <p:spPr bwMode="auto">
          <a:xfrm>
            <a:off x="685800" y="1447800"/>
            <a:ext cx="7772400" cy="46037"/>
          </a:xfrm>
          <a:prstGeom prst="rect">
            <a:avLst/>
          </a:prstGeom>
          <a:noFill/>
          <a:ln w="76200">
            <a:solidFill>
              <a:schemeClr val="bg1"/>
            </a:solidFill>
            <a:miter lim="800000"/>
            <a:headEnd/>
            <a:tailEnd/>
          </a:ln>
          <a:extLst>
            <a:ext uri="{909E8E84-426E-40DD-AFC4-6F175D3DCCD1}">
              <a14:hiddenFill xmlns:a14="http://schemas.microsoft.com/office/drawing/2010/main" xmlns="">
                <a:solidFill>
                  <a:srgbClr val="FFFFFF"/>
                </a:solidFill>
              </a14:hiddenFill>
            </a:ext>
          </a:extLst>
        </p:spPr>
        <p:txBody>
          <a:bodyPr rot="10800000"/>
          <a:lstStyle>
            <a:lvl1pPr eaLnBrk="0" hangingPunct="0">
              <a:defRPr sz="3000">
                <a:solidFill>
                  <a:schemeClr val="tx1"/>
                </a:solidFill>
                <a:latin typeface="Times New Roman" pitchFamily="18" charset="0"/>
              </a:defRPr>
            </a:lvl1pPr>
            <a:lvl2pPr marL="742950" indent="-285750" algn="l" eaLnBrk="0" hangingPunct="0">
              <a:buChar char="–"/>
              <a:defRPr sz="2800">
                <a:solidFill>
                  <a:schemeClr val="tx1"/>
                </a:solidFill>
                <a:latin typeface="Arial" charset="0"/>
              </a:defRPr>
            </a:lvl2pPr>
            <a:lvl3pPr marL="1143000" indent="-228600" algn="l" eaLnBrk="0" hangingPunct="0">
              <a:buChar char="•"/>
              <a:defRPr sz="2400">
                <a:solidFill>
                  <a:schemeClr val="tx1"/>
                </a:solidFill>
                <a:latin typeface="Arial" charset="0"/>
              </a:defRPr>
            </a:lvl3pPr>
            <a:lvl4pPr marL="1600200" indent="-228600" algn="l" eaLnBrk="0" hangingPunct="0">
              <a:buChar char="–"/>
              <a:defRPr sz="2000">
                <a:solidFill>
                  <a:schemeClr val="tx1"/>
                </a:solidFill>
                <a:latin typeface="Arial" charset="0"/>
              </a:defRPr>
            </a:lvl4pPr>
            <a:lvl5pPr marL="2057400" indent="-228600" algn="l" eaLnBrk="0" hangingPunct="0">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pPr>
            <a:endParaRPr lang="en-US" altLang="en-US" sz="4200" dirty="0">
              <a:solidFill>
                <a:schemeClr val="bg1"/>
              </a:solidFill>
              <a:latin typeface="Arial" charset="0"/>
              <a:cs typeface="Arial"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ctrTitle"/>
          </p:nvPr>
        </p:nvSpPr>
        <p:spPr>
          <a:xfrm>
            <a:off x="685800" y="0"/>
            <a:ext cx="7772400" cy="1066800"/>
          </a:xfrm>
        </p:spPr>
        <p:txBody>
          <a:bodyPr/>
          <a:lstStyle/>
          <a:p>
            <a:r>
              <a:rPr lang="en-US" altLang="en-US" sz="4800" b="1" dirty="0" smtClean="0">
                <a:solidFill>
                  <a:schemeClr val="bg1"/>
                </a:solidFill>
                <a:latin typeface="Arial" panose="020B0604020202020204" pitchFamily="34" charset="0"/>
                <a:cs typeface="Arial" panose="020B0604020202020204" pitchFamily="34" charset="0"/>
              </a:rPr>
              <a:t>Beneficial Use of CCR</a:t>
            </a:r>
          </a:p>
        </p:txBody>
      </p:sp>
      <p:sp>
        <p:nvSpPr>
          <p:cNvPr id="4099" name="Subtitle 2"/>
          <p:cNvSpPr>
            <a:spLocks noGrp="1"/>
          </p:cNvSpPr>
          <p:nvPr>
            <p:ph type="subTitle" idx="1"/>
          </p:nvPr>
        </p:nvSpPr>
        <p:spPr>
          <a:xfrm>
            <a:off x="653143" y="1143000"/>
            <a:ext cx="7772400" cy="1295400"/>
          </a:xfrm>
        </p:spPr>
        <p:txBody>
          <a:bodyPr/>
          <a:lstStyle/>
          <a:p>
            <a:pPr marL="571500" indent="-571500" algn="l">
              <a:buFont typeface="Arial" panose="020B0604020202020204" pitchFamily="34" charset="0"/>
              <a:buChar char="•"/>
              <a:defRPr/>
            </a:pPr>
            <a:r>
              <a:rPr lang="en-US" altLang="en-US" sz="2800" dirty="0" smtClean="0">
                <a:solidFill>
                  <a:schemeClr val="bg1"/>
                </a:solidFill>
                <a:latin typeface="Arial" panose="020B0604020202020204" pitchFamily="34" charset="0"/>
                <a:cs typeface="Arial" panose="020B0604020202020204" pitchFamily="34" charset="0"/>
              </a:rPr>
              <a:t>Un-encapsulated </a:t>
            </a:r>
            <a:r>
              <a:rPr lang="en-US" altLang="en-US" sz="2800" dirty="0">
                <a:solidFill>
                  <a:schemeClr val="bg1"/>
                </a:solidFill>
                <a:latin typeface="Arial" panose="020B0604020202020204" pitchFamily="34" charset="0"/>
                <a:cs typeface="Arial" panose="020B0604020202020204" pitchFamily="34" charset="0"/>
              </a:rPr>
              <a:t>use of CCR </a:t>
            </a:r>
            <a:endParaRPr lang="en-US" altLang="en-US" sz="2800" dirty="0" smtClean="0">
              <a:solidFill>
                <a:schemeClr val="bg1"/>
              </a:solidFill>
              <a:latin typeface="Arial" panose="020B0604020202020204" pitchFamily="34" charset="0"/>
              <a:cs typeface="Arial" panose="020B0604020202020204" pitchFamily="34" charset="0"/>
            </a:endParaRPr>
          </a:p>
          <a:p>
            <a:pPr marL="1314450" lvl="1" indent="-571500">
              <a:buFont typeface="Arial" panose="020B0604020202020204" pitchFamily="34" charset="0"/>
              <a:buChar char="•"/>
              <a:defRPr/>
            </a:pPr>
            <a:r>
              <a:rPr lang="en-US" altLang="en-US" sz="2600" dirty="0" smtClean="0">
                <a:solidFill>
                  <a:schemeClr val="bg1"/>
                </a:solidFill>
                <a:latin typeface="Arial" panose="020B0604020202020204" pitchFamily="34" charset="0"/>
                <a:cs typeface="Arial" panose="020B0604020202020204" pitchFamily="34" charset="0"/>
              </a:rPr>
              <a:t>&gt;12,400 </a:t>
            </a:r>
            <a:r>
              <a:rPr lang="en-US" altLang="en-US" sz="2600" dirty="0">
                <a:solidFill>
                  <a:schemeClr val="bg1"/>
                </a:solidFill>
                <a:latin typeface="Arial" panose="020B0604020202020204" pitchFamily="34" charset="0"/>
                <a:cs typeface="Arial" panose="020B0604020202020204" pitchFamily="34" charset="0"/>
              </a:rPr>
              <a:t>tons </a:t>
            </a:r>
            <a:r>
              <a:rPr lang="en-US" altLang="en-US" sz="2600" dirty="0" smtClean="0">
                <a:solidFill>
                  <a:schemeClr val="bg1"/>
                </a:solidFill>
                <a:latin typeface="Arial" panose="020B0604020202020204" pitchFamily="34" charset="0"/>
                <a:cs typeface="Arial" panose="020B0604020202020204" pitchFamily="34" charset="0"/>
              </a:rPr>
              <a:t>non-roadway applications placed on the land, </a:t>
            </a:r>
            <a:r>
              <a:rPr lang="en-US" altLang="en-US" sz="2600" dirty="0">
                <a:solidFill>
                  <a:schemeClr val="bg1"/>
                </a:solidFill>
                <a:latin typeface="Arial" panose="020B0604020202020204" pitchFamily="34" charset="0"/>
                <a:cs typeface="Arial" panose="020B0604020202020204" pitchFamily="34" charset="0"/>
              </a:rPr>
              <a:t>the user </a:t>
            </a:r>
          </a:p>
          <a:p>
            <a:pPr marL="1314450" lvl="1" indent="-571500">
              <a:buFont typeface="Arial" panose="020B0604020202020204" pitchFamily="34" charset="0"/>
              <a:buChar char="•"/>
              <a:defRPr/>
            </a:pPr>
            <a:r>
              <a:rPr lang="en-US" altLang="en-US" sz="2600" dirty="0" smtClean="0">
                <a:solidFill>
                  <a:schemeClr val="bg1"/>
                </a:solidFill>
                <a:latin typeface="Arial" panose="020B0604020202020204" pitchFamily="34" charset="0"/>
                <a:cs typeface="Arial" panose="020B0604020202020204" pitchFamily="34" charset="0"/>
              </a:rPr>
              <a:t>The user upon request must demonstrate </a:t>
            </a:r>
            <a:r>
              <a:rPr lang="en-US" altLang="en-US" sz="2600" dirty="0">
                <a:solidFill>
                  <a:schemeClr val="bg1"/>
                </a:solidFill>
                <a:latin typeface="Arial" panose="020B0604020202020204" pitchFamily="34" charset="0"/>
                <a:cs typeface="Arial" panose="020B0604020202020204" pitchFamily="34" charset="0"/>
              </a:rPr>
              <a:t>and </a:t>
            </a:r>
            <a:r>
              <a:rPr lang="en-US" altLang="en-US" sz="2600" dirty="0" smtClean="0">
                <a:solidFill>
                  <a:schemeClr val="bg1"/>
                </a:solidFill>
                <a:latin typeface="Arial" panose="020B0604020202020204" pitchFamily="34" charset="0"/>
                <a:cs typeface="Arial" panose="020B0604020202020204" pitchFamily="34" charset="0"/>
              </a:rPr>
              <a:t>provide information that </a:t>
            </a:r>
            <a:r>
              <a:rPr lang="en-US" altLang="en-US" sz="2600" dirty="0">
                <a:solidFill>
                  <a:schemeClr val="bg1"/>
                </a:solidFill>
                <a:latin typeface="Arial" panose="020B0604020202020204" pitchFamily="34" charset="0"/>
                <a:cs typeface="Arial" panose="020B0604020202020204" pitchFamily="34" charset="0"/>
              </a:rPr>
              <a:t>environmental releases to </a:t>
            </a:r>
            <a:r>
              <a:rPr lang="en-US" altLang="en-US" sz="2600" dirty="0" smtClean="0">
                <a:solidFill>
                  <a:schemeClr val="bg1"/>
                </a:solidFill>
                <a:latin typeface="Arial" panose="020B0604020202020204" pitchFamily="34" charset="0"/>
                <a:cs typeface="Arial" panose="020B0604020202020204" pitchFamily="34" charset="0"/>
              </a:rPr>
              <a:t>any media are </a:t>
            </a:r>
            <a:r>
              <a:rPr lang="en-US" altLang="en-US" sz="2600" dirty="0">
                <a:solidFill>
                  <a:schemeClr val="bg1"/>
                </a:solidFill>
                <a:latin typeface="Arial" panose="020B0604020202020204" pitchFamily="34" charset="0"/>
                <a:cs typeface="Arial" panose="020B0604020202020204" pitchFamily="34" charset="0"/>
              </a:rPr>
              <a:t>comparable </a:t>
            </a:r>
            <a:r>
              <a:rPr lang="en-US" altLang="en-US" sz="2600" dirty="0" smtClean="0">
                <a:solidFill>
                  <a:schemeClr val="bg1"/>
                </a:solidFill>
                <a:latin typeface="Arial" panose="020B0604020202020204" pitchFamily="34" charset="0"/>
                <a:cs typeface="Arial" panose="020B0604020202020204" pitchFamily="34" charset="0"/>
              </a:rPr>
              <a:t>or </a:t>
            </a:r>
            <a:r>
              <a:rPr lang="en-US" altLang="en-US" sz="2600" dirty="0">
                <a:solidFill>
                  <a:schemeClr val="bg1"/>
                </a:solidFill>
                <a:latin typeface="Arial" panose="020B0604020202020204" pitchFamily="34" charset="0"/>
                <a:cs typeface="Arial" panose="020B0604020202020204" pitchFamily="34" charset="0"/>
              </a:rPr>
              <a:t>lower </a:t>
            </a:r>
            <a:r>
              <a:rPr lang="en-US" altLang="en-US" sz="2600" dirty="0" smtClean="0">
                <a:solidFill>
                  <a:schemeClr val="bg1"/>
                </a:solidFill>
                <a:latin typeface="Arial" panose="020B0604020202020204" pitchFamily="34" charset="0"/>
                <a:cs typeface="Arial" panose="020B0604020202020204" pitchFamily="34" charset="0"/>
              </a:rPr>
              <a:t>than products </a:t>
            </a:r>
            <a:r>
              <a:rPr lang="en-US" altLang="en-US" sz="2600" dirty="0">
                <a:solidFill>
                  <a:schemeClr val="bg1"/>
                </a:solidFill>
                <a:latin typeface="Arial" panose="020B0604020202020204" pitchFamily="34" charset="0"/>
                <a:cs typeface="Arial" panose="020B0604020202020204" pitchFamily="34" charset="0"/>
              </a:rPr>
              <a:t>made without </a:t>
            </a:r>
            <a:r>
              <a:rPr lang="en-US" altLang="en-US" sz="2600" dirty="0" smtClean="0">
                <a:solidFill>
                  <a:schemeClr val="bg1"/>
                </a:solidFill>
                <a:latin typeface="Arial" panose="020B0604020202020204" pitchFamily="34" charset="0"/>
                <a:cs typeface="Arial" panose="020B0604020202020204" pitchFamily="34" charset="0"/>
              </a:rPr>
              <a:t>CCR </a:t>
            </a:r>
          </a:p>
          <a:p>
            <a:pPr marL="1314450" lvl="1" indent="-571500">
              <a:buFont typeface="Arial" panose="020B0604020202020204" pitchFamily="34" charset="0"/>
              <a:buChar char="•"/>
              <a:defRPr/>
            </a:pPr>
            <a:r>
              <a:rPr lang="en-US" altLang="en-US" sz="2600" dirty="0">
                <a:solidFill>
                  <a:schemeClr val="bg1"/>
                </a:solidFill>
                <a:latin typeface="Arial" panose="020B0604020202020204" pitchFamily="34" charset="0"/>
                <a:cs typeface="Arial" panose="020B0604020202020204" pitchFamily="34" charset="0"/>
              </a:rPr>
              <a:t>R</a:t>
            </a:r>
            <a:r>
              <a:rPr lang="en-US" altLang="en-US" sz="2600" dirty="0" smtClean="0">
                <a:solidFill>
                  <a:schemeClr val="bg1"/>
                </a:solidFill>
                <a:latin typeface="Arial" panose="020B0604020202020204" pitchFamily="34" charset="0"/>
                <a:cs typeface="Arial" panose="020B0604020202020204" pitchFamily="34" charset="0"/>
              </a:rPr>
              <a:t>eleases </a:t>
            </a:r>
            <a:r>
              <a:rPr lang="en-US" altLang="en-US" sz="2600" dirty="0">
                <a:solidFill>
                  <a:schemeClr val="bg1"/>
                </a:solidFill>
                <a:latin typeface="Arial" panose="020B0604020202020204" pitchFamily="34" charset="0"/>
                <a:cs typeface="Arial" panose="020B0604020202020204" pitchFamily="34" charset="0"/>
              </a:rPr>
              <a:t>will be below </a:t>
            </a:r>
            <a:r>
              <a:rPr lang="en-US" altLang="en-US" sz="2600" dirty="0" smtClean="0">
                <a:solidFill>
                  <a:schemeClr val="bg1"/>
                </a:solidFill>
                <a:latin typeface="Arial" panose="020B0604020202020204" pitchFamily="34" charset="0"/>
                <a:cs typeface="Arial" panose="020B0604020202020204" pitchFamily="34" charset="0"/>
              </a:rPr>
              <a:t>health-based </a:t>
            </a:r>
            <a:r>
              <a:rPr lang="en-US" altLang="en-US" sz="2600" dirty="0">
                <a:solidFill>
                  <a:schemeClr val="bg1"/>
                </a:solidFill>
                <a:latin typeface="Arial" panose="020B0604020202020204" pitchFamily="34" charset="0"/>
                <a:cs typeface="Arial" panose="020B0604020202020204" pitchFamily="34" charset="0"/>
              </a:rPr>
              <a:t>benchmarks for human and ecological </a:t>
            </a:r>
            <a:r>
              <a:rPr lang="en-US" altLang="en-US" sz="2600" dirty="0" smtClean="0">
                <a:solidFill>
                  <a:schemeClr val="bg1"/>
                </a:solidFill>
                <a:latin typeface="Arial" panose="020B0604020202020204" pitchFamily="34" charset="0"/>
                <a:cs typeface="Arial" panose="020B0604020202020204" pitchFamily="34" charset="0"/>
              </a:rPr>
              <a:t>receptors</a:t>
            </a:r>
          </a:p>
          <a:p>
            <a:pPr marL="571500" indent="-571500" algn="l">
              <a:buFont typeface="Arial" panose="020B0604020202020204" pitchFamily="34" charset="0"/>
              <a:buChar char="•"/>
              <a:defRPr/>
            </a:pPr>
            <a:endParaRPr lang="en-US" altLang="en-US" sz="3200" dirty="0">
              <a:solidFill>
                <a:schemeClr val="bg1"/>
              </a:solidFill>
              <a:latin typeface="Arial" panose="020B0604020202020204" pitchFamily="34" charset="0"/>
              <a:cs typeface="Arial" panose="020B0604020202020204" pitchFamily="34" charset="0"/>
            </a:endParaRPr>
          </a:p>
          <a:p>
            <a:pPr marL="571500" indent="-571500" algn="l">
              <a:buFont typeface="Arial" panose="020B0604020202020204" pitchFamily="34" charset="0"/>
              <a:buChar char="•"/>
              <a:defRPr/>
            </a:pPr>
            <a:endParaRPr lang="en-US" altLang="en-US" sz="3200" dirty="0">
              <a:solidFill>
                <a:schemeClr val="bg1"/>
              </a:solidFill>
              <a:latin typeface="Arial" panose="020B0604020202020204" pitchFamily="34" charset="0"/>
              <a:cs typeface="Arial" panose="020B0604020202020204" pitchFamily="34" charset="0"/>
            </a:endParaRPr>
          </a:p>
          <a:p>
            <a:pPr marL="571500" indent="-571500" algn="l">
              <a:buFont typeface="Arial" panose="020B0604020202020204" pitchFamily="34" charset="0"/>
              <a:buChar char="•"/>
              <a:defRPr/>
            </a:pPr>
            <a:endParaRPr lang="en-US" altLang="en-US" sz="3200" dirty="0" smtClean="0">
              <a:solidFill>
                <a:schemeClr val="bg1"/>
              </a:solidFill>
              <a:latin typeface="Arial" panose="020B0604020202020204" pitchFamily="34" charset="0"/>
              <a:cs typeface="Arial" panose="020B0604020202020204" pitchFamily="34" charset="0"/>
            </a:endParaRPr>
          </a:p>
          <a:p>
            <a:pPr algn="l">
              <a:defRPr/>
            </a:pPr>
            <a:r>
              <a:rPr lang="en-US" altLang="en-US" sz="4000" dirty="0" smtClean="0">
                <a:solidFill>
                  <a:schemeClr val="bg1"/>
                </a:solidFill>
                <a:latin typeface="Arial" panose="020B0604020202020204" pitchFamily="34" charset="0"/>
                <a:cs typeface="Arial" panose="020B0604020202020204" pitchFamily="34" charset="0"/>
              </a:rPr>
              <a:t> </a:t>
            </a:r>
          </a:p>
          <a:p>
            <a:pPr marL="514350" indent="-514350" algn="l">
              <a:buFont typeface="Times New Roman" pitchFamily="18" charset="0"/>
              <a:buAutoNum type="arabicPeriod"/>
              <a:defRPr/>
            </a:pPr>
            <a:endParaRPr lang="en-US" altLang="en-US" sz="4000" b="1" dirty="0" smtClean="0">
              <a:solidFill>
                <a:schemeClr val="bg1"/>
              </a:solidFill>
              <a:latin typeface="Arial" panose="020B0604020202020204" pitchFamily="34" charset="0"/>
              <a:cs typeface="Arial" panose="020B0604020202020204" pitchFamily="34" charset="0"/>
            </a:endParaRPr>
          </a:p>
        </p:txBody>
      </p:sp>
      <p:sp>
        <p:nvSpPr>
          <p:cNvPr id="5" name="Text Box 6"/>
          <p:cNvSpPr txBox="1">
            <a:spLocks noChangeArrowheads="1"/>
          </p:cNvSpPr>
          <p:nvPr/>
        </p:nvSpPr>
        <p:spPr bwMode="auto">
          <a:xfrm>
            <a:off x="685800" y="970075"/>
            <a:ext cx="7772400" cy="46037"/>
          </a:xfrm>
          <a:prstGeom prst="rect">
            <a:avLst/>
          </a:prstGeom>
          <a:noFill/>
          <a:ln w="76200">
            <a:solidFill>
              <a:schemeClr val="bg1"/>
            </a:solidFill>
            <a:miter lim="800000"/>
            <a:headEnd/>
            <a:tailEnd/>
          </a:ln>
          <a:extLst>
            <a:ext uri="{909E8E84-426E-40DD-AFC4-6F175D3DCCD1}">
              <a14:hiddenFill xmlns:a14="http://schemas.microsoft.com/office/drawing/2010/main" xmlns="">
                <a:solidFill>
                  <a:srgbClr val="FFFFFF"/>
                </a:solidFill>
              </a14:hiddenFill>
            </a:ext>
          </a:extLst>
        </p:spPr>
        <p:txBody>
          <a:bodyPr rot="10800000"/>
          <a:lstStyle>
            <a:lvl1pPr eaLnBrk="0" hangingPunct="0">
              <a:defRPr sz="3000">
                <a:solidFill>
                  <a:schemeClr val="tx1"/>
                </a:solidFill>
                <a:latin typeface="Times New Roman" pitchFamily="18" charset="0"/>
              </a:defRPr>
            </a:lvl1pPr>
            <a:lvl2pPr marL="742950" indent="-285750" algn="l" eaLnBrk="0" hangingPunct="0">
              <a:buChar char="–"/>
              <a:defRPr sz="2800">
                <a:solidFill>
                  <a:schemeClr val="tx1"/>
                </a:solidFill>
                <a:latin typeface="Arial" charset="0"/>
              </a:defRPr>
            </a:lvl2pPr>
            <a:lvl3pPr marL="1143000" indent="-228600" algn="l" eaLnBrk="0" hangingPunct="0">
              <a:buChar char="•"/>
              <a:defRPr sz="2400">
                <a:solidFill>
                  <a:schemeClr val="tx1"/>
                </a:solidFill>
                <a:latin typeface="Arial" charset="0"/>
              </a:defRPr>
            </a:lvl3pPr>
            <a:lvl4pPr marL="1600200" indent="-228600" algn="l" eaLnBrk="0" hangingPunct="0">
              <a:buChar char="–"/>
              <a:defRPr sz="2000">
                <a:solidFill>
                  <a:schemeClr val="tx1"/>
                </a:solidFill>
                <a:latin typeface="Arial" charset="0"/>
              </a:defRPr>
            </a:lvl4pPr>
            <a:lvl5pPr marL="2057400" indent="-228600" algn="l" eaLnBrk="0" hangingPunct="0">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pPr>
            <a:endParaRPr lang="en-US" altLang="en-US" sz="4200" dirty="0">
              <a:solidFill>
                <a:schemeClr val="bg1"/>
              </a:solidFill>
              <a:latin typeface="Arial" charset="0"/>
              <a:cs typeface="Arial" charset="0"/>
            </a:endParaRPr>
          </a:p>
        </p:txBody>
      </p:sp>
      <p:sp>
        <p:nvSpPr>
          <p:cNvPr id="2" name="Slide Number Placeholder 1"/>
          <p:cNvSpPr>
            <a:spLocks noGrp="1"/>
          </p:cNvSpPr>
          <p:nvPr>
            <p:ph type="sldNum" sz="quarter" idx="10"/>
          </p:nvPr>
        </p:nvSpPr>
        <p:spPr/>
        <p:txBody>
          <a:bodyPr/>
          <a:lstStyle/>
          <a:p>
            <a:fld id="{6F43FDFB-9946-4C9C-BA6F-025AAB9518F8}" type="slidenum">
              <a:rPr lang="en-US" sz="2400" smtClean="0"/>
              <a:pPr/>
              <a:t>10</a:t>
            </a:fld>
            <a:endParaRPr lang="en-US" sz="2400" dirty="0"/>
          </a:p>
        </p:txBody>
      </p:sp>
    </p:spTree>
    <p:extLst>
      <p:ext uri="{BB962C8B-B14F-4D97-AF65-F5344CB8AC3E}">
        <p14:creationId xmlns:p14="http://schemas.microsoft.com/office/powerpoint/2010/main" xmlns="" val="32809171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ctrTitle"/>
          </p:nvPr>
        </p:nvSpPr>
        <p:spPr>
          <a:xfrm>
            <a:off x="685800" y="0"/>
            <a:ext cx="7772400" cy="1066800"/>
          </a:xfrm>
        </p:spPr>
        <p:txBody>
          <a:bodyPr/>
          <a:lstStyle/>
          <a:p>
            <a:r>
              <a:rPr lang="en-US" altLang="en-US" sz="4800" b="1" dirty="0" smtClean="0">
                <a:solidFill>
                  <a:schemeClr val="bg1"/>
                </a:solidFill>
                <a:latin typeface="Arial" panose="020B0604020202020204" pitchFamily="34" charset="0"/>
                <a:cs typeface="Arial" panose="020B0604020202020204" pitchFamily="34" charset="0"/>
              </a:rPr>
              <a:t>Beneficial Use of CCR</a:t>
            </a:r>
          </a:p>
        </p:txBody>
      </p:sp>
      <p:sp>
        <p:nvSpPr>
          <p:cNvPr id="4099" name="Subtitle 2"/>
          <p:cNvSpPr>
            <a:spLocks noGrp="1"/>
          </p:cNvSpPr>
          <p:nvPr>
            <p:ph type="subTitle" idx="1"/>
          </p:nvPr>
        </p:nvSpPr>
        <p:spPr>
          <a:xfrm>
            <a:off x="653143" y="1143000"/>
            <a:ext cx="7772400" cy="1295400"/>
          </a:xfrm>
        </p:spPr>
        <p:txBody>
          <a:bodyPr/>
          <a:lstStyle/>
          <a:p>
            <a:pPr marL="571500" indent="-571500" algn="l">
              <a:buFont typeface="Arial" panose="020B0604020202020204" pitchFamily="34" charset="0"/>
              <a:buChar char="•"/>
              <a:defRPr/>
            </a:pPr>
            <a:r>
              <a:rPr lang="en-US" altLang="en-US" sz="2900" dirty="0">
                <a:solidFill>
                  <a:schemeClr val="bg1"/>
                </a:solidFill>
                <a:latin typeface="Arial" panose="020B0604020202020204" pitchFamily="34" charset="0"/>
                <a:cs typeface="Arial" panose="020B0604020202020204" pitchFamily="34" charset="0"/>
              </a:rPr>
              <a:t>S</a:t>
            </a:r>
            <a:r>
              <a:rPr lang="en-US" altLang="en-US" sz="2900" dirty="0" smtClean="0">
                <a:solidFill>
                  <a:schemeClr val="bg1"/>
                </a:solidFill>
                <a:latin typeface="Arial" panose="020B0604020202020204" pitchFamily="34" charset="0"/>
                <a:cs typeface="Arial" panose="020B0604020202020204" pitchFamily="34" charset="0"/>
              </a:rPr>
              <a:t>ix </a:t>
            </a:r>
            <a:r>
              <a:rPr lang="en-US" altLang="en-US" sz="2900" dirty="0">
                <a:solidFill>
                  <a:schemeClr val="bg1"/>
                </a:solidFill>
                <a:latin typeface="Arial" panose="020B0604020202020204" pitchFamily="34" charset="0"/>
                <a:cs typeface="Arial" panose="020B0604020202020204" pitchFamily="34" charset="0"/>
              </a:rPr>
              <a:t>months after publication of </a:t>
            </a:r>
            <a:r>
              <a:rPr lang="en-US" altLang="en-US" sz="2900" dirty="0" smtClean="0">
                <a:solidFill>
                  <a:schemeClr val="bg1"/>
                </a:solidFill>
                <a:latin typeface="Arial" panose="020B0604020202020204" pitchFamily="34" charset="0"/>
                <a:cs typeface="Arial" panose="020B0604020202020204" pitchFamily="34" charset="0"/>
              </a:rPr>
              <a:t>the rule sites will need to determine if they comply </a:t>
            </a:r>
            <a:r>
              <a:rPr lang="en-US" altLang="en-US" sz="2900" dirty="0">
                <a:solidFill>
                  <a:schemeClr val="bg1"/>
                </a:solidFill>
                <a:latin typeface="Arial" panose="020B0604020202020204" pitchFamily="34" charset="0"/>
                <a:cs typeface="Arial" panose="020B0604020202020204" pitchFamily="34" charset="0"/>
              </a:rPr>
              <a:t>with the criteria contained in the definition of “beneficial use of CCR</a:t>
            </a:r>
            <a:r>
              <a:rPr lang="en-US" altLang="en-US" sz="2900" dirty="0" smtClean="0">
                <a:solidFill>
                  <a:schemeClr val="bg1"/>
                </a:solidFill>
                <a:latin typeface="Arial" panose="020B0604020202020204" pitchFamily="34" charset="0"/>
                <a:cs typeface="Arial" panose="020B0604020202020204" pitchFamily="34" charset="0"/>
              </a:rPr>
              <a:t>.”</a:t>
            </a:r>
          </a:p>
          <a:p>
            <a:pPr marL="571500" indent="-571500" algn="l">
              <a:buFont typeface="Arial" panose="020B0604020202020204" pitchFamily="34" charset="0"/>
              <a:buChar char="•"/>
              <a:defRPr/>
            </a:pPr>
            <a:endParaRPr lang="en-US" altLang="en-US" sz="2900" dirty="0">
              <a:solidFill>
                <a:schemeClr val="bg1"/>
              </a:solidFill>
              <a:latin typeface="Arial" panose="020B0604020202020204" pitchFamily="34" charset="0"/>
              <a:cs typeface="Arial" panose="020B0604020202020204" pitchFamily="34" charset="0"/>
            </a:endParaRPr>
          </a:p>
          <a:p>
            <a:pPr marL="571500" indent="-571500" algn="l">
              <a:buFont typeface="Arial" panose="020B0604020202020204" pitchFamily="34" charset="0"/>
              <a:buChar char="•"/>
              <a:defRPr/>
            </a:pPr>
            <a:r>
              <a:rPr lang="en-US" altLang="en-US" sz="2900" dirty="0" smtClean="0">
                <a:solidFill>
                  <a:schemeClr val="bg1"/>
                </a:solidFill>
                <a:latin typeface="Arial" panose="020B0604020202020204" pitchFamily="34" charset="0"/>
                <a:cs typeface="Arial" panose="020B0604020202020204" pitchFamily="34" charset="0"/>
              </a:rPr>
              <a:t>Rule </a:t>
            </a:r>
            <a:r>
              <a:rPr lang="en-US" altLang="en-US" sz="2900" dirty="0">
                <a:solidFill>
                  <a:schemeClr val="bg1"/>
                </a:solidFill>
                <a:latin typeface="Arial" panose="020B0604020202020204" pitchFamily="34" charset="0"/>
                <a:cs typeface="Arial" panose="020B0604020202020204" pitchFamily="34" charset="0"/>
              </a:rPr>
              <a:t>does not affect existing beneficial use </a:t>
            </a:r>
            <a:r>
              <a:rPr lang="en-US" altLang="en-US" sz="2900" dirty="0" smtClean="0">
                <a:solidFill>
                  <a:schemeClr val="bg1"/>
                </a:solidFill>
                <a:latin typeface="Arial" panose="020B0604020202020204" pitchFamily="34" charset="0"/>
                <a:cs typeface="Arial" panose="020B0604020202020204" pitchFamily="34" charset="0"/>
              </a:rPr>
              <a:t>applications, only </a:t>
            </a:r>
            <a:r>
              <a:rPr lang="en-US" altLang="en-US" sz="2900" dirty="0">
                <a:solidFill>
                  <a:schemeClr val="bg1"/>
                </a:solidFill>
                <a:latin typeface="Arial" panose="020B0604020202020204" pitchFamily="34" charset="0"/>
                <a:cs typeface="Arial" panose="020B0604020202020204" pitchFamily="34" charset="0"/>
              </a:rPr>
              <a:t>planned </a:t>
            </a:r>
            <a:r>
              <a:rPr lang="en-US" altLang="en-US" sz="2900" dirty="0" smtClean="0">
                <a:solidFill>
                  <a:schemeClr val="bg1"/>
                </a:solidFill>
                <a:latin typeface="Arial" panose="020B0604020202020204" pitchFamily="34" charset="0"/>
                <a:cs typeface="Arial" panose="020B0604020202020204" pitchFamily="34" charset="0"/>
              </a:rPr>
              <a:t>applications </a:t>
            </a:r>
          </a:p>
          <a:p>
            <a:pPr marL="571500" indent="-571500" algn="l">
              <a:buFont typeface="Arial" panose="020B0604020202020204" pitchFamily="34" charset="0"/>
              <a:buChar char="•"/>
              <a:defRPr/>
            </a:pPr>
            <a:endParaRPr lang="en-US" altLang="en-US" sz="2900" dirty="0">
              <a:solidFill>
                <a:schemeClr val="bg1"/>
              </a:solidFill>
              <a:latin typeface="Arial" panose="020B0604020202020204" pitchFamily="34" charset="0"/>
              <a:cs typeface="Arial" panose="020B0604020202020204" pitchFamily="34" charset="0"/>
            </a:endParaRPr>
          </a:p>
          <a:p>
            <a:pPr marL="571500" indent="-571500" algn="l">
              <a:buFont typeface="Arial" panose="020B0604020202020204" pitchFamily="34" charset="0"/>
              <a:buChar char="•"/>
              <a:defRPr/>
            </a:pPr>
            <a:r>
              <a:rPr lang="en-US" altLang="en-US" sz="2900" dirty="0" smtClean="0">
                <a:solidFill>
                  <a:schemeClr val="bg1"/>
                </a:solidFill>
                <a:latin typeface="Arial" panose="020B0604020202020204" pitchFamily="34" charset="0"/>
                <a:cs typeface="Arial" panose="020B0604020202020204" pitchFamily="34" charset="0"/>
              </a:rPr>
              <a:t>TCEQ Rule </a:t>
            </a:r>
            <a:r>
              <a:rPr lang="pt-BR" altLang="en-US" sz="2900" dirty="0">
                <a:solidFill>
                  <a:schemeClr val="bg1"/>
                </a:solidFill>
                <a:latin typeface="Arial" panose="020B0604020202020204" pitchFamily="34" charset="0"/>
                <a:cs typeface="Arial" panose="020B0604020202020204" pitchFamily="34" charset="0"/>
              </a:rPr>
              <a:t>30 TAC 335.1 (</a:t>
            </a:r>
            <a:r>
              <a:rPr lang="pt-BR" altLang="en-US" sz="2900" dirty="0" smtClean="0">
                <a:solidFill>
                  <a:schemeClr val="bg1"/>
                </a:solidFill>
                <a:latin typeface="Arial" panose="020B0604020202020204" pitchFamily="34" charset="0"/>
                <a:cs typeface="Arial" panose="020B0604020202020204" pitchFamily="34" charset="0"/>
              </a:rPr>
              <a:t>140)(</a:t>
            </a:r>
            <a:r>
              <a:rPr lang="pt-BR" altLang="en-US" sz="2900" dirty="0">
                <a:solidFill>
                  <a:schemeClr val="bg1"/>
                </a:solidFill>
                <a:latin typeface="Arial" panose="020B0604020202020204" pitchFamily="34" charset="0"/>
                <a:cs typeface="Arial" panose="020B0604020202020204" pitchFamily="34" charset="0"/>
              </a:rPr>
              <a:t>H</a:t>
            </a:r>
            <a:r>
              <a:rPr lang="pt-BR" altLang="en-US" sz="2900" dirty="0" smtClean="0">
                <a:solidFill>
                  <a:schemeClr val="bg1"/>
                </a:solidFill>
                <a:latin typeface="Arial" panose="020B0604020202020204" pitchFamily="34" charset="0"/>
                <a:cs typeface="Arial" panose="020B0604020202020204" pitchFamily="34" charset="0"/>
              </a:rPr>
              <a:t>).</a:t>
            </a:r>
            <a:endParaRPr lang="en-US" altLang="en-US" sz="2900" dirty="0">
              <a:solidFill>
                <a:schemeClr val="bg1"/>
              </a:solidFill>
              <a:latin typeface="Arial" panose="020B0604020202020204" pitchFamily="34" charset="0"/>
              <a:cs typeface="Arial" panose="020B0604020202020204" pitchFamily="34" charset="0"/>
            </a:endParaRPr>
          </a:p>
          <a:p>
            <a:pPr marL="1314450" lvl="1" indent="-571500">
              <a:buFont typeface="Arial" panose="020B0604020202020204" pitchFamily="34" charset="0"/>
              <a:buChar char="•"/>
              <a:defRPr/>
            </a:pPr>
            <a:r>
              <a:rPr lang="en-US" altLang="en-US" sz="2900" dirty="0" smtClean="0">
                <a:solidFill>
                  <a:schemeClr val="bg1"/>
                </a:solidFill>
                <a:latin typeface="Arial" panose="020B0604020202020204" pitchFamily="34" charset="0"/>
                <a:cs typeface="Arial" panose="020B0604020202020204" pitchFamily="34" charset="0"/>
              </a:rPr>
              <a:t>8 non-waste criteria rule</a:t>
            </a:r>
          </a:p>
          <a:p>
            <a:pPr lvl="1" indent="0">
              <a:buNone/>
              <a:defRPr/>
            </a:pPr>
            <a:endParaRPr lang="en-US" altLang="en-US" sz="2900" dirty="0" smtClean="0">
              <a:solidFill>
                <a:schemeClr val="bg1"/>
              </a:solidFill>
              <a:latin typeface="Arial" panose="020B0604020202020204" pitchFamily="34" charset="0"/>
              <a:cs typeface="Arial" panose="020B0604020202020204" pitchFamily="34" charset="0"/>
            </a:endParaRPr>
          </a:p>
          <a:p>
            <a:pPr lvl="1" indent="0">
              <a:buNone/>
              <a:defRPr/>
            </a:pPr>
            <a:endParaRPr lang="en-US" altLang="en-US" dirty="0">
              <a:solidFill>
                <a:schemeClr val="bg1"/>
              </a:solidFill>
              <a:latin typeface="Arial" panose="020B0604020202020204" pitchFamily="34" charset="0"/>
              <a:cs typeface="Arial" panose="020B0604020202020204" pitchFamily="34" charset="0"/>
            </a:endParaRPr>
          </a:p>
          <a:p>
            <a:pPr marL="571500" indent="-571500" algn="l">
              <a:buFont typeface="Arial" panose="020B0604020202020204" pitchFamily="34" charset="0"/>
              <a:buChar char="•"/>
              <a:defRPr/>
            </a:pPr>
            <a:endParaRPr lang="en-US" altLang="en-US" sz="3200" dirty="0">
              <a:solidFill>
                <a:schemeClr val="bg1"/>
              </a:solidFill>
              <a:latin typeface="Arial" panose="020B0604020202020204" pitchFamily="34" charset="0"/>
              <a:cs typeface="Arial" panose="020B0604020202020204" pitchFamily="34" charset="0"/>
            </a:endParaRPr>
          </a:p>
          <a:p>
            <a:pPr marL="571500" indent="-571500" algn="l">
              <a:buFont typeface="Arial" panose="020B0604020202020204" pitchFamily="34" charset="0"/>
              <a:buChar char="•"/>
              <a:defRPr/>
            </a:pPr>
            <a:endParaRPr lang="en-US" altLang="en-US" sz="3200" dirty="0">
              <a:solidFill>
                <a:schemeClr val="bg1"/>
              </a:solidFill>
              <a:latin typeface="Arial" panose="020B0604020202020204" pitchFamily="34" charset="0"/>
              <a:cs typeface="Arial" panose="020B0604020202020204" pitchFamily="34" charset="0"/>
            </a:endParaRPr>
          </a:p>
          <a:p>
            <a:pPr marL="571500" indent="-571500" algn="l">
              <a:buFont typeface="Arial" panose="020B0604020202020204" pitchFamily="34" charset="0"/>
              <a:buChar char="•"/>
              <a:defRPr/>
            </a:pPr>
            <a:endParaRPr lang="en-US" altLang="en-US" sz="3200" dirty="0">
              <a:solidFill>
                <a:schemeClr val="bg1"/>
              </a:solidFill>
              <a:latin typeface="Arial" panose="020B0604020202020204" pitchFamily="34" charset="0"/>
              <a:cs typeface="Arial" panose="020B0604020202020204" pitchFamily="34" charset="0"/>
            </a:endParaRPr>
          </a:p>
          <a:p>
            <a:pPr marL="571500" indent="-571500" algn="l">
              <a:buFont typeface="Arial" panose="020B0604020202020204" pitchFamily="34" charset="0"/>
              <a:buChar char="•"/>
              <a:defRPr/>
            </a:pPr>
            <a:endParaRPr lang="en-US" altLang="en-US" sz="3200" dirty="0">
              <a:solidFill>
                <a:schemeClr val="bg1"/>
              </a:solidFill>
              <a:latin typeface="Arial" panose="020B0604020202020204" pitchFamily="34" charset="0"/>
              <a:cs typeface="Arial" panose="020B0604020202020204" pitchFamily="34" charset="0"/>
            </a:endParaRPr>
          </a:p>
          <a:p>
            <a:pPr marL="571500" indent="-571500" algn="l">
              <a:buFont typeface="Arial" panose="020B0604020202020204" pitchFamily="34" charset="0"/>
              <a:buChar char="•"/>
              <a:defRPr/>
            </a:pPr>
            <a:endParaRPr lang="en-US" altLang="en-US" sz="3200" dirty="0" smtClean="0">
              <a:solidFill>
                <a:schemeClr val="bg1"/>
              </a:solidFill>
              <a:latin typeface="Arial" panose="020B0604020202020204" pitchFamily="34" charset="0"/>
              <a:cs typeface="Arial" panose="020B0604020202020204" pitchFamily="34" charset="0"/>
            </a:endParaRPr>
          </a:p>
          <a:p>
            <a:pPr algn="l">
              <a:defRPr/>
            </a:pPr>
            <a:r>
              <a:rPr lang="en-US" altLang="en-US" sz="4000" dirty="0" smtClean="0">
                <a:solidFill>
                  <a:schemeClr val="bg1"/>
                </a:solidFill>
                <a:latin typeface="Arial" panose="020B0604020202020204" pitchFamily="34" charset="0"/>
                <a:cs typeface="Arial" panose="020B0604020202020204" pitchFamily="34" charset="0"/>
              </a:rPr>
              <a:t> </a:t>
            </a:r>
          </a:p>
          <a:p>
            <a:pPr marL="514350" indent="-514350" algn="l">
              <a:buFont typeface="Times New Roman" pitchFamily="18" charset="0"/>
              <a:buAutoNum type="arabicPeriod"/>
              <a:defRPr/>
            </a:pPr>
            <a:endParaRPr lang="en-US" altLang="en-US" sz="4000" b="1" dirty="0" smtClean="0">
              <a:solidFill>
                <a:schemeClr val="bg1"/>
              </a:solidFill>
              <a:latin typeface="Arial" panose="020B0604020202020204" pitchFamily="34" charset="0"/>
              <a:cs typeface="Arial" panose="020B0604020202020204" pitchFamily="34" charset="0"/>
            </a:endParaRPr>
          </a:p>
        </p:txBody>
      </p:sp>
      <p:sp>
        <p:nvSpPr>
          <p:cNvPr id="5" name="Text Box 6"/>
          <p:cNvSpPr txBox="1">
            <a:spLocks noChangeArrowheads="1"/>
          </p:cNvSpPr>
          <p:nvPr/>
        </p:nvSpPr>
        <p:spPr bwMode="auto">
          <a:xfrm>
            <a:off x="685800" y="970075"/>
            <a:ext cx="7772400" cy="46037"/>
          </a:xfrm>
          <a:prstGeom prst="rect">
            <a:avLst/>
          </a:prstGeom>
          <a:noFill/>
          <a:ln w="76200">
            <a:solidFill>
              <a:schemeClr val="bg1"/>
            </a:solidFill>
            <a:miter lim="800000"/>
            <a:headEnd/>
            <a:tailEnd/>
          </a:ln>
          <a:extLst>
            <a:ext uri="{909E8E84-426E-40DD-AFC4-6F175D3DCCD1}">
              <a14:hiddenFill xmlns:a14="http://schemas.microsoft.com/office/drawing/2010/main" xmlns="">
                <a:solidFill>
                  <a:srgbClr val="FFFFFF"/>
                </a:solidFill>
              </a14:hiddenFill>
            </a:ext>
          </a:extLst>
        </p:spPr>
        <p:txBody>
          <a:bodyPr rot="10800000"/>
          <a:lstStyle>
            <a:lvl1pPr eaLnBrk="0" hangingPunct="0">
              <a:defRPr sz="3000">
                <a:solidFill>
                  <a:schemeClr val="tx1"/>
                </a:solidFill>
                <a:latin typeface="Times New Roman" pitchFamily="18" charset="0"/>
              </a:defRPr>
            </a:lvl1pPr>
            <a:lvl2pPr marL="742950" indent="-285750" algn="l" eaLnBrk="0" hangingPunct="0">
              <a:buChar char="–"/>
              <a:defRPr sz="2800">
                <a:solidFill>
                  <a:schemeClr val="tx1"/>
                </a:solidFill>
                <a:latin typeface="Arial" charset="0"/>
              </a:defRPr>
            </a:lvl2pPr>
            <a:lvl3pPr marL="1143000" indent="-228600" algn="l" eaLnBrk="0" hangingPunct="0">
              <a:buChar char="•"/>
              <a:defRPr sz="2400">
                <a:solidFill>
                  <a:schemeClr val="tx1"/>
                </a:solidFill>
                <a:latin typeface="Arial" charset="0"/>
              </a:defRPr>
            </a:lvl3pPr>
            <a:lvl4pPr marL="1600200" indent="-228600" algn="l" eaLnBrk="0" hangingPunct="0">
              <a:buChar char="–"/>
              <a:defRPr sz="2000">
                <a:solidFill>
                  <a:schemeClr val="tx1"/>
                </a:solidFill>
                <a:latin typeface="Arial" charset="0"/>
              </a:defRPr>
            </a:lvl4pPr>
            <a:lvl5pPr marL="2057400" indent="-228600" algn="l" eaLnBrk="0" hangingPunct="0">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pPr>
            <a:endParaRPr lang="en-US" altLang="en-US" sz="4200" dirty="0">
              <a:solidFill>
                <a:schemeClr val="bg1"/>
              </a:solidFill>
              <a:latin typeface="Arial" charset="0"/>
              <a:cs typeface="Arial" charset="0"/>
            </a:endParaRPr>
          </a:p>
        </p:txBody>
      </p:sp>
      <p:sp>
        <p:nvSpPr>
          <p:cNvPr id="2" name="Slide Number Placeholder 1"/>
          <p:cNvSpPr>
            <a:spLocks noGrp="1"/>
          </p:cNvSpPr>
          <p:nvPr>
            <p:ph type="sldNum" sz="quarter" idx="10"/>
          </p:nvPr>
        </p:nvSpPr>
        <p:spPr/>
        <p:txBody>
          <a:bodyPr/>
          <a:lstStyle/>
          <a:p>
            <a:fld id="{6F43FDFB-9946-4C9C-BA6F-025AAB9518F8}" type="slidenum">
              <a:rPr lang="en-US" sz="2400" smtClean="0"/>
              <a:pPr/>
              <a:t>11</a:t>
            </a:fld>
            <a:endParaRPr lang="en-US" sz="2400" dirty="0"/>
          </a:p>
        </p:txBody>
      </p:sp>
    </p:spTree>
    <p:extLst>
      <p:ext uri="{BB962C8B-B14F-4D97-AF65-F5344CB8AC3E}">
        <p14:creationId xmlns:p14="http://schemas.microsoft.com/office/powerpoint/2010/main" xmlns="" val="416387395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ctrTitle"/>
          </p:nvPr>
        </p:nvSpPr>
        <p:spPr>
          <a:xfrm>
            <a:off x="696686" y="152400"/>
            <a:ext cx="7772400" cy="1066800"/>
          </a:xfrm>
        </p:spPr>
        <p:txBody>
          <a:bodyPr/>
          <a:lstStyle/>
          <a:p>
            <a:r>
              <a:rPr lang="en-US" altLang="en-US" sz="3600" b="1" dirty="0">
                <a:solidFill>
                  <a:schemeClr val="bg1"/>
                </a:solidFill>
                <a:latin typeface="Arial" panose="020B0604020202020204" pitchFamily="34" charset="0"/>
                <a:cs typeface="Arial" panose="020B0604020202020204" pitchFamily="34" charset="0"/>
              </a:rPr>
              <a:t>Technical Requirements Overview</a:t>
            </a:r>
            <a:r>
              <a:rPr lang="en-US" altLang="en-US" sz="4800" b="1" dirty="0">
                <a:solidFill>
                  <a:schemeClr val="bg1"/>
                </a:solidFill>
                <a:latin typeface="Arial" panose="020B0604020202020204" pitchFamily="34" charset="0"/>
                <a:cs typeface="Arial" panose="020B0604020202020204" pitchFamily="34" charset="0"/>
              </a:rPr>
              <a:t/>
            </a:r>
            <a:br>
              <a:rPr lang="en-US" altLang="en-US" sz="4800" b="1" dirty="0">
                <a:solidFill>
                  <a:schemeClr val="bg1"/>
                </a:solidFill>
                <a:latin typeface="Arial" panose="020B0604020202020204" pitchFamily="34" charset="0"/>
                <a:cs typeface="Arial" panose="020B0604020202020204" pitchFamily="34" charset="0"/>
              </a:rPr>
            </a:br>
            <a:endParaRPr lang="en-US" altLang="en-US" sz="4800" b="1" dirty="0" smtClean="0">
              <a:solidFill>
                <a:schemeClr val="bg1"/>
              </a:solidFill>
              <a:latin typeface="Arial" panose="020B0604020202020204" pitchFamily="34" charset="0"/>
              <a:cs typeface="Arial" panose="020B0604020202020204" pitchFamily="34" charset="0"/>
            </a:endParaRPr>
          </a:p>
        </p:txBody>
      </p:sp>
      <p:sp>
        <p:nvSpPr>
          <p:cNvPr id="4099" name="Subtitle 2"/>
          <p:cNvSpPr>
            <a:spLocks noGrp="1"/>
          </p:cNvSpPr>
          <p:nvPr>
            <p:ph type="subTitle" idx="1"/>
          </p:nvPr>
        </p:nvSpPr>
        <p:spPr>
          <a:xfrm>
            <a:off x="653143" y="1143000"/>
            <a:ext cx="7772400" cy="1295400"/>
          </a:xfrm>
        </p:spPr>
        <p:txBody>
          <a:bodyPr/>
          <a:lstStyle/>
          <a:p>
            <a:pPr marL="457200" indent="-457200" algn="l">
              <a:buFont typeface="Arial" panose="020B0604020202020204" pitchFamily="34" charset="0"/>
              <a:buChar char="•"/>
              <a:defRPr/>
            </a:pPr>
            <a:r>
              <a:rPr lang="en-US" altLang="en-US" sz="2900" dirty="0">
                <a:solidFill>
                  <a:schemeClr val="bg1"/>
                </a:solidFill>
                <a:latin typeface="Arial" panose="020B0604020202020204" pitchFamily="34" charset="0"/>
                <a:cs typeface="Arial" panose="020B0604020202020204" pitchFamily="34" charset="0"/>
              </a:rPr>
              <a:t> </a:t>
            </a:r>
            <a:r>
              <a:rPr lang="en-US" altLang="en-US" sz="3200" dirty="0">
                <a:solidFill>
                  <a:schemeClr val="bg1"/>
                </a:solidFill>
                <a:latin typeface="Arial" panose="020B0604020202020204" pitchFamily="34" charset="0"/>
                <a:cs typeface="Arial" panose="020B0604020202020204" pitchFamily="34" charset="0"/>
              </a:rPr>
              <a:t>National minimum criteria </a:t>
            </a:r>
            <a:r>
              <a:rPr lang="en-US" altLang="en-US" sz="3200" dirty="0" smtClean="0">
                <a:solidFill>
                  <a:schemeClr val="bg1"/>
                </a:solidFill>
                <a:latin typeface="Arial" panose="020B0604020202020204" pitchFamily="34" charset="0"/>
                <a:cs typeface="Arial" panose="020B0604020202020204" pitchFamily="34" charset="0"/>
              </a:rPr>
              <a:t>consists of:</a:t>
            </a:r>
          </a:p>
          <a:p>
            <a:pPr marL="1200150" lvl="1" indent="-457200">
              <a:buFont typeface="Arial" panose="020B0604020202020204" pitchFamily="34" charset="0"/>
              <a:buChar char="•"/>
              <a:defRPr/>
            </a:pPr>
            <a:r>
              <a:rPr lang="en-US" altLang="en-US" sz="3200" dirty="0" smtClean="0">
                <a:solidFill>
                  <a:schemeClr val="bg1"/>
                </a:solidFill>
                <a:latin typeface="Arial" panose="020B0604020202020204" pitchFamily="34" charset="0"/>
                <a:cs typeface="Arial" panose="020B0604020202020204" pitchFamily="34" charset="0"/>
              </a:rPr>
              <a:t>Location restrictions</a:t>
            </a:r>
          </a:p>
          <a:p>
            <a:pPr marL="1200150" lvl="1" indent="-457200">
              <a:buFont typeface="Arial" panose="020B0604020202020204" pitchFamily="34" charset="0"/>
              <a:buChar char="•"/>
              <a:defRPr/>
            </a:pPr>
            <a:r>
              <a:rPr lang="en-US" altLang="en-US" sz="3200" dirty="0" smtClean="0">
                <a:solidFill>
                  <a:schemeClr val="bg1"/>
                </a:solidFill>
                <a:latin typeface="Arial" panose="020B0604020202020204" pitchFamily="34" charset="0"/>
                <a:cs typeface="Arial" panose="020B0604020202020204" pitchFamily="34" charset="0"/>
              </a:rPr>
              <a:t>Design standards</a:t>
            </a:r>
          </a:p>
          <a:p>
            <a:pPr marL="1200150" lvl="1" indent="-457200">
              <a:buFont typeface="Arial" panose="020B0604020202020204" pitchFamily="34" charset="0"/>
              <a:buChar char="•"/>
              <a:defRPr/>
            </a:pPr>
            <a:r>
              <a:rPr lang="en-US" altLang="en-US" sz="3200" dirty="0" smtClean="0">
                <a:solidFill>
                  <a:schemeClr val="bg1"/>
                </a:solidFill>
                <a:latin typeface="Arial" panose="020B0604020202020204" pitchFamily="34" charset="0"/>
                <a:cs typeface="Arial" panose="020B0604020202020204" pitchFamily="34" charset="0"/>
              </a:rPr>
              <a:t>Operating standards</a:t>
            </a:r>
          </a:p>
          <a:p>
            <a:pPr marL="1200150" lvl="1" indent="-457200">
              <a:buFont typeface="Arial" panose="020B0604020202020204" pitchFamily="34" charset="0"/>
              <a:buChar char="•"/>
              <a:defRPr/>
            </a:pPr>
            <a:r>
              <a:rPr lang="en-US" altLang="en-US" sz="3200" dirty="0" smtClean="0">
                <a:solidFill>
                  <a:schemeClr val="bg1"/>
                </a:solidFill>
                <a:latin typeface="Arial" panose="020B0604020202020204" pitchFamily="34" charset="0"/>
                <a:cs typeface="Arial" panose="020B0604020202020204" pitchFamily="34" charset="0"/>
              </a:rPr>
              <a:t>Groundwater monitoring</a:t>
            </a:r>
          </a:p>
          <a:p>
            <a:pPr marL="1200150" lvl="1" indent="-457200">
              <a:buFont typeface="Arial" panose="020B0604020202020204" pitchFamily="34" charset="0"/>
              <a:buChar char="•"/>
              <a:defRPr/>
            </a:pPr>
            <a:r>
              <a:rPr lang="en-US" altLang="en-US" sz="3200" dirty="0" smtClean="0">
                <a:solidFill>
                  <a:schemeClr val="bg1"/>
                </a:solidFill>
                <a:latin typeface="Arial" panose="020B0604020202020204" pitchFamily="34" charset="0"/>
                <a:cs typeface="Arial" panose="020B0604020202020204" pitchFamily="34" charset="0"/>
              </a:rPr>
              <a:t>Corrective action</a:t>
            </a:r>
          </a:p>
          <a:p>
            <a:pPr marL="1200150" lvl="1" indent="-457200">
              <a:buFont typeface="Arial" panose="020B0604020202020204" pitchFamily="34" charset="0"/>
              <a:buChar char="•"/>
              <a:defRPr/>
            </a:pPr>
            <a:r>
              <a:rPr lang="en-US" altLang="en-US" sz="3200" dirty="0" smtClean="0">
                <a:solidFill>
                  <a:schemeClr val="bg1"/>
                </a:solidFill>
                <a:latin typeface="Arial" panose="020B0604020202020204" pitchFamily="34" charset="0"/>
                <a:cs typeface="Arial" panose="020B0604020202020204" pitchFamily="34" charset="0"/>
              </a:rPr>
              <a:t>Closure </a:t>
            </a:r>
            <a:r>
              <a:rPr lang="en-US" altLang="en-US" sz="3200" dirty="0">
                <a:solidFill>
                  <a:schemeClr val="bg1"/>
                </a:solidFill>
                <a:latin typeface="Arial" panose="020B0604020202020204" pitchFamily="34" charset="0"/>
                <a:cs typeface="Arial" panose="020B0604020202020204" pitchFamily="34" charset="0"/>
              </a:rPr>
              <a:t>and post closure </a:t>
            </a:r>
            <a:r>
              <a:rPr lang="en-US" altLang="en-US" sz="3200" dirty="0" smtClean="0">
                <a:solidFill>
                  <a:schemeClr val="bg1"/>
                </a:solidFill>
                <a:latin typeface="Arial" panose="020B0604020202020204" pitchFamily="34" charset="0"/>
                <a:cs typeface="Arial" panose="020B0604020202020204" pitchFamily="34" charset="0"/>
              </a:rPr>
              <a:t>care</a:t>
            </a:r>
          </a:p>
          <a:p>
            <a:pPr marL="1200150" lvl="1" indent="-457200">
              <a:buFont typeface="Arial" panose="020B0604020202020204" pitchFamily="34" charset="0"/>
              <a:buChar char="•"/>
              <a:defRPr/>
            </a:pPr>
            <a:r>
              <a:rPr lang="en-US" altLang="en-US" sz="3200" dirty="0" smtClean="0">
                <a:solidFill>
                  <a:schemeClr val="bg1"/>
                </a:solidFill>
                <a:latin typeface="Arial" panose="020B0604020202020204" pitchFamily="34" charset="0"/>
                <a:cs typeface="Arial" panose="020B0604020202020204" pitchFamily="34" charset="0"/>
              </a:rPr>
              <a:t>Recordkeeping/notification </a:t>
            </a:r>
            <a:r>
              <a:rPr lang="en-US" altLang="en-US" sz="3200" dirty="0">
                <a:solidFill>
                  <a:schemeClr val="bg1"/>
                </a:solidFill>
                <a:latin typeface="Arial" panose="020B0604020202020204" pitchFamily="34" charset="0"/>
                <a:cs typeface="Arial" panose="020B0604020202020204" pitchFamily="34" charset="0"/>
              </a:rPr>
              <a:t>and internet </a:t>
            </a:r>
            <a:r>
              <a:rPr lang="en-US" altLang="en-US" sz="3200" dirty="0" smtClean="0">
                <a:solidFill>
                  <a:schemeClr val="bg1"/>
                </a:solidFill>
                <a:latin typeface="Arial" panose="020B0604020202020204" pitchFamily="34" charset="0"/>
                <a:cs typeface="Arial" panose="020B0604020202020204" pitchFamily="34" charset="0"/>
              </a:rPr>
              <a:t>posting*</a:t>
            </a:r>
            <a:endParaRPr lang="en-US" altLang="en-US" sz="3200" dirty="0">
              <a:solidFill>
                <a:schemeClr val="bg1"/>
              </a:solidFill>
              <a:latin typeface="Arial" panose="020B0604020202020204" pitchFamily="34" charset="0"/>
              <a:cs typeface="Arial" panose="020B0604020202020204" pitchFamily="34" charset="0"/>
            </a:endParaRPr>
          </a:p>
          <a:p>
            <a:pPr algn="l">
              <a:defRPr/>
            </a:pPr>
            <a:endParaRPr lang="en-US" altLang="en-US" sz="2900" dirty="0" smtClean="0">
              <a:solidFill>
                <a:schemeClr val="bg1"/>
              </a:solidFill>
              <a:latin typeface="Arial" panose="020B0604020202020204" pitchFamily="34" charset="0"/>
              <a:cs typeface="Arial" panose="020B0604020202020204" pitchFamily="34" charset="0"/>
            </a:endParaRPr>
          </a:p>
          <a:p>
            <a:pPr lvl="1" indent="0">
              <a:buNone/>
              <a:defRPr/>
            </a:pPr>
            <a:endParaRPr lang="en-US" altLang="en-US" dirty="0">
              <a:solidFill>
                <a:schemeClr val="bg1"/>
              </a:solidFill>
              <a:latin typeface="Arial" panose="020B0604020202020204" pitchFamily="34" charset="0"/>
              <a:cs typeface="Arial" panose="020B0604020202020204" pitchFamily="34" charset="0"/>
            </a:endParaRPr>
          </a:p>
          <a:p>
            <a:pPr marL="571500" indent="-571500" algn="l">
              <a:buFont typeface="Arial" panose="020B0604020202020204" pitchFamily="34" charset="0"/>
              <a:buChar char="•"/>
              <a:defRPr/>
            </a:pPr>
            <a:endParaRPr lang="en-US" altLang="en-US" sz="3200" dirty="0">
              <a:solidFill>
                <a:schemeClr val="bg1"/>
              </a:solidFill>
              <a:latin typeface="Arial" panose="020B0604020202020204" pitchFamily="34" charset="0"/>
              <a:cs typeface="Arial" panose="020B0604020202020204" pitchFamily="34" charset="0"/>
            </a:endParaRPr>
          </a:p>
          <a:p>
            <a:pPr marL="571500" indent="-571500" algn="l">
              <a:buFont typeface="Arial" panose="020B0604020202020204" pitchFamily="34" charset="0"/>
              <a:buChar char="•"/>
              <a:defRPr/>
            </a:pPr>
            <a:endParaRPr lang="en-US" altLang="en-US" sz="3200" dirty="0">
              <a:solidFill>
                <a:schemeClr val="bg1"/>
              </a:solidFill>
              <a:latin typeface="Arial" panose="020B0604020202020204" pitchFamily="34" charset="0"/>
              <a:cs typeface="Arial" panose="020B0604020202020204" pitchFamily="34" charset="0"/>
            </a:endParaRPr>
          </a:p>
          <a:p>
            <a:pPr marL="571500" indent="-571500" algn="l">
              <a:buFont typeface="Arial" panose="020B0604020202020204" pitchFamily="34" charset="0"/>
              <a:buChar char="•"/>
              <a:defRPr/>
            </a:pPr>
            <a:endParaRPr lang="en-US" altLang="en-US" sz="3200" dirty="0">
              <a:solidFill>
                <a:schemeClr val="bg1"/>
              </a:solidFill>
              <a:latin typeface="Arial" panose="020B0604020202020204" pitchFamily="34" charset="0"/>
              <a:cs typeface="Arial" panose="020B0604020202020204" pitchFamily="34" charset="0"/>
            </a:endParaRPr>
          </a:p>
          <a:p>
            <a:pPr marL="571500" indent="-571500" algn="l">
              <a:buFont typeface="Arial" panose="020B0604020202020204" pitchFamily="34" charset="0"/>
              <a:buChar char="•"/>
              <a:defRPr/>
            </a:pPr>
            <a:endParaRPr lang="en-US" altLang="en-US" sz="3200" dirty="0">
              <a:solidFill>
                <a:schemeClr val="bg1"/>
              </a:solidFill>
              <a:latin typeface="Arial" panose="020B0604020202020204" pitchFamily="34" charset="0"/>
              <a:cs typeface="Arial" panose="020B0604020202020204" pitchFamily="34" charset="0"/>
            </a:endParaRPr>
          </a:p>
          <a:p>
            <a:pPr marL="571500" indent="-571500" algn="l">
              <a:buFont typeface="Arial" panose="020B0604020202020204" pitchFamily="34" charset="0"/>
              <a:buChar char="•"/>
              <a:defRPr/>
            </a:pPr>
            <a:endParaRPr lang="en-US" altLang="en-US" sz="3200" dirty="0" smtClean="0">
              <a:solidFill>
                <a:schemeClr val="bg1"/>
              </a:solidFill>
              <a:latin typeface="Arial" panose="020B0604020202020204" pitchFamily="34" charset="0"/>
              <a:cs typeface="Arial" panose="020B0604020202020204" pitchFamily="34" charset="0"/>
            </a:endParaRPr>
          </a:p>
          <a:p>
            <a:pPr algn="l">
              <a:defRPr/>
            </a:pPr>
            <a:r>
              <a:rPr lang="en-US" altLang="en-US" sz="4000" dirty="0" smtClean="0">
                <a:solidFill>
                  <a:schemeClr val="bg1"/>
                </a:solidFill>
                <a:latin typeface="Arial" panose="020B0604020202020204" pitchFamily="34" charset="0"/>
                <a:cs typeface="Arial" panose="020B0604020202020204" pitchFamily="34" charset="0"/>
              </a:rPr>
              <a:t> </a:t>
            </a:r>
          </a:p>
          <a:p>
            <a:pPr marL="514350" indent="-514350" algn="l">
              <a:buFont typeface="Times New Roman" pitchFamily="18" charset="0"/>
              <a:buAutoNum type="arabicPeriod"/>
              <a:defRPr/>
            </a:pPr>
            <a:endParaRPr lang="en-US" altLang="en-US" sz="4000" b="1" dirty="0" smtClean="0">
              <a:solidFill>
                <a:schemeClr val="bg1"/>
              </a:solidFill>
              <a:latin typeface="Arial" panose="020B0604020202020204" pitchFamily="34" charset="0"/>
              <a:cs typeface="Arial" panose="020B0604020202020204" pitchFamily="34" charset="0"/>
            </a:endParaRPr>
          </a:p>
        </p:txBody>
      </p:sp>
      <p:sp>
        <p:nvSpPr>
          <p:cNvPr id="5" name="Text Box 6"/>
          <p:cNvSpPr txBox="1">
            <a:spLocks noChangeArrowheads="1"/>
          </p:cNvSpPr>
          <p:nvPr/>
        </p:nvSpPr>
        <p:spPr bwMode="auto">
          <a:xfrm>
            <a:off x="707572" y="625474"/>
            <a:ext cx="7772400" cy="46037"/>
          </a:xfrm>
          <a:prstGeom prst="rect">
            <a:avLst/>
          </a:prstGeom>
          <a:noFill/>
          <a:ln w="76200">
            <a:solidFill>
              <a:schemeClr val="bg1"/>
            </a:solidFill>
            <a:miter lim="800000"/>
            <a:headEnd/>
            <a:tailEnd/>
          </a:ln>
          <a:extLst>
            <a:ext uri="{909E8E84-426E-40DD-AFC4-6F175D3DCCD1}">
              <a14:hiddenFill xmlns:a14="http://schemas.microsoft.com/office/drawing/2010/main" xmlns="">
                <a:solidFill>
                  <a:srgbClr val="FFFFFF"/>
                </a:solidFill>
              </a14:hiddenFill>
            </a:ext>
          </a:extLst>
        </p:spPr>
        <p:txBody>
          <a:bodyPr rot="10800000"/>
          <a:lstStyle>
            <a:lvl1pPr eaLnBrk="0" hangingPunct="0">
              <a:defRPr sz="3000">
                <a:solidFill>
                  <a:schemeClr val="tx1"/>
                </a:solidFill>
                <a:latin typeface="Times New Roman" pitchFamily="18" charset="0"/>
              </a:defRPr>
            </a:lvl1pPr>
            <a:lvl2pPr marL="742950" indent="-285750" algn="l" eaLnBrk="0" hangingPunct="0">
              <a:buChar char="–"/>
              <a:defRPr sz="2800">
                <a:solidFill>
                  <a:schemeClr val="tx1"/>
                </a:solidFill>
                <a:latin typeface="Arial" charset="0"/>
              </a:defRPr>
            </a:lvl2pPr>
            <a:lvl3pPr marL="1143000" indent="-228600" algn="l" eaLnBrk="0" hangingPunct="0">
              <a:buChar char="•"/>
              <a:defRPr sz="2400">
                <a:solidFill>
                  <a:schemeClr val="tx1"/>
                </a:solidFill>
                <a:latin typeface="Arial" charset="0"/>
              </a:defRPr>
            </a:lvl3pPr>
            <a:lvl4pPr marL="1600200" indent="-228600" algn="l" eaLnBrk="0" hangingPunct="0">
              <a:buChar char="–"/>
              <a:defRPr sz="2000">
                <a:solidFill>
                  <a:schemeClr val="tx1"/>
                </a:solidFill>
                <a:latin typeface="Arial" charset="0"/>
              </a:defRPr>
            </a:lvl4pPr>
            <a:lvl5pPr marL="2057400" indent="-228600" algn="l" eaLnBrk="0" hangingPunct="0">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pPr>
            <a:endParaRPr lang="en-US" altLang="en-US" sz="4200" dirty="0">
              <a:solidFill>
                <a:schemeClr val="bg1"/>
              </a:solidFill>
              <a:latin typeface="Arial" charset="0"/>
              <a:cs typeface="Arial" charset="0"/>
            </a:endParaRPr>
          </a:p>
        </p:txBody>
      </p:sp>
      <p:sp>
        <p:nvSpPr>
          <p:cNvPr id="2" name="Slide Number Placeholder 1"/>
          <p:cNvSpPr>
            <a:spLocks noGrp="1"/>
          </p:cNvSpPr>
          <p:nvPr>
            <p:ph type="sldNum" sz="quarter" idx="10"/>
          </p:nvPr>
        </p:nvSpPr>
        <p:spPr/>
        <p:txBody>
          <a:bodyPr/>
          <a:lstStyle/>
          <a:p>
            <a:fld id="{6F43FDFB-9946-4C9C-BA6F-025AAB9518F8}" type="slidenum">
              <a:rPr lang="en-US" sz="2400" smtClean="0"/>
              <a:pPr/>
              <a:t>12</a:t>
            </a:fld>
            <a:endParaRPr lang="en-US" sz="2400" dirty="0"/>
          </a:p>
        </p:txBody>
      </p:sp>
    </p:spTree>
    <p:extLst>
      <p:ext uri="{BB962C8B-B14F-4D97-AF65-F5344CB8AC3E}">
        <p14:creationId xmlns:p14="http://schemas.microsoft.com/office/powerpoint/2010/main" xmlns="" val="159578861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ctrTitle"/>
          </p:nvPr>
        </p:nvSpPr>
        <p:spPr>
          <a:xfrm>
            <a:off x="696686" y="152400"/>
            <a:ext cx="7772400" cy="1066800"/>
          </a:xfrm>
        </p:spPr>
        <p:txBody>
          <a:bodyPr/>
          <a:lstStyle/>
          <a:p>
            <a:r>
              <a:rPr lang="en-US" altLang="en-US" sz="4800" b="1" dirty="0" smtClean="0">
                <a:solidFill>
                  <a:schemeClr val="bg1"/>
                </a:solidFill>
                <a:latin typeface="Arial" panose="020B0604020202020204" pitchFamily="34" charset="0"/>
                <a:cs typeface="Arial" panose="020B0604020202020204" pitchFamily="34" charset="0"/>
              </a:rPr>
              <a:t>Location Restrictions </a:t>
            </a:r>
            <a:r>
              <a:rPr lang="en-US" altLang="en-US" sz="4800" dirty="0">
                <a:solidFill>
                  <a:schemeClr val="bg1"/>
                </a:solidFill>
                <a:latin typeface="Arial" panose="020B0604020202020204" pitchFamily="34" charset="0"/>
                <a:cs typeface="Arial" panose="020B0604020202020204" pitchFamily="34" charset="0"/>
              </a:rPr>
              <a:t/>
            </a:r>
            <a:br>
              <a:rPr lang="en-US" altLang="en-US" sz="4800" dirty="0">
                <a:solidFill>
                  <a:schemeClr val="bg1"/>
                </a:solidFill>
                <a:latin typeface="Arial" panose="020B0604020202020204" pitchFamily="34" charset="0"/>
                <a:cs typeface="Arial" panose="020B0604020202020204" pitchFamily="34" charset="0"/>
              </a:rPr>
            </a:br>
            <a:endParaRPr lang="en-US" altLang="en-US" sz="4800" b="1" dirty="0" smtClean="0">
              <a:solidFill>
                <a:schemeClr val="bg1"/>
              </a:solidFill>
              <a:latin typeface="Arial" panose="020B0604020202020204" pitchFamily="34" charset="0"/>
              <a:cs typeface="Arial" panose="020B0604020202020204" pitchFamily="34" charset="0"/>
            </a:endParaRPr>
          </a:p>
        </p:txBody>
      </p:sp>
      <p:sp>
        <p:nvSpPr>
          <p:cNvPr id="4099" name="Subtitle 2"/>
          <p:cNvSpPr>
            <a:spLocks noGrp="1"/>
          </p:cNvSpPr>
          <p:nvPr>
            <p:ph type="subTitle" idx="1"/>
          </p:nvPr>
        </p:nvSpPr>
        <p:spPr>
          <a:xfrm>
            <a:off x="21773" y="914400"/>
            <a:ext cx="8458199" cy="1295400"/>
          </a:xfrm>
        </p:spPr>
        <p:txBody>
          <a:bodyPr/>
          <a:lstStyle/>
          <a:p>
            <a:pPr marL="457200" indent="-457200" algn="l">
              <a:buFont typeface="Arial" panose="020B0604020202020204" pitchFamily="34" charset="0"/>
              <a:buChar char="•"/>
              <a:defRPr/>
            </a:pPr>
            <a:r>
              <a:rPr lang="en-US" altLang="en-US" sz="2800" dirty="0">
                <a:solidFill>
                  <a:schemeClr val="bg1"/>
                </a:solidFill>
                <a:latin typeface="Arial" panose="020B0604020202020204" pitchFamily="34" charset="0"/>
                <a:cs typeface="Arial" panose="020B0604020202020204" pitchFamily="34" charset="0"/>
              </a:rPr>
              <a:t>Five location </a:t>
            </a:r>
            <a:r>
              <a:rPr lang="en-US" altLang="en-US" sz="2800" dirty="0" smtClean="0">
                <a:solidFill>
                  <a:schemeClr val="bg1"/>
                </a:solidFill>
                <a:latin typeface="Arial" panose="020B0604020202020204" pitchFamily="34" charset="0"/>
                <a:cs typeface="Arial" panose="020B0604020202020204" pitchFamily="34" charset="0"/>
              </a:rPr>
              <a:t>restrictions for CCR Landfill and Impoundment Units:</a:t>
            </a:r>
          </a:p>
          <a:p>
            <a:pPr marL="1200150" lvl="1" indent="-457200">
              <a:buFont typeface="Arial" panose="020B0604020202020204" pitchFamily="34" charset="0"/>
              <a:buChar char="•"/>
              <a:defRPr/>
            </a:pPr>
            <a:r>
              <a:rPr lang="en-US" altLang="en-US" dirty="0" smtClean="0">
                <a:solidFill>
                  <a:schemeClr val="bg1"/>
                </a:solidFill>
                <a:latin typeface="Arial" panose="020B0604020202020204" pitchFamily="34" charset="0"/>
                <a:cs typeface="Arial" panose="020B0604020202020204" pitchFamily="34" charset="0"/>
              </a:rPr>
              <a:t>Placement </a:t>
            </a:r>
            <a:r>
              <a:rPr lang="en-US" altLang="en-US" dirty="0">
                <a:solidFill>
                  <a:schemeClr val="bg1"/>
                </a:solidFill>
                <a:latin typeface="Arial" panose="020B0604020202020204" pitchFamily="34" charset="0"/>
                <a:cs typeface="Arial" panose="020B0604020202020204" pitchFamily="34" charset="0"/>
              </a:rPr>
              <a:t>above the uppermost </a:t>
            </a:r>
            <a:r>
              <a:rPr lang="en-US" altLang="en-US" dirty="0" smtClean="0">
                <a:solidFill>
                  <a:schemeClr val="bg1"/>
                </a:solidFill>
                <a:latin typeface="Arial" panose="020B0604020202020204" pitchFamily="34" charset="0"/>
                <a:cs typeface="Arial" panose="020B0604020202020204" pitchFamily="34" charset="0"/>
              </a:rPr>
              <a:t>aquifer</a:t>
            </a:r>
          </a:p>
          <a:p>
            <a:pPr marL="1200150" lvl="1" indent="-457200">
              <a:buFont typeface="Arial" panose="020B0604020202020204" pitchFamily="34" charset="0"/>
              <a:buChar char="•"/>
              <a:defRPr/>
            </a:pPr>
            <a:r>
              <a:rPr lang="en-US" altLang="en-US" dirty="0" smtClean="0">
                <a:solidFill>
                  <a:schemeClr val="bg1"/>
                </a:solidFill>
                <a:latin typeface="Arial" panose="020B0604020202020204" pitchFamily="34" charset="0"/>
                <a:cs typeface="Arial" panose="020B0604020202020204" pitchFamily="34" charset="0"/>
              </a:rPr>
              <a:t>Wetlands</a:t>
            </a:r>
          </a:p>
          <a:p>
            <a:pPr marL="1200150" lvl="1" indent="-457200">
              <a:buFont typeface="Arial" panose="020B0604020202020204" pitchFamily="34" charset="0"/>
              <a:buChar char="•"/>
              <a:defRPr/>
            </a:pPr>
            <a:r>
              <a:rPr lang="en-US" altLang="en-US" dirty="0" smtClean="0">
                <a:solidFill>
                  <a:schemeClr val="bg1"/>
                </a:solidFill>
                <a:latin typeface="Arial" panose="020B0604020202020204" pitchFamily="34" charset="0"/>
                <a:cs typeface="Arial" panose="020B0604020202020204" pitchFamily="34" charset="0"/>
              </a:rPr>
              <a:t>Fault areas</a:t>
            </a:r>
          </a:p>
          <a:p>
            <a:pPr marL="1200150" lvl="1" indent="-457200">
              <a:buFont typeface="Arial" panose="020B0604020202020204" pitchFamily="34" charset="0"/>
              <a:buChar char="•"/>
              <a:defRPr/>
            </a:pPr>
            <a:r>
              <a:rPr lang="en-US" altLang="en-US" dirty="0" smtClean="0">
                <a:solidFill>
                  <a:schemeClr val="bg1"/>
                </a:solidFill>
                <a:latin typeface="Arial" panose="020B0604020202020204" pitchFamily="34" charset="0"/>
                <a:cs typeface="Arial" panose="020B0604020202020204" pitchFamily="34" charset="0"/>
              </a:rPr>
              <a:t>Seismic </a:t>
            </a:r>
            <a:r>
              <a:rPr lang="en-US" altLang="en-US" dirty="0">
                <a:solidFill>
                  <a:schemeClr val="bg1"/>
                </a:solidFill>
                <a:latin typeface="Arial" panose="020B0604020202020204" pitchFamily="34" charset="0"/>
                <a:cs typeface="Arial" panose="020B0604020202020204" pitchFamily="34" charset="0"/>
              </a:rPr>
              <a:t>impact </a:t>
            </a:r>
            <a:r>
              <a:rPr lang="en-US" altLang="en-US" dirty="0" smtClean="0">
                <a:solidFill>
                  <a:schemeClr val="bg1"/>
                </a:solidFill>
                <a:latin typeface="Arial" panose="020B0604020202020204" pitchFamily="34" charset="0"/>
                <a:cs typeface="Arial" panose="020B0604020202020204" pitchFamily="34" charset="0"/>
              </a:rPr>
              <a:t>zones</a:t>
            </a:r>
          </a:p>
          <a:p>
            <a:pPr marL="1200150" lvl="1" indent="-457200">
              <a:buFont typeface="Arial" panose="020B0604020202020204" pitchFamily="34" charset="0"/>
              <a:buChar char="•"/>
              <a:defRPr/>
            </a:pPr>
            <a:r>
              <a:rPr lang="en-US" altLang="en-US" dirty="0" smtClean="0">
                <a:solidFill>
                  <a:schemeClr val="bg1"/>
                </a:solidFill>
                <a:latin typeface="Arial" panose="020B0604020202020204" pitchFamily="34" charset="0"/>
                <a:cs typeface="Arial" panose="020B0604020202020204" pitchFamily="34" charset="0"/>
              </a:rPr>
              <a:t>Unstable </a:t>
            </a:r>
            <a:r>
              <a:rPr lang="en-US" altLang="en-US" dirty="0">
                <a:solidFill>
                  <a:schemeClr val="bg1"/>
                </a:solidFill>
                <a:latin typeface="Arial" panose="020B0604020202020204" pitchFamily="34" charset="0"/>
                <a:cs typeface="Arial" panose="020B0604020202020204" pitchFamily="34" charset="0"/>
              </a:rPr>
              <a:t>areas</a:t>
            </a:r>
          </a:p>
          <a:p>
            <a:pPr marL="1485900" lvl="2" indent="-342900">
              <a:defRPr/>
            </a:pPr>
            <a:r>
              <a:rPr lang="en-US" altLang="en-US" sz="2200" dirty="0" smtClean="0">
                <a:solidFill>
                  <a:schemeClr val="bg1"/>
                </a:solidFill>
                <a:latin typeface="Arial" panose="020B0604020202020204" pitchFamily="34" charset="0"/>
                <a:cs typeface="Arial" panose="020B0604020202020204" pitchFamily="34" charset="0"/>
              </a:rPr>
              <a:t>Existing CCR landfills - subject to unstable </a:t>
            </a:r>
            <a:r>
              <a:rPr lang="en-US" altLang="en-US" sz="2200" dirty="0">
                <a:solidFill>
                  <a:schemeClr val="bg1"/>
                </a:solidFill>
                <a:latin typeface="Arial" panose="020B0604020202020204" pitchFamily="34" charset="0"/>
                <a:cs typeface="Arial" panose="020B0604020202020204" pitchFamily="34" charset="0"/>
              </a:rPr>
              <a:t>area </a:t>
            </a:r>
            <a:r>
              <a:rPr lang="en-US" altLang="en-US" sz="2200" dirty="0" smtClean="0">
                <a:solidFill>
                  <a:schemeClr val="bg1"/>
                </a:solidFill>
                <a:latin typeface="Arial" panose="020B0604020202020204" pitchFamily="34" charset="0"/>
                <a:cs typeface="Arial" panose="020B0604020202020204" pitchFamily="34" charset="0"/>
              </a:rPr>
              <a:t>criteria only </a:t>
            </a:r>
          </a:p>
          <a:p>
            <a:pPr marL="1485900" lvl="2" indent="-342900">
              <a:defRPr/>
            </a:pPr>
            <a:r>
              <a:rPr lang="en-US" altLang="en-US" sz="2200" dirty="0" smtClean="0">
                <a:solidFill>
                  <a:schemeClr val="bg1"/>
                </a:solidFill>
                <a:latin typeface="Arial" panose="020B0604020202020204" pitchFamily="34" charset="0"/>
                <a:cs typeface="Arial" panose="020B0604020202020204" pitchFamily="34" charset="0"/>
              </a:rPr>
              <a:t>New CCR units, existing CCR impoundments &amp; lateral expansion of CCR units - subject to all five </a:t>
            </a:r>
            <a:br>
              <a:rPr lang="en-US" altLang="en-US" sz="2200" dirty="0" smtClean="0">
                <a:solidFill>
                  <a:schemeClr val="bg1"/>
                </a:solidFill>
                <a:latin typeface="Arial" panose="020B0604020202020204" pitchFamily="34" charset="0"/>
                <a:cs typeface="Arial" panose="020B0604020202020204" pitchFamily="34" charset="0"/>
              </a:rPr>
            </a:br>
            <a:r>
              <a:rPr lang="en-US" altLang="en-US" sz="2200" dirty="0" smtClean="0">
                <a:solidFill>
                  <a:schemeClr val="bg1"/>
                </a:solidFill>
                <a:latin typeface="Arial" panose="020B0604020202020204" pitchFamily="34" charset="0"/>
                <a:cs typeface="Arial" panose="020B0604020202020204" pitchFamily="34" charset="0"/>
              </a:rPr>
              <a:t>restrictions </a:t>
            </a:r>
          </a:p>
          <a:p>
            <a:pPr lvl="1" indent="0">
              <a:buNone/>
              <a:defRPr/>
            </a:pPr>
            <a:endParaRPr lang="en-US" altLang="en-US" dirty="0">
              <a:solidFill>
                <a:schemeClr val="bg1"/>
              </a:solidFill>
              <a:latin typeface="Arial" panose="020B0604020202020204" pitchFamily="34" charset="0"/>
              <a:cs typeface="Arial" panose="020B0604020202020204" pitchFamily="34" charset="0"/>
            </a:endParaRPr>
          </a:p>
          <a:p>
            <a:pPr marL="571500" indent="-571500" algn="l">
              <a:buFont typeface="Arial" panose="020B0604020202020204" pitchFamily="34" charset="0"/>
              <a:buChar char="•"/>
              <a:defRPr/>
            </a:pPr>
            <a:endParaRPr lang="en-US" altLang="en-US" sz="3200" dirty="0">
              <a:solidFill>
                <a:schemeClr val="bg1"/>
              </a:solidFill>
              <a:latin typeface="Arial" panose="020B0604020202020204" pitchFamily="34" charset="0"/>
              <a:cs typeface="Arial" panose="020B0604020202020204" pitchFamily="34" charset="0"/>
            </a:endParaRPr>
          </a:p>
          <a:p>
            <a:pPr marL="571500" indent="-571500" algn="l">
              <a:buFont typeface="Arial" panose="020B0604020202020204" pitchFamily="34" charset="0"/>
              <a:buChar char="•"/>
              <a:defRPr/>
            </a:pPr>
            <a:endParaRPr lang="en-US" altLang="en-US" sz="3200" dirty="0">
              <a:solidFill>
                <a:schemeClr val="bg1"/>
              </a:solidFill>
              <a:latin typeface="Arial" panose="020B0604020202020204" pitchFamily="34" charset="0"/>
              <a:cs typeface="Arial" panose="020B0604020202020204" pitchFamily="34" charset="0"/>
            </a:endParaRPr>
          </a:p>
          <a:p>
            <a:pPr marL="571500" indent="-571500" algn="l">
              <a:buFont typeface="Arial" panose="020B0604020202020204" pitchFamily="34" charset="0"/>
              <a:buChar char="•"/>
              <a:defRPr/>
            </a:pPr>
            <a:endParaRPr lang="en-US" altLang="en-US" sz="3200" dirty="0">
              <a:solidFill>
                <a:schemeClr val="bg1"/>
              </a:solidFill>
              <a:latin typeface="Arial" panose="020B0604020202020204" pitchFamily="34" charset="0"/>
              <a:cs typeface="Arial" panose="020B0604020202020204" pitchFamily="34" charset="0"/>
            </a:endParaRPr>
          </a:p>
          <a:p>
            <a:pPr marL="571500" indent="-571500" algn="l">
              <a:buFont typeface="Arial" panose="020B0604020202020204" pitchFamily="34" charset="0"/>
              <a:buChar char="•"/>
              <a:defRPr/>
            </a:pPr>
            <a:endParaRPr lang="en-US" altLang="en-US" sz="3200" dirty="0">
              <a:solidFill>
                <a:schemeClr val="bg1"/>
              </a:solidFill>
              <a:latin typeface="Arial" panose="020B0604020202020204" pitchFamily="34" charset="0"/>
              <a:cs typeface="Arial" panose="020B0604020202020204" pitchFamily="34" charset="0"/>
            </a:endParaRPr>
          </a:p>
          <a:p>
            <a:pPr marL="571500" indent="-571500" algn="l">
              <a:buFont typeface="Arial" panose="020B0604020202020204" pitchFamily="34" charset="0"/>
              <a:buChar char="•"/>
              <a:defRPr/>
            </a:pPr>
            <a:endParaRPr lang="en-US" altLang="en-US" sz="3200" dirty="0" smtClean="0">
              <a:solidFill>
                <a:schemeClr val="bg1"/>
              </a:solidFill>
              <a:latin typeface="Arial" panose="020B0604020202020204" pitchFamily="34" charset="0"/>
              <a:cs typeface="Arial" panose="020B0604020202020204" pitchFamily="34" charset="0"/>
            </a:endParaRPr>
          </a:p>
          <a:p>
            <a:pPr algn="l">
              <a:defRPr/>
            </a:pPr>
            <a:r>
              <a:rPr lang="en-US" altLang="en-US" sz="4000" dirty="0" smtClean="0">
                <a:solidFill>
                  <a:schemeClr val="bg1"/>
                </a:solidFill>
                <a:latin typeface="Arial" panose="020B0604020202020204" pitchFamily="34" charset="0"/>
                <a:cs typeface="Arial" panose="020B0604020202020204" pitchFamily="34" charset="0"/>
              </a:rPr>
              <a:t> </a:t>
            </a:r>
          </a:p>
          <a:p>
            <a:pPr marL="514350" indent="-514350" algn="l">
              <a:buFont typeface="Times New Roman" pitchFamily="18" charset="0"/>
              <a:buAutoNum type="arabicPeriod"/>
              <a:defRPr/>
            </a:pPr>
            <a:endParaRPr lang="en-US" altLang="en-US" sz="4000" b="1" dirty="0" smtClean="0">
              <a:solidFill>
                <a:schemeClr val="bg1"/>
              </a:solidFill>
              <a:latin typeface="Arial" panose="020B0604020202020204" pitchFamily="34" charset="0"/>
              <a:cs typeface="Arial" panose="020B0604020202020204" pitchFamily="34" charset="0"/>
            </a:endParaRPr>
          </a:p>
        </p:txBody>
      </p:sp>
      <p:sp>
        <p:nvSpPr>
          <p:cNvPr id="5" name="Text Box 6"/>
          <p:cNvSpPr txBox="1">
            <a:spLocks noChangeArrowheads="1"/>
          </p:cNvSpPr>
          <p:nvPr/>
        </p:nvSpPr>
        <p:spPr bwMode="auto">
          <a:xfrm>
            <a:off x="707572" y="629215"/>
            <a:ext cx="7772400" cy="46037"/>
          </a:xfrm>
          <a:prstGeom prst="rect">
            <a:avLst/>
          </a:prstGeom>
          <a:noFill/>
          <a:ln w="76200">
            <a:solidFill>
              <a:schemeClr val="bg1"/>
            </a:solidFill>
            <a:miter lim="800000"/>
            <a:headEnd/>
            <a:tailEnd/>
          </a:ln>
          <a:extLst>
            <a:ext uri="{909E8E84-426E-40DD-AFC4-6F175D3DCCD1}">
              <a14:hiddenFill xmlns:a14="http://schemas.microsoft.com/office/drawing/2010/main" xmlns="">
                <a:solidFill>
                  <a:srgbClr val="FFFFFF"/>
                </a:solidFill>
              </a14:hiddenFill>
            </a:ext>
          </a:extLst>
        </p:spPr>
        <p:txBody>
          <a:bodyPr rot="10800000"/>
          <a:lstStyle>
            <a:lvl1pPr eaLnBrk="0" hangingPunct="0">
              <a:defRPr sz="3000">
                <a:solidFill>
                  <a:schemeClr val="tx1"/>
                </a:solidFill>
                <a:latin typeface="Times New Roman" pitchFamily="18" charset="0"/>
              </a:defRPr>
            </a:lvl1pPr>
            <a:lvl2pPr marL="742950" indent="-285750" algn="l" eaLnBrk="0" hangingPunct="0">
              <a:buChar char="–"/>
              <a:defRPr sz="2800">
                <a:solidFill>
                  <a:schemeClr val="tx1"/>
                </a:solidFill>
                <a:latin typeface="Arial" charset="0"/>
              </a:defRPr>
            </a:lvl2pPr>
            <a:lvl3pPr marL="1143000" indent="-228600" algn="l" eaLnBrk="0" hangingPunct="0">
              <a:buChar char="•"/>
              <a:defRPr sz="2400">
                <a:solidFill>
                  <a:schemeClr val="tx1"/>
                </a:solidFill>
                <a:latin typeface="Arial" charset="0"/>
              </a:defRPr>
            </a:lvl3pPr>
            <a:lvl4pPr marL="1600200" indent="-228600" algn="l" eaLnBrk="0" hangingPunct="0">
              <a:buChar char="–"/>
              <a:defRPr sz="2000">
                <a:solidFill>
                  <a:schemeClr val="tx1"/>
                </a:solidFill>
                <a:latin typeface="Arial" charset="0"/>
              </a:defRPr>
            </a:lvl4pPr>
            <a:lvl5pPr marL="2057400" indent="-228600" algn="l" eaLnBrk="0" hangingPunct="0">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pPr>
            <a:endParaRPr lang="en-US" altLang="en-US" sz="4200" dirty="0">
              <a:solidFill>
                <a:schemeClr val="bg1"/>
              </a:solidFill>
              <a:latin typeface="Arial" charset="0"/>
              <a:cs typeface="Arial" charset="0"/>
            </a:endParaRPr>
          </a:p>
        </p:txBody>
      </p:sp>
      <p:sp>
        <p:nvSpPr>
          <p:cNvPr id="2" name="Slide Number Placeholder 1"/>
          <p:cNvSpPr>
            <a:spLocks noGrp="1"/>
          </p:cNvSpPr>
          <p:nvPr>
            <p:ph type="sldNum" sz="quarter" idx="10"/>
          </p:nvPr>
        </p:nvSpPr>
        <p:spPr/>
        <p:txBody>
          <a:bodyPr/>
          <a:lstStyle/>
          <a:p>
            <a:fld id="{6F43FDFB-9946-4C9C-BA6F-025AAB9518F8}" type="slidenum">
              <a:rPr lang="en-US" sz="2400" smtClean="0"/>
              <a:pPr/>
              <a:t>13</a:t>
            </a:fld>
            <a:endParaRPr lang="en-US" sz="2400" dirty="0"/>
          </a:p>
        </p:txBody>
      </p:sp>
    </p:spTree>
    <p:extLst>
      <p:ext uri="{BB962C8B-B14F-4D97-AF65-F5344CB8AC3E}">
        <p14:creationId xmlns:p14="http://schemas.microsoft.com/office/powerpoint/2010/main" xmlns="" val="28698765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ctrTitle"/>
          </p:nvPr>
        </p:nvSpPr>
        <p:spPr>
          <a:xfrm>
            <a:off x="707572" y="152400"/>
            <a:ext cx="7772400" cy="1066800"/>
          </a:xfrm>
        </p:spPr>
        <p:txBody>
          <a:bodyPr/>
          <a:lstStyle/>
          <a:p>
            <a:r>
              <a:rPr lang="en-US" altLang="en-US" sz="4800" b="1" dirty="0" smtClean="0">
                <a:solidFill>
                  <a:schemeClr val="bg1"/>
                </a:solidFill>
                <a:latin typeface="Arial" panose="020B0604020202020204" pitchFamily="34" charset="0"/>
                <a:cs typeface="Arial" panose="020B0604020202020204" pitchFamily="34" charset="0"/>
              </a:rPr>
              <a:t>Design Standards - Liners</a:t>
            </a:r>
            <a:r>
              <a:rPr lang="en-US" altLang="en-US" sz="4800" b="1" dirty="0">
                <a:solidFill>
                  <a:schemeClr val="bg1"/>
                </a:solidFill>
                <a:latin typeface="Arial" panose="020B0604020202020204" pitchFamily="34" charset="0"/>
                <a:cs typeface="Arial" panose="020B0604020202020204" pitchFamily="34" charset="0"/>
              </a:rPr>
              <a:t/>
            </a:r>
            <a:br>
              <a:rPr lang="en-US" altLang="en-US" sz="4800" b="1" dirty="0">
                <a:solidFill>
                  <a:schemeClr val="bg1"/>
                </a:solidFill>
                <a:latin typeface="Arial" panose="020B0604020202020204" pitchFamily="34" charset="0"/>
                <a:cs typeface="Arial" panose="020B0604020202020204" pitchFamily="34" charset="0"/>
              </a:rPr>
            </a:br>
            <a:endParaRPr lang="en-US" altLang="en-US" sz="4800" b="1" dirty="0" smtClean="0">
              <a:solidFill>
                <a:schemeClr val="bg1"/>
              </a:solidFill>
              <a:latin typeface="Arial" panose="020B0604020202020204" pitchFamily="34" charset="0"/>
              <a:cs typeface="Arial" panose="020B0604020202020204" pitchFamily="34" charset="0"/>
            </a:endParaRPr>
          </a:p>
        </p:txBody>
      </p:sp>
      <p:sp>
        <p:nvSpPr>
          <p:cNvPr id="4099" name="Subtitle 2"/>
          <p:cNvSpPr>
            <a:spLocks noGrp="1"/>
          </p:cNvSpPr>
          <p:nvPr>
            <p:ph type="subTitle" idx="1"/>
          </p:nvPr>
        </p:nvSpPr>
        <p:spPr>
          <a:xfrm>
            <a:off x="653143" y="1143000"/>
            <a:ext cx="7772400" cy="1295400"/>
          </a:xfrm>
        </p:spPr>
        <p:txBody>
          <a:bodyPr/>
          <a:lstStyle/>
          <a:p>
            <a:pPr marL="457200" lvl="0" indent="-457200" algn="l">
              <a:buFont typeface="Arial" panose="020B0604020202020204" pitchFamily="34" charset="0"/>
              <a:buChar char="•"/>
              <a:defRPr/>
            </a:pPr>
            <a:r>
              <a:rPr lang="en-US" altLang="en-US" dirty="0">
                <a:solidFill>
                  <a:schemeClr val="bg1"/>
                </a:solidFill>
                <a:latin typeface="Arial" panose="020B0604020202020204" pitchFamily="34" charset="0"/>
                <a:cs typeface="Arial" panose="020B0604020202020204" pitchFamily="34" charset="0"/>
              </a:rPr>
              <a:t>New CCR units are required to </a:t>
            </a:r>
            <a:r>
              <a:rPr lang="en-US" altLang="en-US" dirty="0" smtClean="0">
                <a:solidFill>
                  <a:schemeClr val="bg1"/>
                </a:solidFill>
                <a:latin typeface="Arial" panose="020B0604020202020204" pitchFamily="34" charset="0"/>
                <a:cs typeface="Arial" panose="020B0604020202020204" pitchFamily="34" charset="0"/>
              </a:rPr>
              <a:t>have:</a:t>
            </a:r>
          </a:p>
          <a:p>
            <a:pPr marL="1200150" lvl="1" indent="-457200">
              <a:buFont typeface="Arial" panose="020B0604020202020204" pitchFamily="34" charset="0"/>
              <a:buChar char="•"/>
              <a:defRPr/>
            </a:pPr>
            <a:r>
              <a:rPr lang="en-US" altLang="en-US" dirty="0" smtClean="0">
                <a:solidFill>
                  <a:schemeClr val="bg1"/>
                </a:solidFill>
                <a:latin typeface="Arial" panose="020B0604020202020204" pitchFamily="34" charset="0"/>
                <a:cs typeface="Arial" panose="020B0604020202020204" pitchFamily="34" charset="0"/>
              </a:rPr>
              <a:t>Composite </a:t>
            </a:r>
            <a:r>
              <a:rPr lang="en-US" altLang="en-US" dirty="0">
                <a:solidFill>
                  <a:schemeClr val="bg1"/>
                </a:solidFill>
                <a:latin typeface="Arial" panose="020B0604020202020204" pitchFamily="34" charset="0"/>
                <a:cs typeface="Arial" panose="020B0604020202020204" pitchFamily="34" charset="0"/>
              </a:rPr>
              <a:t>or alternative composite </a:t>
            </a:r>
            <a:r>
              <a:rPr lang="en-US" altLang="en-US" dirty="0" smtClean="0">
                <a:solidFill>
                  <a:schemeClr val="bg1"/>
                </a:solidFill>
                <a:latin typeface="Arial" panose="020B0604020202020204" pitchFamily="34" charset="0"/>
                <a:cs typeface="Arial" panose="020B0604020202020204" pitchFamily="34" charset="0"/>
              </a:rPr>
              <a:t>liners</a:t>
            </a:r>
          </a:p>
          <a:p>
            <a:pPr marL="1200150" lvl="1" indent="-457200">
              <a:buFont typeface="Arial" panose="020B0604020202020204" pitchFamily="34" charset="0"/>
              <a:buChar char="•"/>
              <a:defRPr/>
            </a:pPr>
            <a:r>
              <a:rPr lang="en-US" altLang="en-US" dirty="0" smtClean="0">
                <a:solidFill>
                  <a:schemeClr val="bg1"/>
                </a:solidFill>
                <a:latin typeface="Arial" panose="020B0604020202020204" pitchFamily="34" charset="0"/>
                <a:cs typeface="Arial" panose="020B0604020202020204" pitchFamily="34" charset="0"/>
              </a:rPr>
              <a:t>Leachate </a:t>
            </a:r>
            <a:r>
              <a:rPr lang="en-US" altLang="en-US" dirty="0">
                <a:solidFill>
                  <a:schemeClr val="bg1"/>
                </a:solidFill>
                <a:latin typeface="Arial" panose="020B0604020202020204" pitchFamily="34" charset="0"/>
                <a:cs typeface="Arial" panose="020B0604020202020204" pitchFamily="34" charset="0"/>
              </a:rPr>
              <a:t>collection and removal system (only for CCR </a:t>
            </a:r>
            <a:r>
              <a:rPr lang="en-US" altLang="en-US" dirty="0" smtClean="0">
                <a:solidFill>
                  <a:schemeClr val="bg1"/>
                </a:solidFill>
                <a:latin typeface="Arial" panose="020B0604020202020204" pitchFamily="34" charset="0"/>
                <a:cs typeface="Arial" panose="020B0604020202020204" pitchFamily="34" charset="0"/>
              </a:rPr>
              <a:t>Landfills)</a:t>
            </a:r>
          </a:p>
          <a:p>
            <a:pPr marL="457200" lvl="0" indent="-457200" algn="l">
              <a:buFont typeface="Arial" panose="020B0604020202020204" pitchFamily="34" charset="0"/>
              <a:buChar char="•"/>
              <a:defRPr/>
            </a:pPr>
            <a:endParaRPr lang="en-US" altLang="en-US" dirty="0" smtClean="0">
              <a:solidFill>
                <a:schemeClr val="bg1"/>
              </a:solidFill>
              <a:latin typeface="Arial" panose="020B0604020202020204" pitchFamily="34" charset="0"/>
              <a:cs typeface="Arial" panose="020B0604020202020204" pitchFamily="34" charset="0"/>
            </a:endParaRPr>
          </a:p>
          <a:p>
            <a:pPr marL="457200" lvl="0" indent="-457200" algn="l">
              <a:buFont typeface="Arial" panose="020B0604020202020204" pitchFamily="34" charset="0"/>
              <a:buChar char="•"/>
              <a:defRPr/>
            </a:pPr>
            <a:r>
              <a:rPr lang="en-US" altLang="en-US" dirty="0" smtClean="0">
                <a:solidFill>
                  <a:schemeClr val="bg1"/>
                </a:solidFill>
                <a:latin typeface="Arial" panose="020B0604020202020204" pitchFamily="34" charset="0"/>
                <a:cs typeface="Arial" panose="020B0604020202020204" pitchFamily="34" charset="0"/>
              </a:rPr>
              <a:t>Existing </a:t>
            </a:r>
            <a:r>
              <a:rPr lang="en-US" altLang="en-US" dirty="0">
                <a:solidFill>
                  <a:schemeClr val="bg1"/>
                </a:solidFill>
                <a:latin typeface="Arial" panose="020B0604020202020204" pitchFamily="34" charset="0"/>
                <a:cs typeface="Arial" panose="020B0604020202020204" pitchFamily="34" charset="0"/>
              </a:rPr>
              <a:t>CCR </a:t>
            </a:r>
            <a:r>
              <a:rPr lang="en-US" altLang="en-US" dirty="0" smtClean="0">
                <a:solidFill>
                  <a:schemeClr val="bg1"/>
                </a:solidFill>
                <a:latin typeface="Arial" panose="020B0604020202020204" pitchFamily="34" charset="0"/>
                <a:cs typeface="Arial" panose="020B0604020202020204" pitchFamily="34" charset="0"/>
              </a:rPr>
              <a:t>landfills:</a:t>
            </a:r>
          </a:p>
          <a:p>
            <a:pPr marL="1200150" lvl="1" indent="-457200">
              <a:buFont typeface="Arial" panose="020B0604020202020204" pitchFamily="34" charset="0"/>
              <a:buChar char="•"/>
              <a:defRPr/>
            </a:pPr>
            <a:r>
              <a:rPr lang="en-US" altLang="en-US" dirty="0" smtClean="0">
                <a:solidFill>
                  <a:schemeClr val="bg1"/>
                </a:solidFill>
                <a:latin typeface="Arial" panose="020B0604020202020204" pitchFamily="34" charset="0"/>
                <a:cs typeface="Arial" panose="020B0604020202020204" pitchFamily="34" charset="0"/>
              </a:rPr>
              <a:t>Regardless </a:t>
            </a:r>
            <a:r>
              <a:rPr lang="en-US" altLang="en-US" dirty="0">
                <a:solidFill>
                  <a:schemeClr val="bg1"/>
                </a:solidFill>
                <a:latin typeface="Arial" panose="020B0604020202020204" pitchFamily="34" charset="0"/>
                <a:cs typeface="Arial" panose="020B0604020202020204" pitchFamily="34" charset="0"/>
              </a:rPr>
              <a:t>of liner type can continue to operate</a:t>
            </a:r>
          </a:p>
          <a:p>
            <a:pPr marL="457200" lvl="0" indent="-457200" algn="l">
              <a:buFont typeface="Arial" panose="020B0604020202020204" pitchFamily="34" charset="0"/>
              <a:buChar char="•"/>
              <a:defRPr/>
            </a:pPr>
            <a:endParaRPr lang="en-US" altLang="en-US" dirty="0" smtClean="0">
              <a:solidFill>
                <a:schemeClr val="bg1"/>
              </a:solidFill>
              <a:latin typeface="Arial" panose="020B0604020202020204" pitchFamily="34" charset="0"/>
              <a:cs typeface="Arial" panose="020B0604020202020204" pitchFamily="34" charset="0"/>
            </a:endParaRPr>
          </a:p>
          <a:p>
            <a:pPr marL="571500" indent="-571500" algn="l">
              <a:buFont typeface="Arial" panose="020B0604020202020204" pitchFamily="34" charset="0"/>
              <a:buChar char="•"/>
              <a:defRPr/>
            </a:pPr>
            <a:endParaRPr lang="en-US" altLang="en-US" sz="1600" dirty="0">
              <a:solidFill>
                <a:schemeClr val="bg1"/>
              </a:solidFill>
              <a:latin typeface="Arial" panose="020B0604020202020204" pitchFamily="34" charset="0"/>
              <a:cs typeface="Arial" panose="020B0604020202020204" pitchFamily="34" charset="0"/>
            </a:endParaRPr>
          </a:p>
          <a:p>
            <a:pPr marL="571500" indent="-571500" algn="l">
              <a:buFont typeface="Arial" panose="020B0604020202020204" pitchFamily="34" charset="0"/>
              <a:buChar char="•"/>
              <a:defRPr/>
            </a:pPr>
            <a:endParaRPr lang="en-US" altLang="en-US" sz="1600" dirty="0">
              <a:solidFill>
                <a:schemeClr val="bg1"/>
              </a:solidFill>
              <a:latin typeface="Arial" panose="020B0604020202020204" pitchFamily="34" charset="0"/>
              <a:cs typeface="Arial" panose="020B0604020202020204" pitchFamily="34" charset="0"/>
            </a:endParaRPr>
          </a:p>
          <a:p>
            <a:pPr marL="571500" indent="-571500" algn="l">
              <a:buFont typeface="Arial" panose="020B0604020202020204" pitchFamily="34" charset="0"/>
              <a:buChar char="•"/>
              <a:defRPr/>
            </a:pPr>
            <a:endParaRPr lang="en-US" altLang="en-US" sz="1600" dirty="0">
              <a:solidFill>
                <a:schemeClr val="bg1"/>
              </a:solidFill>
              <a:latin typeface="Arial" panose="020B0604020202020204" pitchFamily="34" charset="0"/>
              <a:cs typeface="Arial" panose="020B0604020202020204" pitchFamily="34" charset="0"/>
            </a:endParaRPr>
          </a:p>
          <a:p>
            <a:pPr marL="571500" indent="-571500" algn="l">
              <a:buFont typeface="Arial" panose="020B0604020202020204" pitchFamily="34" charset="0"/>
              <a:buChar char="•"/>
              <a:defRPr/>
            </a:pPr>
            <a:endParaRPr lang="en-US" altLang="en-US" sz="1600" dirty="0">
              <a:solidFill>
                <a:schemeClr val="bg1"/>
              </a:solidFill>
              <a:latin typeface="Arial" panose="020B0604020202020204" pitchFamily="34" charset="0"/>
              <a:cs typeface="Arial" panose="020B0604020202020204" pitchFamily="34" charset="0"/>
            </a:endParaRPr>
          </a:p>
          <a:p>
            <a:pPr marL="571500" indent="-571500" algn="l">
              <a:buFont typeface="Arial" panose="020B0604020202020204" pitchFamily="34" charset="0"/>
              <a:buChar char="•"/>
              <a:defRPr/>
            </a:pPr>
            <a:endParaRPr lang="en-US" altLang="en-US" sz="1600" dirty="0" smtClean="0">
              <a:solidFill>
                <a:schemeClr val="bg1"/>
              </a:solidFill>
              <a:latin typeface="Arial" panose="020B0604020202020204" pitchFamily="34" charset="0"/>
              <a:cs typeface="Arial" panose="020B0604020202020204" pitchFamily="34" charset="0"/>
            </a:endParaRPr>
          </a:p>
          <a:p>
            <a:pPr algn="l">
              <a:defRPr/>
            </a:pPr>
            <a:r>
              <a:rPr lang="en-US" altLang="en-US" sz="1600" dirty="0" smtClean="0">
                <a:solidFill>
                  <a:schemeClr val="bg1"/>
                </a:solidFill>
                <a:latin typeface="Arial" panose="020B0604020202020204" pitchFamily="34" charset="0"/>
                <a:cs typeface="Arial" panose="020B0604020202020204" pitchFamily="34" charset="0"/>
              </a:rPr>
              <a:t> </a:t>
            </a:r>
          </a:p>
          <a:p>
            <a:pPr marL="514350" indent="-514350" algn="l">
              <a:buFont typeface="Times New Roman" pitchFamily="18" charset="0"/>
              <a:buAutoNum type="arabicPeriod"/>
              <a:defRPr/>
            </a:pPr>
            <a:endParaRPr lang="en-US" altLang="en-US" sz="4000" b="1" dirty="0" smtClean="0">
              <a:solidFill>
                <a:schemeClr val="bg1"/>
              </a:solidFill>
              <a:latin typeface="Arial" panose="020B0604020202020204" pitchFamily="34" charset="0"/>
              <a:cs typeface="Arial" panose="020B0604020202020204" pitchFamily="34" charset="0"/>
            </a:endParaRPr>
          </a:p>
        </p:txBody>
      </p:sp>
      <p:sp>
        <p:nvSpPr>
          <p:cNvPr id="5" name="Text Box 6"/>
          <p:cNvSpPr txBox="1">
            <a:spLocks noChangeArrowheads="1"/>
          </p:cNvSpPr>
          <p:nvPr/>
        </p:nvSpPr>
        <p:spPr bwMode="auto">
          <a:xfrm>
            <a:off x="707572" y="715963"/>
            <a:ext cx="7772400" cy="46037"/>
          </a:xfrm>
          <a:prstGeom prst="rect">
            <a:avLst/>
          </a:prstGeom>
          <a:noFill/>
          <a:ln w="76200">
            <a:solidFill>
              <a:schemeClr val="bg1"/>
            </a:solidFill>
            <a:miter lim="800000"/>
            <a:headEnd/>
            <a:tailEnd/>
          </a:ln>
          <a:extLst>
            <a:ext uri="{909E8E84-426E-40DD-AFC4-6F175D3DCCD1}">
              <a14:hiddenFill xmlns:a14="http://schemas.microsoft.com/office/drawing/2010/main" xmlns="">
                <a:solidFill>
                  <a:srgbClr val="FFFFFF"/>
                </a:solidFill>
              </a14:hiddenFill>
            </a:ext>
          </a:extLst>
        </p:spPr>
        <p:txBody>
          <a:bodyPr rot="10800000"/>
          <a:lstStyle>
            <a:lvl1pPr eaLnBrk="0" hangingPunct="0">
              <a:defRPr sz="3000">
                <a:solidFill>
                  <a:schemeClr val="tx1"/>
                </a:solidFill>
                <a:latin typeface="Times New Roman" pitchFamily="18" charset="0"/>
              </a:defRPr>
            </a:lvl1pPr>
            <a:lvl2pPr marL="742950" indent="-285750" algn="l" eaLnBrk="0" hangingPunct="0">
              <a:buChar char="–"/>
              <a:defRPr sz="2800">
                <a:solidFill>
                  <a:schemeClr val="tx1"/>
                </a:solidFill>
                <a:latin typeface="Arial" charset="0"/>
              </a:defRPr>
            </a:lvl2pPr>
            <a:lvl3pPr marL="1143000" indent="-228600" algn="l" eaLnBrk="0" hangingPunct="0">
              <a:buChar char="•"/>
              <a:defRPr sz="2400">
                <a:solidFill>
                  <a:schemeClr val="tx1"/>
                </a:solidFill>
                <a:latin typeface="Arial" charset="0"/>
              </a:defRPr>
            </a:lvl3pPr>
            <a:lvl4pPr marL="1600200" indent="-228600" algn="l" eaLnBrk="0" hangingPunct="0">
              <a:buChar char="–"/>
              <a:defRPr sz="2000">
                <a:solidFill>
                  <a:schemeClr val="tx1"/>
                </a:solidFill>
                <a:latin typeface="Arial" charset="0"/>
              </a:defRPr>
            </a:lvl4pPr>
            <a:lvl5pPr marL="2057400" indent="-228600" algn="l" eaLnBrk="0" hangingPunct="0">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pPr>
            <a:endParaRPr lang="en-US" altLang="en-US" sz="4200" dirty="0">
              <a:solidFill>
                <a:schemeClr val="bg1"/>
              </a:solidFill>
              <a:latin typeface="Arial" charset="0"/>
              <a:cs typeface="Arial" charset="0"/>
            </a:endParaRPr>
          </a:p>
        </p:txBody>
      </p:sp>
      <p:sp>
        <p:nvSpPr>
          <p:cNvPr id="2" name="Slide Number Placeholder 1"/>
          <p:cNvSpPr>
            <a:spLocks noGrp="1"/>
          </p:cNvSpPr>
          <p:nvPr>
            <p:ph type="sldNum" sz="quarter" idx="10"/>
          </p:nvPr>
        </p:nvSpPr>
        <p:spPr/>
        <p:txBody>
          <a:bodyPr/>
          <a:lstStyle/>
          <a:p>
            <a:fld id="{6F43FDFB-9946-4C9C-BA6F-025AAB9518F8}" type="slidenum">
              <a:rPr lang="en-US" sz="2400" smtClean="0"/>
              <a:pPr/>
              <a:t>14</a:t>
            </a:fld>
            <a:endParaRPr lang="en-US" sz="2400" dirty="0"/>
          </a:p>
        </p:txBody>
      </p:sp>
    </p:spTree>
    <p:extLst>
      <p:ext uri="{BB962C8B-B14F-4D97-AF65-F5344CB8AC3E}">
        <p14:creationId xmlns:p14="http://schemas.microsoft.com/office/powerpoint/2010/main" xmlns="" val="286318619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ctrTitle"/>
          </p:nvPr>
        </p:nvSpPr>
        <p:spPr>
          <a:xfrm>
            <a:off x="707572" y="152400"/>
            <a:ext cx="7772400" cy="1066800"/>
          </a:xfrm>
        </p:spPr>
        <p:txBody>
          <a:bodyPr/>
          <a:lstStyle/>
          <a:p>
            <a:r>
              <a:rPr lang="en-US" altLang="en-US" sz="4800" b="1" dirty="0" smtClean="0">
                <a:solidFill>
                  <a:schemeClr val="bg1"/>
                </a:solidFill>
                <a:latin typeface="Arial" panose="020B0604020202020204" pitchFamily="34" charset="0"/>
                <a:cs typeface="Arial" panose="020B0604020202020204" pitchFamily="34" charset="0"/>
              </a:rPr>
              <a:t>Liners - Continued</a:t>
            </a:r>
            <a:r>
              <a:rPr lang="en-US" altLang="en-US" sz="4800" b="1" dirty="0">
                <a:solidFill>
                  <a:schemeClr val="bg1"/>
                </a:solidFill>
                <a:latin typeface="Arial" panose="020B0604020202020204" pitchFamily="34" charset="0"/>
                <a:cs typeface="Arial" panose="020B0604020202020204" pitchFamily="34" charset="0"/>
              </a:rPr>
              <a:t/>
            </a:r>
            <a:br>
              <a:rPr lang="en-US" altLang="en-US" sz="4800" b="1" dirty="0">
                <a:solidFill>
                  <a:schemeClr val="bg1"/>
                </a:solidFill>
                <a:latin typeface="Arial" panose="020B0604020202020204" pitchFamily="34" charset="0"/>
                <a:cs typeface="Arial" panose="020B0604020202020204" pitchFamily="34" charset="0"/>
              </a:rPr>
            </a:br>
            <a:endParaRPr lang="en-US" altLang="en-US" sz="4800" b="1" dirty="0" smtClean="0">
              <a:solidFill>
                <a:schemeClr val="bg1"/>
              </a:solidFill>
              <a:latin typeface="Arial" panose="020B0604020202020204" pitchFamily="34" charset="0"/>
              <a:cs typeface="Arial" panose="020B0604020202020204" pitchFamily="34" charset="0"/>
            </a:endParaRPr>
          </a:p>
        </p:txBody>
      </p:sp>
      <p:sp>
        <p:nvSpPr>
          <p:cNvPr id="4099" name="Subtitle 2"/>
          <p:cNvSpPr>
            <a:spLocks noGrp="1"/>
          </p:cNvSpPr>
          <p:nvPr>
            <p:ph type="subTitle" idx="1"/>
          </p:nvPr>
        </p:nvSpPr>
        <p:spPr>
          <a:xfrm>
            <a:off x="653143" y="1143000"/>
            <a:ext cx="7772400" cy="1295400"/>
          </a:xfrm>
        </p:spPr>
        <p:txBody>
          <a:bodyPr/>
          <a:lstStyle/>
          <a:p>
            <a:pPr marL="457200" lvl="0" indent="-457200" algn="l">
              <a:buFont typeface="Arial" panose="020B0604020202020204" pitchFamily="34" charset="0"/>
              <a:buChar char="•"/>
              <a:defRPr/>
            </a:pPr>
            <a:r>
              <a:rPr lang="en-US" altLang="en-US" dirty="0">
                <a:solidFill>
                  <a:schemeClr val="bg1"/>
                </a:solidFill>
                <a:latin typeface="Arial" panose="020B0604020202020204" pitchFamily="34" charset="0"/>
                <a:cs typeface="Arial" panose="020B0604020202020204" pitchFamily="34" charset="0"/>
              </a:rPr>
              <a:t>Existing CCR surface </a:t>
            </a:r>
            <a:r>
              <a:rPr lang="en-US" altLang="en-US" dirty="0" smtClean="0">
                <a:solidFill>
                  <a:schemeClr val="bg1"/>
                </a:solidFill>
                <a:latin typeface="Arial" panose="020B0604020202020204" pitchFamily="34" charset="0"/>
                <a:cs typeface="Arial" panose="020B0604020202020204" pitchFamily="34" charset="0"/>
              </a:rPr>
              <a:t>impoundments:</a:t>
            </a:r>
          </a:p>
          <a:p>
            <a:pPr marL="1200150" lvl="1" indent="-457200">
              <a:buFont typeface="Arial" panose="020B0604020202020204" pitchFamily="34" charset="0"/>
              <a:buChar char="•"/>
              <a:defRPr/>
            </a:pPr>
            <a:r>
              <a:rPr lang="en-US" altLang="en-US" dirty="0" smtClean="0">
                <a:solidFill>
                  <a:schemeClr val="bg1"/>
                </a:solidFill>
                <a:latin typeface="Arial" panose="020B0604020202020204" pitchFamily="34" charset="0"/>
                <a:cs typeface="Arial" panose="020B0604020202020204" pitchFamily="34" charset="0"/>
              </a:rPr>
              <a:t>Must </a:t>
            </a:r>
            <a:r>
              <a:rPr lang="en-US" altLang="en-US" dirty="0">
                <a:solidFill>
                  <a:schemeClr val="bg1"/>
                </a:solidFill>
                <a:latin typeface="Arial" panose="020B0604020202020204" pitchFamily="34" charset="0"/>
                <a:cs typeface="Arial" panose="020B0604020202020204" pitchFamily="34" charset="0"/>
              </a:rPr>
              <a:t>identify liner design as one of the </a:t>
            </a:r>
            <a:r>
              <a:rPr lang="en-US" altLang="en-US" dirty="0" smtClean="0">
                <a:solidFill>
                  <a:schemeClr val="bg1"/>
                </a:solidFill>
                <a:latin typeface="Arial" panose="020B0604020202020204" pitchFamily="34" charset="0"/>
                <a:cs typeface="Arial" panose="020B0604020202020204" pitchFamily="34" charset="0"/>
              </a:rPr>
              <a:t>following:</a:t>
            </a:r>
          </a:p>
          <a:p>
            <a:pPr marL="1600200" lvl="2" indent="-457200">
              <a:buFont typeface="Arial" panose="020B0604020202020204" pitchFamily="34" charset="0"/>
              <a:buChar char="•"/>
              <a:tabLst>
                <a:tab pos="1314450" algn="l"/>
              </a:tabLst>
              <a:defRPr/>
            </a:pPr>
            <a:r>
              <a:rPr lang="en-US" altLang="en-US" dirty="0" smtClean="0">
                <a:solidFill>
                  <a:schemeClr val="bg1"/>
                </a:solidFill>
                <a:latin typeface="Arial" panose="020B0604020202020204" pitchFamily="34" charset="0"/>
                <a:cs typeface="Arial" panose="020B0604020202020204" pitchFamily="34" charset="0"/>
              </a:rPr>
              <a:t>Composite, </a:t>
            </a:r>
          </a:p>
          <a:p>
            <a:pPr marL="1600200" lvl="2" indent="-457200">
              <a:buFont typeface="Arial" panose="020B0604020202020204" pitchFamily="34" charset="0"/>
              <a:buChar char="•"/>
              <a:defRPr/>
            </a:pPr>
            <a:r>
              <a:rPr lang="en-US" altLang="en-US" dirty="0" smtClean="0">
                <a:solidFill>
                  <a:schemeClr val="bg1"/>
                </a:solidFill>
                <a:latin typeface="Arial" panose="020B0604020202020204" pitchFamily="34" charset="0"/>
                <a:cs typeface="Arial" panose="020B0604020202020204" pitchFamily="34" charset="0"/>
              </a:rPr>
              <a:t>Alternative composite</a:t>
            </a:r>
          </a:p>
          <a:p>
            <a:pPr marL="1600200" lvl="2" indent="-457200">
              <a:buFont typeface="Arial" panose="020B0604020202020204" pitchFamily="34" charset="0"/>
              <a:buChar char="•"/>
              <a:defRPr/>
            </a:pPr>
            <a:r>
              <a:rPr lang="en-US" altLang="en-US" dirty="0" smtClean="0">
                <a:solidFill>
                  <a:schemeClr val="bg1"/>
                </a:solidFill>
                <a:latin typeface="Arial" panose="020B0604020202020204" pitchFamily="34" charset="0"/>
                <a:cs typeface="Arial" panose="020B0604020202020204" pitchFamily="34" charset="0"/>
              </a:rPr>
              <a:t>2-foot </a:t>
            </a:r>
            <a:r>
              <a:rPr lang="en-US" altLang="en-US" dirty="0">
                <a:solidFill>
                  <a:schemeClr val="bg1"/>
                </a:solidFill>
                <a:latin typeface="Arial" panose="020B0604020202020204" pitchFamily="34" charset="0"/>
                <a:cs typeface="Arial" panose="020B0604020202020204" pitchFamily="34" charset="0"/>
              </a:rPr>
              <a:t>layer of compacted soil with hydraulic conductivity no more than </a:t>
            </a:r>
            <a:r>
              <a:rPr lang="en-US" altLang="en-US" dirty="0" smtClean="0">
                <a:solidFill>
                  <a:schemeClr val="bg1"/>
                </a:solidFill>
                <a:latin typeface="Arial" panose="020B0604020202020204" pitchFamily="34" charset="0"/>
                <a:cs typeface="Arial" panose="020B0604020202020204" pitchFamily="34" charset="0"/>
              </a:rPr>
              <a:t>1x10 </a:t>
            </a:r>
            <a:r>
              <a:rPr lang="en-US" altLang="en-US" baseline="30000" dirty="0" smtClean="0">
                <a:solidFill>
                  <a:schemeClr val="bg1"/>
                </a:solidFill>
                <a:latin typeface="Arial" panose="020B0604020202020204" pitchFamily="34" charset="0"/>
                <a:cs typeface="Arial" panose="020B0604020202020204" pitchFamily="34" charset="0"/>
              </a:rPr>
              <a:t>-</a:t>
            </a:r>
            <a:r>
              <a:rPr lang="en-US" altLang="en-US" baseline="30000" dirty="0">
                <a:solidFill>
                  <a:schemeClr val="bg1"/>
                </a:solidFill>
                <a:latin typeface="Arial" panose="020B0604020202020204" pitchFamily="34" charset="0"/>
                <a:cs typeface="Arial" panose="020B0604020202020204" pitchFamily="34" charset="0"/>
              </a:rPr>
              <a:t>7</a:t>
            </a:r>
          </a:p>
          <a:p>
            <a:pPr marL="457200" lvl="0" indent="-457200" algn="l">
              <a:buFont typeface="Arial" panose="020B0604020202020204" pitchFamily="34" charset="0"/>
              <a:buChar char="•"/>
              <a:defRPr/>
            </a:pPr>
            <a:r>
              <a:rPr lang="en-US" altLang="en-US" dirty="0" smtClean="0">
                <a:solidFill>
                  <a:schemeClr val="bg1"/>
                </a:solidFill>
                <a:latin typeface="Arial" panose="020B0604020202020204" pitchFamily="34" charset="0"/>
                <a:cs typeface="Arial" panose="020B0604020202020204" pitchFamily="34" charset="0"/>
              </a:rPr>
              <a:t>Will </a:t>
            </a:r>
            <a:r>
              <a:rPr lang="en-US" altLang="en-US" dirty="0">
                <a:solidFill>
                  <a:schemeClr val="bg1"/>
                </a:solidFill>
                <a:latin typeface="Arial" panose="020B0604020202020204" pitchFamily="34" charset="0"/>
                <a:cs typeface="Arial" panose="020B0604020202020204" pitchFamily="34" charset="0"/>
              </a:rPr>
              <a:t>be designated as “unlined” if they do not meet any of the 3 criteria for liner types or </a:t>
            </a:r>
            <a:r>
              <a:rPr lang="en-US" altLang="en-US" dirty="0" smtClean="0">
                <a:solidFill>
                  <a:schemeClr val="bg1"/>
                </a:solidFill>
                <a:latin typeface="Arial" panose="020B0604020202020204" pitchFamily="34" charset="0"/>
                <a:cs typeface="Arial" panose="020B0604020202020204" pitchFamily="34" charset="0"/>
              </a:rPr>
              <a:t>can not make </a:t>
            </a:r>
            <a:r>
              <a:rPr lang="en-US" altLang="en-US" dirty="0">
                <a:solidFill>
                  <a:schemeClr val="bg1"/>
                </a:solidFill>
                <a:latin typeface="Arial" panose="020B0604020202020204" pitchFamily="34" charset="0"/>
                <a:cs typeface="Arial" panose="020B0604020202020204" pitchFamily="34" charset="0"/>
              </a:rPr>
              <a:t>a designation within the specified time </a:t>
            </a:r>
            <a:r>
              <a:rPr lang="en-US" altLang="en-US" dirty="0" smtClean="0">
                <a:solidFill>
                  <a:schemeClr val="bg1"/>
                </a:solidFill>
                <a:latin typeface="Arial" panose="020B0604020202020204" pitchFamily="34" charset="0"/>
                <a:cs typeface="Arial" panose="020B0604020202020204" pitchFamily="34" charset="0"/>
              </a:rPr>
              <a:t>frame (18 months)</a:t>
            </a:r>
            <a:endParaRPr lang="en-US" altLang="en-US" dirty="0">
              <a:solidFill>
                <a:schemeClr val="bg1"/>
              </a:solidFill>
              <a:latin typeface="Arial" panose="020B0604020202020204" pitchFamily="34" charset="0"/>
              <a:cs typeface="Arial" panose="020B0604020202020204" pitchFamily="34" charset="0"/>
            </a:endParaRPr>
          </a:p>
          <a:p>
            <a:pPr marL="457200" lvl="0" indent="-457200" algn="l">
              <a:buFont typeface="Arial" panose="020B0604020202020204" pitchFamily="34" charset="0"/>
              <a:buChar char="•"/>
              <a:defRPr/>
            </a:pPr>
            <a:endParaRPr lang="en-US" altLang="en-US" dirty="0" smtClean="0">
              <a:solidFill>
                <a:schemeClr val="bg1"/>
              </a:solidFill>
              <a:latin typeface="Arial" panose="020B0604020202020204" pitchFamily="34" charset="0"/>
              <a:cs typeface="Arial" panose="020B0604020202020204" pitchFamily="34" charset="0"/>
            </a:endParaRPr>
          </a:p>
          <a:p>
            <a:pPr marL="571500" indent="-571500" algn="l">
              <a:buFont typeface="Arial" panose="020B0604020202020204" pitchFamily="34" charset="0"/>
              <a:buChar char="•"/>
              <a:defRPr/>
            </a:pPr>
            <a:endParaRPr lang="en-US" altLang="en-US" sz="1600" dirty="0">
              <a:solidFill>
                <a:schemeClr val="bg1"/>
              </a:solidFill>
              <a:latin typeface="Arial" panose="020B0604020202020204" pitchFamily="34" charset="0"/>
              <a:cs typeface="Arial" panose="020B0604020202020204" pitchFamily="34" charset="0"/>
            </a:endParaRPr>
          </a:p>
          <a:p>
            <a:pPr marL="571500" indent="-571500" algn="l">
              <a:buFont typeface="Arial" panose="020B0604020202020204" pitchFamily="34" charset="0"/>
              <a:buChar char="•"/>
              <a:defRPr/>
            </a:pPr>
            <a:endParaRPr lang="en-US" altLang="en-US" sz="1600" dirty="0">
              <a:solidFill>
                <a:schemeClr val="bg1"/>
              </a:solidFill>
              <a:latin typeface="Arial" panose="020B0604020202020204" pitchFamily="34" charset="0"/>
              <a:cs typeface="Arial" panose="020B0604020202020204" pitchFamily="34" charset="0"/>
            </a:endParaRPr>
          </a:p>
          <a:p>
            <a:pPr marL="571500" indent="-571500" algn="l">
              <a:buFont typeface="Arial" panose="020B0604020202020204" pitchFamily="34" charset="0"/>
              <a:buChar char="•"/>
              <a:defRPr/>
            </a:pPr>
            <a:endParaRPr lang="en-US" altLang="en-US" sz="1600" dirty="0">
              <a:solidFill>
                <a:schemeClr val="bg1"/>
              </a:solidFill>
              <a:latin typeface="Arial" panose="020B0604020202020204" pitchFamily="34" charset="0"/>
              <a:cs typeface="Arial" panose="020B0604020202020204" pitchFamily="34" charset="0"/>
            </a:endParaRPr>
          </a:p>
          <a:p>
            <a:pPr marL="571500" indent="-571500" algn="l">
              <a:buFont typeface="Arial" panose="020B0604020202020204" pitchFamily="34" charset="0"/>
              <a:buChar char="•"/>
              <a:defRPr/>
            </a:pPr>
            <a:endParaRPr lang="en-US" altLang="en-US" sz="1600" dirty="0">
              <a:solidFill>
                <a:schemeClr val="bg1"/>
              </a:solidFill>
              <a:latin typeface="Arial" panose="020B0604020202020204" pitchFamily="34" charset="0"/>
              <a:cs typeface="Arial" panose="020B0604020202020204" pitchFamily="34" charset="0"/>
            </a:endParaRPr>
          </a:p>
          <a:p>
            <a:pPr marL="571500" indent="-571500" algn="l">
              <a:buFont typeface="Arial" panose="020B0604020202020204" pitchFamily="34" charset="0"/>
              <a:buChar char="•"/>
              <a:defRPr/>
            </a:pPr>
            <a:endParaRPr lang="en-US" altLang="en-US" sz="1600" dirty="0" smtClean="0">
              <a:solidFill>
                <a:schemeClr val="bg1"/>
              </a:solidFill>
              <a:latin typeface="Arial" panose="020B0604020202020204" pitchFamily="34" charset="0"/>
              <a:cs typeface="Arial" panose="020B0604020202020204" pitchFamily="34" charset="0"/>
            </a:endParaRPr>
          </a:p>
          <a:p>
            <a:pPr algn="l">
              <a:defRPr/>
            </a:pPr>
            <a:r>
              <a:rPr lang="en-US" altLang="en-US" sz="1600" dirty="0" smtClean="0">
                <a:solidFill>
                  <a:schemeClr val="bg1"/>
                </a:solidFill>
                <a:latin typeface="Arial" panose="020B0604020202020204" pitchFamily="34" charset="0"/>
                <a:cs typeface="Arial" panose="020B0604020202020204" pitchFamily="34" charset="0"/>
              </a:rPr>
              <a:t> </a:t>
            </a:r>
          </a:p>
          <a:p>
            <a:pPr marL="514350" indent="-514350" algn="l">
              <a:buFont typeface="Times New Roman" pitchFamily="18" charset="0"/>
              <a:buAutoNum type="arabicPeriod"/>
              <a:defRPr/>
            </a:pPr>
            <a:endParaRPr lang="en-US" altLang="en-US" sz="4000" b="1" dirty="0" smtClean="0">
              <a:solidFill>
                <a:schemeClr val="bg1"/>
              </a:solidFill>
              <a:latin typeface="Arial" panose="020B0604020202020204" pitchFamily="34" charset="0"/>
              <a:cs typeface="Arial" panose="020B0604020202020204" pitchFamily="34" charset="0"/>
            </a:endParaRPr>
          </a:p>
        </p:txBody>
      </p:sp>
      <p:sp>
        <p:nvSpPr>
          <p:cNvPr id="5" name="Text Box 6"/>
          <p:cNvSpPr txBox="1">
            <a:spLocks noChangeArrowheads="1"/>
          </p:cNvSpPr>
          <p:nvPr/>
        </p:nvSpPr>
        <p:spPr bwMode="auto">
          <a:xfrm>
            <a:off x="707572" y="675252"/>
            <a:ext cx="7772400" cy="46037"/>
          </a:xfrm>
          <a:prstGeom prst="rect">
            <a:avLst/>
          </a:prstGeom>
          <a:noFill/>
          <a:ln w="76200">
            <a:solidFill>
              <a:schemeClr val="bg1"/>
            </a:solidFill>
            <a:miter lim="800000"/>
            <a:headEnd/>
            <a:tailEnd/>
          </a:ln>
          <a:extLst>
            <a:ext uri="{909E8E84-426E-40DD-AFC4-6F175D3DCCD1}">
              <a14:hiddenFill xmlns:a14="http://schemas.microsoft.com/office/drawing/2010/main" xmlns="">
                <a:solidFill>
                  <a:srgbClr val="FFFFFF"/>
                </a:solidFill>
              </a14:hiddenFill>
            </a:ext>
          </a:extLst>
        </p:spPr>
        <p:txBody>
          <a:bodyPr rot="10800000"/>
          <a:lstStyle>
            <a:lvl1pPr eaLnBrk="0" hangingPunct="0">
              <a:defRPr sz="3000">
                <a:solidFill>
                  <a:schemeClr val="tx1"/>
                </a:solidFill>
                <a:latin typeface="Times New Roman" pitchFamily="18" charset="0"/>
              </a:defRPr>
            </a:lvl1pPr>
            <a:lvl2pPr marL="742950" indent="-285750" algn="l" eaLnBrk="0" hangingPunct="0">
              <a:buChar char="–"/>
              <a:defRPr sz="2800">
                <a:solidFill>
                  <a:schemeClr val="tx1"/>
                </a:solidFill>
                <a:latin typeface="Arial" charset="0"/>
              </a:defRPr>
            </a:lvl2pPr>
            <a:lvl3pPr marL="1143000" indent="-228600" algn="l" eaLnBrk="0" hangingPunct="0">
              <a:buChar char="•"/>
              <a:defRPr sz="2400">
                <a:solidFill>
                  <a:schemeClr val="tx1"/>
                </a:solidFill>
                <a:latin typeface="Arial" charset="0"/>
              </a:defRPr>
            </a:lvl3pPr>
            <a:lvl4pPr marL="1600200" indent="-228600" algn="l" eaLnBrk="0" hangingPunct="0">
              <a:buChar char="–"/>
              <a:defRPr sz="2000">
                <a:solidFill>
                  <a:schemeClr val="tx1"/>
                </a:solidFill>
                <a:latin typeface="Arial" charset="0"/>
              </a:defRPr>
            </a:lvl4pPr>
            <a:lvl5pPr marL="2057400" indent="-228600" algn="l" eaLnBrk="0" hangingPunct="0">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pPr>
            <a:endParaRPr lang="en-US" altLang="en-US" sz="4200" dirty="0">
              <a:solidFill>
                <a:schemeClr val="bg1"/>
              </a:solidFill>
              <a:latin typeface="Arial" charset="0"/>
              <a:cs typeface="Arial" charset="0"/>
            </a:endParaRPr>
          </a:p>
        </p:txBody>
      </p:sp>
      <p:sp>
        <p:nvSpPr>
          <p:cNvPr id="2" name="Slide Number Placeholder 1"/>
          <p:cNvSpPr>
            <a:spLocks noGrp="1"/>
          </p:cNvSpPr>
          <p:nvPr>
            <p:ph type="sldNum" sz="quarter" idx="10"/>
          </p:nvPr>
        </p:nvSpPr>
        <p:spPr/>
        <p:txBody>
          <a:bodyPr/>
          <a:lstStyle/>
          <a:p>
            <a:fld id="{6F43FDFB-9946-4C9C-BA6F-025AAB9518F8}" type="slidenum">
              <a:rPr lang="en-US" sz="2400" smtClean="0"/>
              <a:pPr/>
              <a:t>15</a:t>
            </a:fld>
            <a:endParaRPr lang="en-US" sz="2400" dirty="0"/>
          </a:p>
        </p:txBody>
      </p:sp>
    </p:spTree>
    <p:extLst>
      <p:ext uri="{BB962C8B-B14F-4D97-AF65-F5344CB8AC3E}">
        <p14:creationId xmlns:p14="http://schemas.microsoft.com/office/powerpoint/2010/main" xmlns="" val="86904746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ctrTitle"/>
          </p:nvPr>
        </p:nvSpPr>
        <p:spPr>
          <a:xfrm>
            <a:off x="533400" y="95815"/>
            <a:ext cx="8229600" cy="1066800"/>
          </a:xfrm>
        </p:spPr>
        <p:txBody>
          <a:bodyPr/>
          <a:lstStyle/>
          <a:p>
            <a:r>
              <a:rPr lang="en-US" altLang="en-US" sz="3400" b="1" dirty="0" smtClean="0">
                <a:solidFill>
                  <a:schemeClr val="bg1"/>
                </a:solidFill>
                <a:latin typeface="Arial" panose="020B0604020202020204" pitchFamily="34" charset="0"/>
                <a:cs typeface="Arial" panose="020B0604020202020204" pitchFamily="34" charset="0"/>
              </a:rPr>
              <a:t>Design Standards – Structural Integrity</a:t>
            </a:r>
            <a:r>
              <a:rPr lang="en-US" altLang="en-US" sz="3200" b="1" dirty="0" smtClean="0">
                <a:solidFill>
                  <a:schemeClr val="bg1"/>
                </a:solidFill>
                <a:latin typeface="Arial" panose="020B0604020202020204" pitchFamily="34" charset="0"/>
                <a:cs typeface="Arial" panose="020B0604020202020204" pitchFamily="34" charset="0"/>
              </a:rPr>
              <a:t> </a:t>
            </a:r>
            <a:r>
              <a:rPr lang="en-US" altLang="en-US" sz="4800" b="1" dirty="0">
                <a:solidFill>
                  <a:schemeClr val="bg1"/>
                </a:solidFill>
                <a:latin typeface="Arial" panose="020B0604020202020204" pitchFamily="34" charset="0"/>
                <a:cs typeface="Arial" panose="020B0604020202020204" pitchFamily="34" charset="0"/>
              </a:rPr>
              <a:t/>
            </a:r>
            <a:br>
              <a:rPr lang="en-US" altLang="en-US" sz="4800" b="1" dirty="0">
                <a:solidFill>
                  <a:schemeClr val="bg1"/>
                </a:solidFill>
                <a:latin typeface="Arial" panose="020B0604020202020204" pitchFamily="34" charset="0"/>
                <a:cs typeface="Arial" panose="020B0604020202020204" pitchFamily="34" charset="0"/>
              </a:rPr>
            </a:br>
            <a:endParaRPr lang="en-US" altLang="en-US" sz="4800" b="1" dirty="0" smtClean="0">
              <a:solidFill>
                <a:schemeClr val="bg1"/>
              </a:solidFill>
              <a:latin typeface="Arial" panose="020B0604020202020204" pitchFamily="34" charset="0"/>
              <a:cs typeface="Arial" panose="020B0604020202020204" pitchFamily="34" charset="0"/>
            </a:endParaRPr>
          </a:p>
        </p:txBody>
      </p:sp>
      <p:sp>
        <p:nvSpPr>
          <p:cNvPr id="4099" name="Subtitle 2"/>
          <p:cNvSpPr>
            <a:spLocks noGrp="1"/>
          </p:cNvSpPr>
          <p:nvPr>
            <p:ph type="subTitle" idx="1"/>
          </p:nvPr>
        </p:nvSpPr>
        <p:spPr>
          <a:xfrm>
            <a:off x="653143" y="1143000"/>
            <a:ext cx="7772400" cy="1295400"/>
          </a:xfrm>
        </p:spPr>
        <p:txBody>
          <a:bodyPr/>
          <a:lstStyle/>
          <a:p>
            <a:pPr marL="457200" lvl="0" indent="-457200" algn="l">
              <a:buFont typeface="Arial" panose="020B0604020202020204" pitchFamily="34" charset="0"/>
              <a:buChar char="•"/>
              <a:defRPr/>
            </a:pPr>
            <a:r>
              <a:rPr lang="en-US" altLang="en-US" sz="3200" dirty="0">
                <a:solidFill>
                  <a:schemeClr val="bg1"/>
                </a:solidFill>
                <a:latin typeface="Arial" panose="020B0604020202020204" pitchFamily="34" charset="0"/>
                <a:cs typeface="Arial" panose="020B0604020202020204" pitchFamily="34" charset="0"/>
              </a:rPr>
              <a:t>All CCR surface impoundments </a:t>
            </a:r>
            <a:r>
              <a:rPr lang="en-US" altLang="en-US" sz="3200" dirty="0" smtClean="0">
                <a:solidFill>
                  <a:schemeClr val="bg1"/>
                </a:solidFill>
                <a:latin typeface="Arial" panose="020B0604020202020204" pitchFamily="34" charset="0"/>
                <a:cs typeface="Arial" panose="020B0604020202020204" pitchFamily="34" charset="0"/>
              </a:rPr>
              <a:t>must:</a:t>
            </a:r>
          </a:p>
          <a:p>
            <a:pPr marL="1200150" lvl="1" indent="-457200">
              <a:buFont typeface="Arial" panose="020B0604020202020204" pitchFamily="34" charset="0"/>
              <a:buChar char="•"/>
              <a:defRPr/>
            </a:pPr>
            <a:r>
              <a:rPr lang="en-US" altLang="en-US" sz="3200" dirty="0" smtClean="0">
                <a:solidFill>
                  <a:schemeClr val="bg1"/>
                </a:solidFill>
                <a:latin typeface="Arial" panose="020B0604020202020204" pitchFamily="34" charset="0"/>
                <a:cs typeface="Arial" panose="020B0604020202020204" pitchFamily="34" charset="0"/>
              </a:rPr>
              <a:t>Identify </a:t>
            </a:r>
            <a:r>
              <a:rPr lang="en-US" altLang="en-US" sz="3200" dirty="0">
                <a:solidFill>
                  <a:schemeClr val="bg1"/>
                </a:solidFill>
                <a:latin typeface="Arial" panose="020B0604020202020204" pitchFamily="34" charset="0"/>
                <a:cs typeface="Arial" panose="020B0604020202020204" pitchFamily="34" charset="0"/>
              </a:rPr>
              <a:t>unit with a permanent ID </a:t>
            </a:r>
            <a:r>
              <a:rPr lang="en-US" altLang="en-US" sz="3200" dirty="0" smtClean="0">
                <a:solidFill>
                  <a:schemeClr val="bg1"/>
                </a:solidFill>
                <a:latin typeface="Arial" panose="020B0604020202020204" pitchFamily="34" charset="0"/>
                <a:cs typeface="Arial" panose="020B0604020202020204" pitchFamily="34" charset="0"/>
              </a:rPr>
              <a:t>marker</a:t>
            </a:r>
          </a:p>
          <a:p>
            <a:pPr marL="1200150" lvl="1" indent="-457200">
              <a:buFont typeface="Arial" panose="020B0604020202020204" pitchFamily="34" charset="0"/>
              <a:buChar char="•"/>
              <a:defRPr/>
            </a:pPr>
            <a:r>
              <a:rPr lang="en-US" altLang="en-US" sz="3200" dirty="0" smtClean="0">
                <a:solidFill>
                  <a:schemeClr val="bg1"/>
                </a:solidFill>
                <a:latin typeface="Arial" panose="020B0604020202020204" pitchFamily="34" charset="0"/>
                <a:cs typeface="Arial" panose="020B0604020202020204" pitchFamily="34" charset="0"/>
              </a:rPr>
              <a:t>Conduct </a:t>
            </a:r>
            <a:r>
              <a:rPr lang="en-US" altLang="en-US" sz="3200" dirty="0">
                <a:solidFill>
                  <a:schemeClr val="bg1"/>
                </a:solidFill>
                <a:latin typeface="Arial" panose="020B0604020202020204" pitchFamily="34" charset="0"/>
                <a:cs typeface="Arial" panose="020B0604020202020204" pitchFamily="34" charset="0"/>
              </a:rPr>
              <a:t>periodic hazard potential classification </a:t>
            </a:r>
            <a:r>
              <a:rPr lang="en-US" altLang="en-US" sz="3200" dirty="0" smtClean="0">
                <a:solidFill>
                  <a:schemeClr val="bg1"/>
                </a:solidFill>
                <a:latin typeface="Arial" panose="020B0604020202020204" pitchFamily="34" charset="0"/>
                <a:cs typeface="Arial" panose="020B0604020202020204" pitchFamily="34" charset="0"/>
              </a:rPr>
              <a:t>assessment</a:t>
            </a:r>
          </a:p>
          <a:p>
            <a:pPr marL="1200150" lvl="1" indent="-457200">
              <a:buFont typeface="Arial" panose="020B0604020202020204" pitchFamily="34" charset="0"/>
              <a:buChar char="•"/>
              <a:defRPr/>
            </a:pPr>
            <a:r>
              <a:rPr lang="en-US" altLang="en-US" sz="3200" dirty="0" smtClean="0">
                <a:solidFill>
                  <a:schemeClr val="bg1"/>
                </a:solidFill>
                <a:latin typeface="Arial" panose="020B0604020202020204" pitchFamily="34" charset="0"/>
                <a:cs typeface="Arial" panose="020B0604020202020204" pitchFamily="34" charset="0"/>
              </a:rPr>
              <a:t>Develop </a:t>
            </a:r>
            <a:r>
              <a:rPr lang="en-US" altLang="en-US" sz="3200" dirty="0">
                <a:solidFill>
                  <a:schemeClr val="bg1"/>
                </a:solidFill>
                <a:latin typeface="Arial" panose="020B0604020202020204" pitchFamily="34" charset="0"/>
                <a:cs typeface="Arial" panose="020B0604020202020204" pitchFamily="34" charset="0"/>
              </a:rPr>
              <a:t>an Emergency Action Plan if unit is designated as “high” </a:t>
            </a:r>
            <a:r>
              <a:rPr lang="en-US" altLang="en-US" sz="3200" dirty="0" smtClean="0">
                <a:solidFill>
                  <a:schemeClr val="bg1"/>
                </a:solidFill>
                <a:latin typeface="Arial" panose="020B0604020202020204" pitchFamily="34" charset="0"/>
                <a:cs typeface="Arial" panose="020B0604020202020204" pitchFamily="34" charset="0"/>
              </a:rPr>
              <a:t>or “significant</a:t>
            </a:r>
            <a:r>
              <a:rPr lang="en-US" altLang="en-US" sz="3200" dirty="0">
                <a:solidFill>
                  <a:schemeClr val="bg1"/>
                </a:solidFill>
                <a:latin typeface="Arial" panose="020B0604020202020204" pitchFamily="34" charset="0"/>
                <a:cs typeface="Arial" panose="020B0604020202020204" pitchFamily="34" charset="0"/>
              </a:rPr>
              <a:t>” </a:t>
            </a:r>
            <a:r>
              <a:rPr lang="en-US" altLang="en-US" sz="3200" dirty="0" smtClean="0">
                <a:solidFill>
                  <a:schemeClr val="bg1"/>
                </a:solidFill>
                <a:latin typeface="Arial" panose="020B0604020202020204" pitchFamily="34" charset="0"/>
                <a:cs typeface="Arial" panose="020B0604020202020204" pitchFamily="34" charset="0"/>
              </a:rPr>
              <a:t>hazard</a:t>
            </a:r>
          </a:p>
          <a:p>
            <a:pPr marL="1200150" lvl="1" indent="-457200">
              <a:buFont typeface="Arial" panose="020B0604020202020204" pitchFamily="34" charset="0"/>
              <a:buChar char="•"/>
              <a:defRPr/>
            </a:pPr>
            <a:r>
              <a:rPr lang="en-US" altLang="en-US" sz="3200" dirty="0" smtClean="0">
                <a:solidFill>
                  <a:schemeClr val="bg1"/>
                </a:solidFill>
                <a:latin typeface="Arial" panose="020B0604020202020204" pitchFamily="34" charset="0"/>
                <a:cs typeface="Arial" panose="020B0604020202020204" pitchFamily="34" charset="0"/>
              </a:rPr>
              <a:t>Cover embankment or </a:t>
            </a:r>
            <a:r>
              <a:rPr lang="en-US" altLang="en-US" sz="3200" dirty="0">
                <a:solidFill>
                  <a:schemeClr val="bg1"/>
                </a:solidFill>
                <a:latin typeface="Arial" panose="020B0604020202020204" pitchFamily="34" charset="0"/>
                <a:cs typeface="Arial" panose="020B0604020202020204" pitchFamily="34" charset="0"/>
              </a:rPr>
              <a:t>dike </a:t>
            </a:r>
            <a:r>
              <a:rPr lang="en-US" altLang="en-US" sz="3200" dirty="0" smtClean="0">
                <a:solidFill>
                  <a:schemeClr val="bg1"/>
                </a:solidFill>
                <a:latin typeface="Arial" panose="020B0604020202020204" pitchFamily="34" charset="0"/>
                <a:cs typeface="Arial" panose="020B0604020202020204" pitchFamily="34" charset="0"/>
              </a:rPr>
              <a:t>slopes</a:t>
            </a:r>
            <a:endParaRPr lang="en-US" altLang="en-US" sz="3200" dirty="0">
              <a:solidFill>
                <a:schemeClr val="bg1"/>
              </a:solidFill>
              <a:latin typeface="Arial" panose="020B0604020202020204" pitchFamily="34" charset="0"/>
              <a:cs typeface="Arial" panose="020B0604020202020204" pitchFamily="34" charset="0"/>
            </a:endParaRPr>
          </a:p>
          <a:p>
            <a:pPr marL="457200" lvl="0" indent="-457200" algn="l">
              <a:buFont typeface="Arial" panose="020B0604020202020204" pitchFamily="34" charset="0"/>
              <a:buChar char="•"/>
              <a:defRPr/>
            </a:pPr>
            <a:endParaRPr lang="en-US" altLang="en-US" sz="3200" dirty="0" smtClean="0">
              <a:solidFill>
                <a:schemeClr val="bg1"/>
              </a:solidFill>
              <a:latin typeface="Arial" panose="020B0604020202020204" pitchFamily="34" charset="0"/>
              <a:cs typeface="Arial" panose="020B0604020202020204" pitchFamily="34" charset="0"/>
            </a:endParaRPr>
          </a:p>
          <a:p>
            <a:pPr marL="571500" indent="-571500" algn="l">
              <a:buFont typeface="Arial" panose="020B0604020202020204" pitchFamily="34" charset="0"/>
              <a:buChar char="•"/>
              <a:defRPr/>
            </a:pPr>
            <a:endParaRPr lang="en-US" altLang="en-US" sz="1600" dirty="0">
              <a:solidFill>
                <a:schemeClr val="bg1"/>
              </a:solidFill>
              <a:latin typeface="Arial" panose="020B0604020202020204" pitchFamily="34" charset="0"/>
              <a:cs typeface="Arial" panose="020B0604020202020204" pitchFamily="34" charset="0"/>
            </a:endParaRPr>
          </a:p>
          <a:p>
            <a:pPr marL="571500" indent="-571500" algn="l">
              <a:buFont typeface="Arial" panose="020B0604020202020204" pitchFamily="34" charset="0"/>
              <a:buChar char="•"/>
              <a:defRPr/>
            </a:pPr>
            <a:endParaRPr lang="en-US" altLang="en-US" sz="1600" dirty="0">
              <a:solidFill>
                <a:schemeClr val="bg1"/>
              </a:solidFill>
              <a:latin typeface="Arial" panose="020B0604020202020204" pitchFamily="34" charset="0"/>
              <a:cs typeface="Arial" panose="020B0604020202020204" pitchFamily="34" charset="0"/>
            </a:endParaRPr>
          </a:p>
          <a:p>
            <a:pPr marL="571500" indent="-571500" algn="l">
              <a:buFont typeface="Arial" panose="020B0604020202020204" pitchFamily="34" charset="0"/>
              <a:buChar char="•"/>
              <a:defRPr/>
            </a:pPr>
            <a:endParaRPr lang="en-US" altLang="en-US" sz="1600" dirty="0">
              <a:solidFill>
                <a:schemeClr val="bg1"/>
              </a:solidFill>
              <a:latin typeface="Arial" panose="020B0604020202020204" pitchFamily="34" charset="0"/>
              <a:cs typeface="Arial" panose="020B0604020202020204" pitchFamily="34" charset="0"/>
            </a:endParaRPr>
          </a:p>
          <a:p>
            <a:pPr marL="571500" indent="-571500" algn="l">
              <a:buFont typeface="Arial" panose="020B0604020202020204" pitchFamily="34" charset="0"/>
              <a:buChar char="•"/>
              <a:defRPr/>
            </a:pPr>
            <a:endParaRPr lang="en-US" altLang="en-US" sz="1600" dirty="0">
              <a:solidFill>
                <a:schemeClr val="bg1"/>
              </a:solidFill>
              <a:latin typeface="Arial" panose="020B0604020202020204" pitchFamily="34" charset="0"/>
              <a:cs typeface="Arial" panose="020B0604020202020204" pitchFamily="34" charset="0"/>
            </a:endParaRPr>
          </a:p>
          <a:p>
            <a:pPr marL="571500" indent="-571500" algn="l">
              <a:buFont typeface="Arial" panose="020B0604020202020204" pitchFamily="34" charset="0"/>
              <a:buChar char="•"/>
              <a:defRPr/>
            </a:pPr>
            <a:endParaRPr lang="en-US" altLang="en-US" sz="1600" dirty="0" smtClean="0">
              <a:solidFill>
                <a:schemeClr val="bg1"/>
              </a:solidFill>
              <a:latin typeface="Arial" panose="020B0604020202020204" pitchFamily="34" charset="0"/>
              <a:cs typeface="Arial" panose="020B0604020202020204" pitchFamily="34" charset="0"/>
            </a:endParaRPr>
          </a:p>
          <a:p>
            <a:pPr algn="l">
              <a:defRPr/>
            </a:pPr>
            <a:r>
              <a:rPr lang="en-US" altLang="en-US" sz="1600" dirty="0" smtClean="0">
                <a:solidFill>
                  <a:schemeClr val="bg1"/>
                </a:solidFill>
                <a:latin typeface="Arial" panose="020B0604020202020204" pitchFamily="34" charset="0"/>
                <a:cs typeface="Arial" panose="020B0604020202020204" pitchFamily="34" charset="0"/>
              </a:rPr>
              <a:t> </a:t>
            </a:r>
          </a:p>
          <a:p>
            <a:pPr marL="514350" indent="-514350" algn="l">
              <a:buFont typeface="Times New Roman" pitchFamily="18" charset="0"/>
              <a:buAutoNum type="arabicPeriod"/>
              <a:defRPr/>
            </a:pPr>
            <a:endParaRPr lang="en-US" altLang="en-US" sz="4000" b="1" dirty="0" smtClean="0">
              <a:solidFill>
                <a:schemeClr val="bg1"/>
              </a:solidFill>
              <a:latin typeface="Arial" panose="020B0604020202020204" pitchFamily="34" charset="0"/>
              <a:cs typeface="Arial" panose="020B0604020202020204" pitchFamily="34" charset="0"/>
            </a:endParaRPr>
          </a:p>
        </p:txBody>
      </p:sp>
      <p:sp>
        <p:nvSpPr>
          <p:cNvPr id="5" name="Text Box 6"/>
          <p:cNvSpPr txBox="1">
            <a:spLocks noChangeArrowheads="1"/>
          </p:cNvSpPr>
          <p:nvPr/>
        </p:nvSpPr>
        <p:spPr bwMode="auto">
          <a:xfrm>
            <a:off x="707572" y="675252"/>
            <a:ext cx="7772400" cy="46037"/>
          </a:xfrm>
          <a:prstGeom prst="rect">
            <a:avLst/>
          </a:prstGeom>
          <a:noFill/>
          <a:ln w="76200">
            <a:solidFill>
              <a:schemeClr val="bg1"/>
            </a:solidFill>
            <a:miter lim="800000"/>
            <a:headEnd/>
            <a:tailEnd/>
          </a:ln>
          <a:extLst>
            <a:ext uri="{909E8E84-426E-40DD-AFC4-6F175D3DCCD1}">
              <a14:hiddenFill xmlns:a14="http://schemas.microsoft.com/office/drawing/2010/main" xmlns="">
                <a:solidFill>
                  <a:srgbClr val="FFFFFF"/>
                </a:solidFill>
              </a14:hiddenFill>
            </a:ext>
          </a:extLst>
        </p:spPr>
        <p:txBody>
          <a:bodyPr rot="10800000"/>
          <a:lstStyle>
            <a:lvl1pPr eaLnBrk="0" hangingPunct="0">
              <a:defRPr sz="3000">
                <a:solidFill>
                  <a:schemeClr val="tx1"/>
                </a:solidFill>
                <a:latin typeface="Times New Roman" pitchFamily="18" charset="0"/>
              </a:defRPr>
            </a:lvl1pPr>
            <a:lvl2pPr marL="742950" indent="-285750" algn="l" eaLnBrk="0" hangingPunct="0">
              <a:buChar char="–"/>
              <a:defRPr sz="2800">
                <a:solidFill>
                  <a:schemeClr val="tx1"/>
                </a:solidFill>
                <a:latin typeface="Arial" charset="0"/>
              </a:defRPr>
            </a:lvl2pPr>
            <a:lvl3pPr marL="1143000" indent="-228600" algn="l" eaLnBrk="0" hangingPunct="0">
              <a:buChar char="•"/>
              <a:defRPr sz="2400">
                <a:solidFill>
                  <a:schemeClr val="tx1"/>
                </a:solidFill>
                <a:latin typeface="Arial" charset="0"/>
              </a:defRPr>
            </a:lvl3pPr>
            <a:lvl4pPr marL="1600200" indent="-228600" algn="l" eaLnBrk="0" hangingPunct="0">
              <a:buChar char="–"/>
              <a:defRPr sz="2000">
                <a:solidFill>
                  <a:schemeClr val="tx1"/>
                </a:solidFill>
                <a:latin typeface="Arial" charset="0"/>
              </a:defRPr>
            </a:lvl4pPr>
            <a:lvl5pPr marL="2057400" indent="-228600" algn="l" eaLnBrk="0" hangingPunct="0">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pPr>
            <a:endParaRPr lang="en-US" altLang="en-US" sz="4200" dirty="0">
              <a:solidFill>
                <a:schemeClr val="bg1"/>
              </a:solidFill>
              <a:latin typeface="Arial" charset="0"/>
              <a:cs typeface="Arial" charset="0"/>
            </a:endParaRPr>
          </a:p>
        </p:txBody>
      </p:sp>
      <p:sp>
        <p:nvSpPr>
          <p:cNvPr id="2" name="Slide Number Placeholder 1"/>
          <p:cNvSpPr>
            <a:spLocks noGrp="1"/>
          </p:cNvSpPr>
          <p:nvPr>
            <p:ph type="sldNum" sz="quarter" idx="10"/>
          </p:nvPr>
        </p:nvSpPr>
        <p:spPr/>
        <p:txBody>
          <a:bodyPr/>
          <a:lstStyle/>
          <a:p>
            <a:fld id="{6F43FDFB-9946-4C9C-BA6F-025AAB9518F8}" type="slidenum">
              <a:rPr lang="en-US" sz="2400" smtClean="0"/>
              <a:pPr/>
              <a:t>16</a:t>
            </a:fld>
            <a:endParaRPr lang="en-US" sz="2400" dirty="0"/>
          </a:p>
        </p:txBody>
      </p:sp>
    </p:spTree>
    <p:extLst>
      <p:ext uri="{BB962C8B-B14F-4D97-AF65-F5344CB8AC3E}">
        <p14:creationId xmlns:p14="http://schemas.microsoft.com/office/powerpoint/2010/main" xmlns="" val="129762327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ctrTitle"/>
          </p:nvPr>
        </p:nvSpPr>
        <p:spPr>
          <a:xfrm>
            <a:off x="533400" y="95815"/>
            <a:ext cx="8229600" cy="1066800"/>
          </a:xfrm>
        </p:spPr>
        <p:txBody>
          <a:bodyPr/>
          <a:lstStyle/>
          <a:p>
            <a:r>
              <a:rPr lang="en-US" altLang="en-US" sz="3400" b="1" dirty="0" smtClean="0">
                <a:solidFill>
                  <a:schemeClr val="bg1"/>
                </a:solidFill>
                <a:latin typeface="Arial" panose="020B0604020202020204" pitchFamily="34" charset="0"/>
                <a:cs typeface="Arial" panose="020B0604020202020204" pitchFamily="34" charset="0"/>
              </a:rPr>
              <a:t>Design Standards – Structural Integrity</a:t>
            </a:r>
            <a:r>
              <a:rPr lang="en-US" altLang="en-US" sz="3200" b="1" dirty="0" smtClean="0">
                <a:solidFill>
                  <a:schemeClr val="bg1"/>
                </a:solidFill>
                <a:latin typeface="Arial" panose="020B0604020202020204" pitchFamily="34" charset="0"/>
                <a:cs typeface="Arial" panose="020B0604020202020204" pitchFamily="34" charset="0"/>
              </a:rPr>
              <a:t> </a:t>
            </a:r>
            <a:r>
              <a:rPr lang="en-US" altLang="en-US" sz="4800" b="1" dirty="0">
                <a:solidFill>
                  <a:schemeClr val="bg1"/>
                </a:solidFill>
                <a:latin typeface="Arial" panose="020B0604020202020204" pitchFamily="34" charset="0"/>
                <a:cs typeface="Arial" panose="020B0604020202020204" pitchFamily="34" charset="0"/>
              </a:rPr>
              <a:t/>
            </a:r>
            <a:br>
              <a:rPr lang="en-US" altLang="en-US" sz="4800" b="1" dirty="0">
                <a:solidFill>
                  <a:schemeClr val="bg1"/>
                </a:solidFill>
                <a:latin typeface="Arial" panose="020B0604020202020204" pitchFamily="34" charset="0"/>
                <a:cs typeface="Arial" panose="020B0604020202020204" pitchFamily="34" charset="0"/>
              </a:rPr>
            </a:br>
            <a:endParaRPr lang="en-US" altLang="en-US" sz="4800" b="1" dirty="0" smtClean="0">
              <a:solidFill>
                <a:schemeClr val="bg1"/>
              </a:solidFill>
              <a:latin typeface="Arial" panose="020B0604020202020204" pitchFamily="34" charset="0"/>
              <a:cs typeface="Arial" panose="020B0604020202020204" pitchFamily="34" charset="0"/>
            </a:endParaRPr>
          </a:p>
        </p:txBody>
      </p:sp>
      <p:sp>
        <p:nvSpPr>
          <p:cNvPr id="4099" name="Subtitle 2"/>
          <p:cNvSpPr>
            <a:spLocks noGrp="1"/>
          </p:cNvSpPr>
          <p:nvPr>
            <p:ph type="subTitle" idx="1"/>
          </p:nvPr>
        </p:nvSpPr>
        <p:spPr>
          <a:xfrm>
            <a:off x="707572" y="914400"/>
            <a:ext cx="7772400" cy="1295400"/>
          </a:xfrm>
        </p:spPr>
        <p:txBody>
          <a:bodyPr/>
          <a:lstStyle/>
          <a:p>
            <a:pPr marL="457200" lvl="0" indent="-457200" algn="l">
              <a:buFont typeface="Arial" panose="020B0604020202020204" pitchFamily="34" charset="0"/>
              <a:buChar char="•"/>
              <a:defRPr/>
            </a:pPr>
            <a:r>
              <a:rPr lang="en-US" altLang="en-US" dirty="0">
                <a:solidFill>
                  <a:schemeClr val="bg1"/>
                </a:solidFill>
                <a:latin typeface="Arial" panose="020B0604020202020204" pitchFamily="34" charset="0"/>
                <a:cs typeface="Arial" panose="020B0604020202020204" pitchFamily="34" charset="0"/>
              </a:rPr>
              <a:t>Surface impoundments that exceed a specified size threshold have additional requirements</a:t>
            </a:r>
            <a:r>
              <a:rPr lang="en-US" altLang="en-US" dirty="0" smtClean="0">
                <a:solidFill>
                  <a:schemeClr val="bg1"/>
                </a:solidFill>
                <a:latin typeface="Arial" panose="020B0604020202020204" pitchFamily="34" charset="0"/>
                <a:cs typeface="Arial" panose="020B0604020202020204" pitchFamily="34" charset="0"/>
              </a:rPr>
              <a:t>:</a:t>
            </a:r>
          </a:p>
          <a:p>
            <a:pPr marL="1200150" lvl="1" indent="-457200">
              <a:buFont typeface="Arial" panose="020B0604020202020204" pitchFamily="34" charset="0"/>
              <a:buChar char="•"/>
              <a:defRPr/>
            </a:pPr>
            <a:r>
              <a:rPr lang="en-US" altLang="en-US" dirty="0">
                <a:solidFill>
                  <a:schemeClr val="bg1"/>
                </a:solidFill>
                <a:latin typeface="Arial" panose="020B0604020202020204" pitchFamily="34" charset="0"/>
                <a:cs typeface="Arial" panose="020B0604020202020204" pitchFamily="34" charset="0"/>
              </a:rPr>
              <a:t>Compile a history of construction or design and construction plans</a:t>
            </a:r>
          </a:p>
          <a:p>
            <a:pPr marL="1200150" lvl="1" indent="-457200">
              <a:buFont typeface="Arial" panose="020B0604020202020204" pitchFamily="34" charset="0"/>
              <a:buChar char="•"/>
              <a:defRPr/>
            </a:pPr>
            <a:r>
              <a:rPr lang="en-US" altLang="en-US" dirty="0" smtClean="0">
                <a:solidFill>
                  <a:schemeClr val="bg1"/>
                </a:solidFill>
                <a:latin typeface="Arial" panose="020B0604020202020204" pitchFamily="34" charset="0"/>
                <a:cs typeface="Arial" panose="020B0604020202020204" pitchFamily="34" charset="0"/>
              </a:rPr>
              <a:t>Conduct </a:t>
            </a:r>
            <a:r>
              <a:rPr lang="en-US" altLang="en-US" dirty="0">
                <a:solidFill>
                  <a:schemeClr val="bg1"/>
                </a:solidFill>
                <a:latin typeface="Arial" panose="020B0604020202020204" pitchFamily="34" charset="0"/>
                <a:cs typeface="Arial" panose="020B0604020202020204" pitchFamily="34" charset="0"/>
              </a:rPr>
              <a:t>periodic structural stability assessments</a:t>
            </a:r>
          </a:p>
          <a:p>
            <a:pPr marL="1200150" lvl="1" indent="-457200">
              <a:buFont typeface="Arial" panose="020B0604020202020204" pitchFamily="34" charset="0"/>
              <a:buChar char="•"/>
              <a:defRPr/>
            </a:pPr>
            <a:r>
              <a:rPr lang="en-US" altLang="en-US" dirty="0" smtClean="0">
                <a:solidFill>
                  <a:schemeClr val="bg1"/>
                </a:solidFill>
                <a:latin typeface="Arial" panose="020B0604020202020204" pitchFamily="34" charset="0"/>
                <a:cs typeface="Arial" panose="020B0604020202020204" pitchFamily="34" charset="0"/>
              </a:rPr>
              <a:t>Conduct </a:t>
            </a:r>
            <a:r>
              <a:rPr lang="en-US" altLang="en-US" dirty="0">
                <a:solidFill>
                  <a:schemeClr val="bg1"/>
                </a:solidFill>
                <a:latin typeface="Arial" panose="020B0604020202020204" pitchFamily="34" charset="0"/>
                <a:cs typeface="Arial" panose="020B0604020202020204" pitchFamily="34" charset="0"/>
              </a:rPr>
              <a:t>periodic safety factor assessments</a:t>
            </a:r>
          </a:p>
          <a:p>
            <a:pPr marL="1200150" lvl="1" indent="-457200">
              <a:buFont typeface="Arial" panose="020B0604020202020204" pitchFamily="34" charset="0"/>
              <a:buChar char="•"/>
              <a:defRPr/>
            </a:pPr>
            <a:r>
              <a:rPr lang="en-US" altLang="en-US" dirty="0" smtClean="0">
                <a:solidFill>
                  <a:schemeClr val="bg1"/>
                </a:solidFill>
                <a:latin typeface="Arial" panose="020B0604020202020204" pitchFamily="34" charset="0"/>
                <a:cs typeface="Arial" panose="020B0604020202020204" pitchFamily="34" charset="0"/>
              </a:rPr>
              <a:t>Units </a:t>
            </a:r>
            <a:r>
              <a:rPr lang="en-US" altLang="en-US" dirty="0">
                <a:solidFill>
                  <a:schemeClr val="bg1"/>
                </a:solidFill>
                <a:latin typeface="Arial" panose="020B0604020202020204" pitchFamily="34" charset="0"/>
                <a:cs typeface="Arial" panose="020B0604020202020204" pitchFamily="34" charset="0"/>
              </a:rPr>
              <a:t>that fail to meet factors of safety or fail to conduct the assessment must initiate </a:t>
            </a:r>
            <a:r>
              <a:rPr lang="en-US" altLang="en-US" dirty="0" smtClean="0">
                <a:solidFill>
                  <a:schemeClr val="bg1"/>
                </a:solidFill>
                <a:latin typeface="Arial" panose="020B0604020202020204" pitchFamily="34" charset="0"/>
                <a:cs typeface="Arial" panose="020B0604020202020204" pitchFamily="34" charset="0"/>
              </a:rPr>
              <a:t>closure</a:t>
            </a:r>
            <a:endParaRPr lang="en-US" altLang="en-US" dirty="0">
              <a:solidFill>
                <a:schemeClr val="bg1"/>
              </a:solidFill>
              <a:latin typeface="Arial" panose="020B0604020202020204" pitchFamily="34" charset="0"/>
              <a:cs typeface="Arial" panose="020B0604020202020204" pitchFamily="34" charset="0"/>
            </a:endParaRPr>
          </a:p>
          <a:p>
            <a:pPr marL="1200150" lvl="1" indent="-457200">
              <a:buFont typeface="Arial" panose="020B0604020202020204" pitchFamily="34" charset="0"/>
              <a:buChar char="•"/>
              <a:defRPr/>
            </a:pPr>
            <a:endParaRPr lang="en-US" altLang="en-US" dirty="0" smtClean="0">
              <a:solidFill>
                <a:schemeClr val="bg1"/>
              </a:solidFill>
              <a:latin typeface="Arial" panose="020B0604020202020204" pitchFamily="34" charset="0"/>
              <a:cs typeface="Arial" panose="020B0604020202020204" pitchFamily="34" charset="0"/>
            </a:endParaRPr>
          </a:p>
          <a:p>
            <a:pPr marL="571500" indent="-571500" algn="l">
              <a:buFont typeface="Arial" panose="020B0604020202020204" pitchFamily="34" charset="0"/>
              <a:buChar char="•"/>
              <a:defRPr/>
            </a:pPr>
            <a:endParaRPr lang="en-US" altLang="en-US" sz="1600" dirty="0">
              <a:solidFill>
                <a:schemeClr val="bg1"/>
              </a:solidFill>
              <a:latin typeface="Arial" panose="020B0604020202020204" pitchFamily="34" charset="0"/>
              <a:cs typeface="Arial" panose="020B0604020202020204" pitchFamily="34" charset="0"/>
            </a:endParaRPr>
          </a:p>
          <a:p>
            <a:pPr marL="571500" indent="-571500" algn="l">
              <a:buFont typeface="Arial" panose="020B0604020202020204" pitchFamily="34" charset="0"/>
              <a:buChar char="•"/>
              <a:defRPr/>
            </a:pPr>
            <a:endParaRPr lang="en-US" altLang="en-US" sz="1600" dirty="0">
              <a:solidFill>
                <a:schemeClr val="bg1"/>
              </a:solidFill>
              <a:latin typeface="Arial" panose="020B0604020202020204" pitchFamily="34" charset="0"/>
              <a:cs typeface="Arial" panose="020B0604020202020204" pitchFamily="34" charset="0"/>
            </a:endParaRPr>
          </a:p>
          <a:p>
            <a:pPr marL="571500" indent="-571500" algn="l">
              <a:buFont typeface="Arial" panose="020B0604020202020204" pitchFamily="34" charset="0"/>
              <a:buChar char="•"/>
              <a:defRPr/>
            </a:pPr>
            <a:endParaRPr lang="en-US" altLang="en-US" sz="1600" dirty="0">
              <a:solidFill>
                <a:schemeClr val="bg1"/>
              </a:solidFill>
              <a:latin typeface="Arial" panose="020B0604020202020204" pitchFamily="34" charset="0"/>
              <a:cs typeface="Arial" panose="020B0604020202020204" pitchFamily="34" charset="0"/>
            </a:endParaRPr>
          </a:p>
          <a:p>
            <a:pPr marL="571500" indent="-571500" algn="l">
              <a:buFont typeface="Arial" panose="020B0604020202020204" pitchFamily="34" charset="0"/>
              <a:buChar char="•"/>
              <a:defRPr/>
            </a:pPr>
            <a:endParaRPr lang="en-US" altLang="en-US" sz="1600" dirty="0">
              <a:solidFill>
                <a:schemeClr val="bg1"/>
              </a:solidFill>
              <a:latin typeface="Arial" panose="020B0604020202020204" pitchFamily="34" charset="0"/>
              <a:cs typeface="Arial" panose="020B0604020202020204" pitchFamily="34" charset="0"/>
            </a:endParaRPr>
          </a:p>
          <a:p>
            <a:pPr marL="571500" indent="-571500" algn="l">
              <a:buFont typeface="Arial" panose="020B0604020202020204" pitchFamily="34" charset="0"/>
              <a:buChar char="•"/>
              <a:defRPr/>
            </a:pPr>
            <a:endParaRPr lang="en-US" altLang="en-US" sz="1600" dirty="0" smtClean="0">
              <a:solidFill>
                <a:schemeClr val="bg1"/>
              </a:solidFill>
              <a:latin typeface="Arial" panose="020B0604020202020204" pitchFamily="34" charset="0"/>
              <a:cs typeface="Arial" panose="020B0604020202020204" pitchFamily="34" charset="0"/>
            </a:endParaRPr>
          </a:p>
          <a:p>
            <a:pPr algn="l">
              <a:defRPr/>
            </a:pPr>
            <a:r>
              <a:rPr lang="en-US" altLang="en-US" sz="1600" dirty="0" smtClean="0">
                <a:solidFill>
                  <a:schemeClr val="bg1"/>
                </a:solidFill>
                <a:latin typeface="Arial" panose="020B0604020202020204" pitchFamily="34" charset="0"/>
                <a:cs typeface="Arial" panose="020B0604020202020204" pitchFamily="34" charset="0"/>
              </a:rPr>
              <a:t> </a:t>
            </a:r>
          </a:p>
          <a:p>
            <a:pPr marL="514350" indent="-514350" algn="l">
              <a:buFont typeface="Times New Roman" pitchFamily="18" charset="0"/>
              <a:buAutoNum type="arabicPeriod"/>
              <a:defRPr/>
            </a:pPr>
            <a:endParaRPr lang="en-US" altLang="en-US" sz="4000" b="1" dirty="0" smtClean="0">
              <a:solidFill>
                <a:schemeClr val="bg1"/>
              </a:solidFill>
              <a:latin typeface="Arial" panose="020B0604020202020204" pitchFamily="34" charset="0"/>
              <a:cs typeface="Arial" panose="020B0604020202020204" pitchFamily="34" charset="0"/>
            </a:endParaRPr>
          </a:p>
        </p:txBody>
      </p:sp>
      <p:sp>
        <p:nvSpPr>
          <p:cNvPr id="5" name="Text Box 6"/>
          <p:cNvSpPr txBox="1">
            <a:spLocks noChangeArrowheads="1"/>
          </p:cNvSpPr>
          <p:nvPr/>
        </p:nvSpPr>
        <p:spPr bwMode="auto">
          <a:xfrm>
            <a:off x="707572" y="675252"/>
            <a:ext cx="7772400" cy="46037"/>
          </a:xfrm>
          <a:prstGeom prst="rect">
            <a:avLst/>
          </a:prstGeom>
          <a:noFill/>
          <a:ln w="76200">
            <a:solidFill>
              <a:schemeClr val="bg1"/>
            </a:solidFill>
            <a:miter lim="800000"/>
            <a:headEnd/>
            <a:tailEnd/>
          </a:ln>
          <a:extLst>
            <a:ext uri="{909E8E84-426E-40DD-AFC4-6F175D3DCCD1}">
              <a14:hiddenFill xmlns:a14="http://schemas.microsoft.com/office/drawing/2010/main" xmlns="">
                <a:solidFill>
                  <a:srgbClr val="FFFFFF"/>
                </a:solidFill>
              </a14:hiddenFill>
            </a:ext>
          </a:extLst>
        </p:spPr>
        <p:txBody>
          <a:bodyPr rot="10800000"/>
          <a:lstStyle>
            <a:lvl1pPr eaLnBrk="0" hangingPunct="0">
              <a:defRPr sz="3000">
                <a:solidFill>
                  <a:schemeClr val="tx1"/>
                </a:solidFill>
                <a:latin typeface="Times New Roman" pitchFamily="18" charset="0"/>
              </a:defRPr>
            </a:lvl1pPr>
            <a:lvl2pPr marL="742950" indent="-285750" algn="l" eaLnBrk="0" hangingPunct="0">
              <a:buChar char="–"/>
              <a:defRPr sz="2800">
                <a:solidFill>
                  <a:schemeClr val="tx1"/>
                </a:solidFill>
                <a:latin typeface="Arial" charset="0"/>
              </a:defRPr>
            </a:lvl2pPr>
            <a:lvl3pPr marL="1143000" indent="-228600" algn="l" eaLnBrk="0" hangingPunct="0">
              <a:buChar char="•"/>
              <a:defRPr sz="2400">
                <a:solidFill>
                  <a:schemeClr val="tx1"/>
                </a:solidFill>
                <a:latin typeface="Arial" charset="0"/>
              </a:defRPr>
            </a:lvl3pPr>
            <a:lvl4pPr marL="1600200" indent="-228600" algn="l" eaLnBrk="0" hangingPunct="0">
              <a:buChar char="–"/>
              <a:defRPr sz="2000">
                <a:solidFill>
                  <a:schemeClr val="tx1"/>
                </a:solidFill>
                <a:latin typeface="Arial" charset="0"/>
              </a:defRPr>
            </a:lvl4pPr>
            <a:lvl5pPr marL="2057400" indent="-228600" algn="l" eaLnBrk="0" hangingPunct="0">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pPr>
            <a:endParaRPr lang="en-US" altLang="en-US" sz="4200" dirty="0">
              <a:solidFill>
                <a:schemeClr val="bg1"/>
              </a:solidFill>
              <a:latin typeface="Arial" charset="0"/>
              <a:cs typeface="Arial" charset="0"/>
            </a:endParaRPr>
          </a:p>
        </p:txBody>
      </p:sp>
      <p:sp>
        <p:nvSpPr>
          <p:cNvPr id="2" name="Slide Number Placeholder 1"/>
          <p:cNvSpPr>
            <a:spLocks noGrp="1"/>
          </p:cNvSpPr>
          <p:nvPr>
            <p:ph type="sldNum" sz="quarter" idx="10"/>
          </p:nvPr>
        </p:nvSpPr>
        <p:spPr/>
        <p:txBody>
          <a:bodyPr/>
          <a:lstStyle/>
          <a:p>
            <a:fld id="{6F43FDFB-9946-4C9C-BA6F-025AAB9518F8}" type="slidenum">
              <a:rPr lang="en-US" sz="2400" smtClean="0"/>
              <a:pPr/>
              <a:t>17</a:t>
            </a:fld>
            <a:endParaRPr lang="en-US" sz="2400" dirty="0"/>
          </a:p>
        </p:txBody>
      </p:sp>
    </p:spTree>
    <p:extLst>
      <p:ext uri="{BB962C8B-B14F-4D97-AF65-F5344CB8AC3E}">
        <p14:creationId xmlns:p14="http://schemas.microsoft.com/office/powerpoint/2010/main" xmlns="" val="185374772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ctrTitle"/>
          </p:nvPr>
        </p:nvSpPr>
        <p:spPr>
          <a:xfrm>
            <a:off x="838200" y="-247877"/>
            <a:ext cx="7772400" cy="1066800"/>
          </a:xfrm>
        </p:spPr>
        <p:txBody>
          <a:bodyPr/>
          <a:lstStyle/>
          <a:p>
            <a:r>
              <a:rPr lang="en-US" altLang="en-US" sz="4800" b="1" dirty="0" smtClean="0">
                <a:solidFill>
                  <a:schemeClr val="bg1"/>
                </a:solidFill>
                <a:latin typeface="Arial" panose="020B0604020202020204" pitchFamily="34" charset="0"/>
                <a:cs typeface="Arial" panose="020B0604020202020204" pitchFamily="34" charset="0"/>
              </a:rPr>
              <a:t>Operating Standards</a:t>
            </a:r>
          </a:p>
        </p:txBody>
      </p:sp>
      <p:sp>
        <p:nvSpPr>
          <p:cNvPr id="4099" name="Subtitle 2"/>
          <p:cNvSpPr>
            <a:spLocks noGrp="1"/>
          </p:cNvSpPr>
          <p:nvPr>
            <p:ph type="subTitle" idx="1"/>
          </p:nvPr>
        </p:nvSpPr>
        <p:spPr>
          <a:xfrm>
            <a:off x="609600" y="731837"/>
            <a:ext cx="7772400" cy="1295400"/>
          </a:xfrm>
        </p:spPr>
        <p:txBody>
          <a:bodyPr/>
          <a:lstStyle/>
          <a:p>
            <a:pPr marL="571500" indent="-571500" algn="l">
              <a:buFont typeface="Arial" panose="020B0604020202020204" pitchFamily="34" charset="0"/>
              <a:buChar char="•"/>
              <a:defRPr/>
            </a:pPr>
            <a:r>
              <a:rPr lang="en-US" altLang="en-US" sz="2400" dirty="0">
                <a:solidFill>
                  <a:schemeClr val="bg1"/>
                </a:solidFill>
                <a:latin typeface="Arial" panose="020B0604020202020204" pitchFamily="34" charset="0"/>
                <a:cs typeface="Arial" panose="020B0604020202020204" pitchFamily="34" charset="0"/>
              </a:rPr>
              <a:t>Operating standards </a:t>
            </a:r>
            <a:r>
              <a:rPr lang="en-US" altLang="en-US" sz="2400" dirty="0" smtClean="0">
                <a:solidFill>
                  <a:schemeClr val="bg1"/>
                </a:solidFill>
                <a:latin typeface="Arial" panose="020B0604020202020204" pitchFamily="34" charset="0"/>
                <a:cs typeface="Arial" panose="020B0604020202020204" pitchFamily="34" charset="0"/>
              </a:rPr>
              <a:t>include:</a:t>
            </a:r>
          </a:p>
          <a:p>
            <a:pPr marL="1314450" lvl="1" indent="-571500">
              <a:buFont typeface="Arial" panose="020B0604020202020204" pitchFamily="34" charset="0"/>
              <a:buChar char="•"/>
              <a:defRPr/>
            </a:pPr>
            <a:r>
              <a:rPr lang="en-US" altLang="en-US" sz="2400" dirty="0" smtClean="0">
                <a:solidFill>
                  <a:schemeClr val="bg1"/>
                </a:solidFill>
                <a:latin typeface="Arial" panose="020B0604020202020204" pitchFamily="34" charset="0"/>
                <a:cs typeface="Arial" panose="020B0604020202020204" pitchFamily="34" charset="0"/>
              </a:rPr>
              <a:t>Fugitive </a:t>
            </a:r>
            <a:r>
              <a:rPr lang="en-US" altLang="en-US" sz="2400" dirty="0">
                <a:solidFill>
                  <a:schemeClr val="bg1"/>
                </a:solidFill>
                <a:latin typeface="Arial" panose="020B0604020202020204" pitchFamily="34" charset="0"/>
                <a:cs typeface="Arial" panose="020B0604020202020204" pitchFamily="34" charset="0"/>
              </a:rPr>
              <a:t>dust control (fugitive dust plan, annual </a:t>
            </a:r>
            <a:r>
              <a:rPr lang="en-US" altLang="en-US" sz="2400" dirty="0" smtClean="0">
                <a:solidFill>
                  <a:schemeClr val="bg1"/>
                </a:solidFill>
                <a:latin typeface="Arial" panose="020B0604020202020204" pitchFamily="34" charset="0"/>
                <a:cs typeface="Arial" panose="020B0604020202020204" pitchFamily="34" charset="0"/>
              </a:rPr>
              <a:t>report)</a:t>
            </a:r>
          </a:p>
          <a:p>
            <a:pPr marL="1314450" lvl="1" indent="-571500">
              <a:buFont typeface="Arial" panose="020B0604020202020204" pitchFamily="34" charset="0"/>
              <a:buChar char="•"/>
              <a:defRPr/>
            </a:pPr>
            <a:r>
              <a:rPr lang="en-US" altLang="en-US" sz="2400" dirty="0" smtClean="0">
                <a:solidFill>
                  <a:schemeClr val="bg1"/>
                </a:solidFill>
                <a:latin typeface="Arial" panose="020B0604020202020204" pitchFamily="34" charset="0"/>
                <a:cs typeface="Arial" panose="020B0604020202020204" pitchFamily="34" charset="0"/>
              </a:rPr>
              <a:t>Run-on/run-off </a:t>
            </a:r>
            <a:r>
              <a:rPr lang="en-US" altLang="en-US" sz="2400" dirty="0">
                <a:solidFill>
                  <a:schemeClr val="bg1"/>
                </a:solidFill>
                <a:latin typeface="Arial" panose="020B0604020202020204" pitchFamily="34" charset="0"/>
                <a:cs typeface="Arial" panose="020B0604020202020204" pitchFamily="34" charset="0"/>
              </a:rPr>
              <a:t>for </a:t>
            </a:r>
            <a:r>
              <a:rPr lang="en-US" altLang="en-US" sz="2400" dirty="0" smtClean="0">
                <a:solidFill>
                  <a:schemeClr val="bg1"/>
                </a:solidFill>
                <a:latin typeface="Arial" panose="020B0604020202020204" pitchFamily="34" charset="0"/>
                <a:cs typeface="Arial" panose="020B0604020202020204" pitchFamily="34" charset="0"/>
              </a:rPr>
              <a:t>landfills (RORO) prepare initial (RORO) plan and revise every 5 years</a:t>
            </a:r>
          </a:p>
          <a:p>
            <a:pPr marL="1314450" lvl="1" indent="-571500">
              <a:buFont typeface="Arial" panose="020B0604020202020204" pitchFamily="34" charset="0"/>
              <a:buChar char="•"/>
              <a:defRPr/>
            </a:pPr>
            <a:r>
              <a:rPr lang="en-US" altLang="en-US" sz="2400" dirty="0" smtClean="0">
                <a:solidFill>
                  <a:schemeClr val="bg1"/>
                </a:solidFill>
                <a:latin typeface="Arial" panose="020B0604020202020204" pitchFamily="34" charset="0"/>
                <a:cs typeface="Arial" panose="020B0604020202020204" pitchFamily="34" charset="0"/>
              </a:rPr>
              <a:t>Hydrologic and hydraulic capacity requirements for surface impoundments (prepare initial and period inflow design flood control plan)</a:t>
            </a:r>
          </a:p>
          <a:p>
            <a:pPr marL="1314450" lvl="1" indent="-571500">
              <a:buFont typeface="Arial" panose="020B0604020202020204" pitchFamily="34" charset="0"/>
              <a:buChar char="•"/>
              <a:defRPr/>
            </a:pPr>
            <a:r>
              <a:rPr lang="en-US" altLang="en-US" sz="2400" dirty="0" smtClean="0">
                <a:solidFill>
                  <a:schemeClr val="bg1"/>
                </a:solidFill>
                <a:latin typeface="Arial" panose="020B0604020202020204" pitchFamily="34" charset="0"/>
                <a:cs typeface="Arial" panose="020B0604020202020204" pitchFamily="34" charset="0"/>
              </a:rPr>
              <a:t>Inspections </a:t>
            </a:r>
            <a:r>
              <a:rPr lang="en-US" altLang="en-US" sz="2400" dirty="0">
                <a:solidFill>
                  <a:schemeClr val="bg1"/>
                </a:solidFill>
                <a:latin typeface="Arial" panose="020B0604020202020204" pitchFamily="34" charset="0"/>
                <a:cs typeface="Arial" panose="020B0604020202020204" pitchFamily="34" charset="0"/>
              </a:rPr>
              <a:t>for surface impoundments and landfills (weekly, monthly, and/or annual inspections)</a:t>
            </a:r>
          </a:p>
          <a:p>
            <a:pPr marL="1314450" lvl="1" indent="-571500">
              <a:buFont typeface="Arial" panose="020B0604020202020204" pitchFamily="34" charset="0"/>
              <a:buChar char="•"/>
              <a:defRPr/>
            </a:pPr>
            <a:r>
              <a:rPr lang="en-US" altLang="en-US" sz="2400" dirty="0">
                <a:solidFill>
                  <a:schemeClr val="bg1"/>
                </a:solidFill>
                <a:latin typeface="Arial" panose="020B0604020202020204" pitchFamily="34" charset="0"/>
                <a:cs typeface="Arial" panose="020B0604020202020204" pitchFamily="34" charset="0"/>
              </a:rPr>
              <a:t>S</a:t>
            </a:r>
            <a:r>
              <a:rPr lang="en-US" altLang="en-US" sz="2400" dirty="0" smtClean="0">
                <a:solidFill>
                  <a:schemeClr val="bg1"/>
                </a:solidFill>
                <a:latin typeface="Arial" panose="020B0604020202020204" pitchFamily="34" charset="0"/>
                <a:cs typeface="Arial" panose="020B0604020202020204" pitchFamily="34" charset="0"/>
              </a:rPr>
              <a:t>urface </a:t>
            </a:r>
            <a:r>
              <a:rPr lang="en-US" altLang="en-US" sz="2400" dirty="0">
                <a:solidFill>
                  <a:schemeClr val="bg1"/>
                </a:solidFill>
                <a:latin typeface="Arial" panose="020B0604020202020204" pitchFamily="34" charset="0"/>
                <a:cs typeface="Arial" panose="020B0604020202020204" pitchFamily="34" charset="0"/>
              </a:rPr>
              <a:t>impoundment </a:t>
            </a:r>
            <a:r>
              <a:rPr lang="en-US" altLang="en-US" sz="2400" dirty="0" smtClean="0">
                <a:solidFill>
                  <a:schemeClr val="bg1"/>
                </a:solidFill>
                <a:latin typeface="Arial" panose="020B0604020202020204" pitchFamily="34" charset="0"/>
                <a:cs typeface="Arial" panose="020B0604020202020204" pitchFamily="34" charset="0"/>
              </a:rPr>
              <a:t>inspections: see handout on time frames 6, 6, 9 months</a:t>
            </a:r>
            <a:endParaRPr lang="en-US" altLang="en-US" sz="2000" dirty="0">
              <a:solidFill>
                <a:schemeClr val="bg1"/>
              </a:solidFill>
              <a:latin typeface="Arial" panose="020B0604020202020204" pitchFamily="34" charset="0"/>
              <a:cs typeface="Arial" panose="020B0604020202020204" pitchFamily="34" charset="0"/>
            </a:endParaRPr>
          </a:p>
          <a:p>
            <a:pPr lvl="1" indent="0">
              <a:buNone/>
              <a:defRPr/>
            </a:pPr>
            <a:endParaRPr lang="en-US" altLang="en-US" sz="2400" dirty="0" smtClean="0">
              <a:solidFill>
                <a:schemeClr val="bg1"/>
              </a:solidFill>
              <a:latin typeface="Arial" panose="020B0604020202020204" pitchFamily="34" charset="0"/>
              <a:cs typeface="Arial" panose="020B0604020202020204" pitchFamily="34" charset="0"/>
            </a:endParaRPr>
          </a:p>
        </p:txBody>
      </p:sp>
      <p:sp>
        <p:nvSpPr>
          <p:cNvPr id="5" name="Text Box 6"/>
          <p:cNvSpPr txBox="1">
            <a:spLocks noChangeArrowheads="1"/>
          </p:cNvSpPr>
          <p:nvPr/>
        </p:nvSpPr>
        <p:spPr bwMode="auto">
          <a:xfrm>
            <a:off x="685800" y="685800"/>
            <a:ext cx="7772400" cy="46037"/>
          </a:xfrm>
          <a:prstGeom prst="rect">
            <a:avLst/>
          </a:prstGeom>
          <a:noFill/>
          <a:ln w="76200">
            <a:solidFill>
              <a:schemeClr val="bg1"/>
            </a:solidFill>
            <a:miter lim="800000"/>
            <a:headEnd/>
            <a:tailEnd/>
          </a:ln>
          <a:extLst>
            <a:ext uri="{909E8E84-426E-40DD-AFC4-6F175D3DCCD1}">
              <a14:hiddenFill xmlns:a14="http://schemas.microsoft.com/office/drawing/2010/main" xmlns="">
                <a:solidFill>
                  <a:srgbClr val="FFFFFF"/>
                </a:solidFill>
              </a14:hiddenFill>
            </a:ext>
          </a:extLst>
        </p:spPr>
        <p:txBody>
          <a:bodyPr rot="10800000"/>
          <a:lstStyle>
            <a:lvl1pPr eaLnBrk="0" hangingPunct="0">
              <a:defRPr sz="3000">
                <a:solidFill>
                  <a:schemeClr val="tx1"/>
                </a:solidFill>
                <a:latin typeface="Times New Roman" pitchFamily="18" charset="0"/>
              </a:defRPr>
            </a:lvl1pPr>
            <a:lvl2pPr marL="742950" indent="-285750" algn="l" eaLnBrk="0" hangingPunct="0">
              <a:buChar char="–"/>
              <a:defRPr sz="2800">
                <a:solidFill>
                  <a:schemeClr val="tx1"/>
                </a:solidFill>
                <a:latin typeface="Arial" charset="0"/>
              </a:defRPr>
            </a:lvl2pPr>
            <a:lvl3pPr marL="1143000" indent="-228600" algn="l" eaLnBrk="0" hangingPunct="0">
              <a:buChar char="•"/>
              <a:defRPr sz="2400">
                <a:solidFill>
                  <a:schemeClr val="tx1"/>
                </a:solidFill>
                <a:latin typeface="Arial" charset="0"/>
              </a:defRPr>
            </a:lvl3pPr>
            <a:lvl4pPr marL="1600200" indent="-228600" algn="l" eaLnBrk="0" hangingPunct="0">
              <a:buChar char="–"/>
              <a:defRPr sz="2000">
                <a:solidFill>
                  <a:schemeClr val="tx1"/>
                </a:solidFill>
                <a:latin typeface="Arial" charset="0"/>
              </a:defRPr>
            </a:lvl4pPr>
            <a:lvl5pPr marL="2057400" indent="-228600" algn="l" eaLnBrk="0" hangingPunct="0">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pPr>
            <a:endParaRPr lang="en-US" altLang="en-US" sz="4200" dirty="0">
              <a:solidFill>
                <a:schemeClr val="bg1"/>
              </a:solidFill>
              <a:latin typeface="Arial" charset="0"/>
              <a:cs typeface="Arial" charset="0"/>
            </a:endParaRPr>
          </a:p>
        </p:txBody>
      </p:sp>
      <p:sp>
        <p:nvSpPr>
          <p:cNvPr id="2" name="Slide Number Placeholder 1"/>
          <p:cNvSpPr>
            <a:spLocks noGrp="1"/>
          </p:cNvSpPr>
          <p:nvPr>
            <p:ph type="sldNum" sz="quarter" idx="10"/>
          </p:nvPr>
        </p:nvSpPr>
        <p:spPr>
          <a:xfrm>
            <a:off x="3505200" y="6400800"/>
            <a:ext cx="2133600" cy="365125"/>
          </a:xfrm>
        </p:spPr>
        <p:txBody>
          <a:bodyPr/>
          <a:lstStyle/>
          <a:p>
            <a:fld id="{6F43FDFB-9946-4C9C-BA6F-025AAB9518F8}" type="slidenum">
              <a:rPr lang="en-US" sz="2400" smtClean="0"/>
              <a:pPr/>
              <a:t>18</a:t>
            </a:fld>
            <a:endParaRPr lang="en-US" sz="2400" dirty="0"/>
          </a:p>
        </p:txBody>
      </p:sp>
    </p:spTree>
    <p:extLst>
      <p:ext uri="{BB962C8B-B14F-4D97-AF65-F5344CB8AC3E}">
        <p14:creationId xmlns:p14="http://schemas.microsoft.com/office/powerpoint/2010/main" xmlns="" val="282290923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ctrTitle"/>
          </p:nvPr>
        </p:nvSpPr>
        <p:spPr>
          <a:xfrm>
            <a:off x="838200" y="-247877"/>
            <a:ext cx="7772400" cy="1066800"/>
          </a:xfrm>
        </p:spPr>
        <p:txBody>
          <a:bodyPr/>
          <a:lstStyle/>
          <a:p>
            <a:r>
              <a:rPr lang="en-US" altLang="en-US" sz="4800" b="1" dirty="0" smtClean="0">
                <a:solidFill>
                  <a:schemeClr val="bg1"/>
                </a:solidFill>
                <a:latin typeface="Arial" panose="020B0604020202020204" pitchFamily="34" charset="0"/>
                <a:cs typeface="Arial" panose="020B0604020202020204" pitchFamily="34" charset="0"/>
              </a:rPr>
              <a:t>Groundwater Monitoring</a:t>
            </a:r>
          </a:p>
        </p:txBody>
      </p:sp>
      <p:sp>
        <p:nvSpPr>
          <p:cNvPr id="4099" name="Subtitle 2"/>
          <p:cNvSpPr>
            <a:spLocks noGrp="1"/>
          </p:cNvSpPr>
          <p:nvPr>
            <p:ph type="subTitle" idx="1"/>
          </p:nvPr>
        </p:nvSpPr>
        <p:spPr>
          <a:xfrm>
            <a:off x="674914" y="838200"/>
            <a:ext cx="7772400" cy="1295400"/>
          </a:xfrm>
        </p:spPr>
        <p:txBody>
          <a:bodyPr/>
          <a:lstStyle/>
          <a:p>
            <a:pPr marL="571500" indent="-571500" algn="l">
              <a:buFont typeface="Arial" panose="020B0604020202020204" pitchFamily="34" charset="0"/>
              <a:buChar char="•"/>
              <a:defRPr/>
            </a:pPr>
            <a:r>
              <a:rPr lang="en-US" altLang="en-US" sz="2400" dirty="0">
                <a:solidFill>
                  <a:schemeClr val="bg1"/>
                </a:solidFill>
                <a:latin typeface="Arial" panose="020B0604020202020204" pitchFamily="34" charset="0"/>
                <a:cs typeface="Arial" panose="020B0604020202020204" pitchFamily="34" charset="0"/>
              </a:rPr>
              <a:t>All surface </a:t>
            </a:r>
            <a:r>
              <a:rPr lang="en-US" altLang="en-US" sz="2400" dirty="0" smtClean="0">
                <a:solidFill>
                  <a:schemeClr val="bg1"/>
                </a:solidFill>
                <a:latin typeface="Arial" panose="020B0604020202020204" pitchFamily="34" charset="0"/>
                <a:cs typeface="Arial" panose="020B0604020202020204" pitchFamily="34" charset="0"/>
              </a:rPr>
              <a:t>impoundments (inactive that haven’t closed), </a:t>
            </a:r>
            <a:r>
              <a:rPr lang="en-US" altLang="en-US" sz="2400" dirty="0">
                <a:solidFill>
                  <a:schemeClr val="bg1"/>
                </a:solidFill>
                <a:latin typeface="Arial" panose="020B0604020202020204" pitchFamily="34" charset="0"/>
                <a:cs typeface="Arial" panose="020B0604020202020204" pitchFamily="34" charset="0"/>
              </a:rPr>
              <a:t>landfills and lateral expansions must:</a:t>
            </a:r>
          </a:p>
          <a:p>
            <a:pPr marL="1314450" lvl="1" indent="-571500">
              <a:buFont typeface="Arial" panose="020B0604020202020204" pitchFamily="34" charset="0"/>
              <a:buChar char="•"/>
              <a:defRPr/>
            </a:pPr>
            <a:r>
              <a:rPr lang="en-US" altLang="en-US" sz="2400" dirty="0">
                <a:solidFill>
                  <a:schemeClr val="bg1"/>
                </a:solidFill>
                <a:latin typeface="Arial" panose="020B0604020202020204" pitchFamily="34" charset="0"/>
                <a:cs typeface="Arial" panose="020B0604020202020204" pitchFamily="34" charset="0"/>
              </a:rPr>
              <a:t>Install a groundwater monitoring system and conduct </a:t>
            </a:r>
            <a:r>
              <a:rPr lang="en-US" altLang="en-US" sz="2400" dirty="0" smtClean="0">
                <a:solidFill>
                  <a:schemeClr val="bg1"/>
                </a:solidFill>
                <a:latin typeface="Arial" panose="020B0604020202020204" pitchFamily="34" charset="0"/>
                <a:cs typeface="Arial" panose="020B0604020202020204" pitchFamily="34" charset="0"/>
              </a:rPr>
              <a:t>monitoring</a:t>
            </a:r>
          </a:p>
          <a:p>
            <a:pPr marL="1314450" lvl="1" indent="-571500">
              <a:buFont typeface="Arial" panose="020B0604020202020204" pitchFamily="34" charset="0"/>
              <a:buChar char="•"/>
              <a:defRPr/>
            </a:pPr>
            <a:endParaRPr lang="en-US" altLang="en-US" sz="2400" dirty="0" smtClean="0">
              <a:solidFill>
                <a:schemeClr val="bg1"/>
              </a:solidFill>
              <a:latin typeface="Arial" panose="020B0604020202020204" pitchFamily="34" charset="0"/>
              <a:cs typeface="Arial" panose="020B0604020202020204" pitchFamily="34" charset="0"/>
            </a:endParaRPr>
          </a:p>
          <a:p>
            <a:pPr marL="1314450" lvl="1" indent="-571500">
              <a:buFont typeface="Arial" panose="020B0604020202020204" pitchFamily="34" charset="0"/>
              <a:buChar char="•"/>
              <a:defRPr/>
            </a:pPr>
            <a:r>
              <a:rPr lang="en-US" altLang="en-US" sz="2400" dirty="0" smtClean="0">
                <a:solidFill>
                  <a:schemeClr val="bg1"/>
                </a:solidFill>
                <a:latin typeface="Arial" panose="020B0604020202020204" pitchFamily="34" charset="0"/>
                <a:cs typeface="Arial" panose="020B0604020202020204" pitchFamily="34" charset="0"/>
              </a:rPr>
              <a:t>Be </a:t>
            </a:r>
            <a:r>
              <a:rPr lang="en-US" altLang="en-US" sz="2400" dirty="0">
                <a:solidFill>
                  <a:schemeClr val="bg1"/>
                </a:solidFill>
                <a:latin typeface="Arial" panose="020B0604020202020204" pitchFamily="34" charset="0"/>
                <a:cs typeface="Arial" panose="020B0604020202020204" pitchFamily="34" charset="0"/>
              </a:rPr>
              <a:t>in compliance with requirements within 2 years of the effective </a:t>
            </a:r>
            <a:r>
              <a:rPr lang="en-US" altLang="en-US" sz="2400" dirty="0" smtClean="0">
                <a:solidFill>
                  <a:schemeClr val="bg1"/>
                </a:solidFill>
                <a:latin typeface="Arial" panose="020B0604020202020204" pitchFamily="34" charset="0"/>
                <a:cs typeface="Arial" panose="020B0604020202020204" pitchFamily="34" charset="0"/>
              </a:rPr>
              <a:t>date</a:t>
            </a:r>
          </a:p>
          <a:p>
            <a:pPr marL="1314450" lvl="1" indent="-571500">
              <a:buFont typeface="Arial" panose="020B0604020202020204" pitchFamily="34" charset="0"/>
              <a:buChar char="•"/>
              <a:defRPr/>
            </a:pPr>
            <a:endParaRPr lang="en-US" altLang="en-US" sz="2400" dirty="0">
              <a:solidFill>
                <a:schemeClr val="bg1"/>
              </a:solidFill>
              <a:latin typeface="Arial" panose="020B0604020202020204" pitchFamily="34" charset="0"/>
              <a:cs typeface="Arial" panose="020B0604020202020204" pitchFamily="34" charset="0"/>
            </a:endParaRPr>
          </a:p>
          <a:p>
            <a:pPr marL="1314450" lvl="1" indent="-571500">
              <a:buFont typeface="Arial" panose="020B0604020202020204" pitchFamily="34" charset="0"/>
              <a:buChar char="•"/>
              <a:defRPr/>
            </a:pPr>
            <a:r>
              <a:rPr lang="en-US" altLang="en-US" sz="2400" dirty="0" smtClean="0">
                <a:solidFill>
                  <a:schemeClr val="bg1"/>
                </a:solidFill>
                <a:latin typeface="Arial" panose="020B0604020202020204" pitchFamily="34" charset="0"/>
                <a:cs typeface="Arial" panose="020B0604020202020204" pitchFamily="34" charset="0"/>
              </a:rPr>
              <a:t>Post </a:t>
            </a:r>
            <a:r>
              <a:rPr lang="en-US" altLang="en-US" sz="2400" dirty="0">
                <a:solidFill>
                  <a:schemeClr val="bg1"/>
                </a:solidFill>
                <a:latin typeface="Arial" panose="020B0604020202020204" pitchFamily="34" charset="0"/>
                <a:cs typeface="Arial" panose="020B0604020202020204" pitchFamily="34" charset="0"/>
              </a:rPr>
              <a:t>an annual report, including data, certifying compliance on the </a:t>
            </a:r>
            <a:r>
              <a:rPr lang="en-US" altLang="en-US" sz="2400" dirty="0" smtClean="0">
                <a:solidFill>
                  <a:schemeClr val="bg1"/>
                </a:solidFill>
                <a:latin typeface="Arial" panose="020B0604020202020204" pitchFamily="34" charset="0"/>
                <a:cs typeface="Arial" panose="020B0604020202020204" pitchFamily="34" charset="0"/>
              </a:rPr>
              <a:t>website</a:t>
            </a:r>
          </a:p>
          <a:p>
            <a:pPr marL="1314450" lvl="1" indent="-571500">
              <a:buFont typeface="Arial" panose="020B0604020202020204" pitchFamily="34" charset="0"/>
              <a:buChar char="•"/>
              <a:defRPr/>
            </a:pPr>
            <a:endParaRPr lang="en-US" altLang="en-US" sz="2400" dirty="0">
              <a:solidFill>
                <a:schemeClr val="bg1"/>
              </a:solidFill>
              <a:latin typeface="Arial" panose="020B0604020202020204" pitchFamily="34" charset="0"/>
              <a:cs typeface="Arial" panose="020B0604020202020204" pitchFamily="34" charset="0"/>
            </a:endParaRPr>
          </a:p>
          <a:p>
            <a:pPr marL="1314450" lvl="1" indent="-571500">
              <a:buFont typeface="Arial" panose="020B0604020202020204" pitchFamily="34" charset="0"/>
              <a:buChar char="•"/>
              <a:defRPr/>
            </a:pPr>
            <a:r>
              <a:rPr lang="en-US" altLang="en-US" sz="2400" dirty="0" smtClean="0">
                <a:solidFill>
                  <a:schemeClr val="bg1"/>
                </a:solidFill>
                <a:latin typeface="Arial" panose="020B0604020202020204" pitchFamily="34" charset="0"/>
                <a:cs typeface="Arial" panose="020B0604020202020204" pitchFamily="34" charset="0"/>
              </a:rPr>
              <a:t>Meet </a:t>
            </a:r>
            <a:r>
              <a:rPr lang="en-US" altLang="en-US" sz="2400" dirty="0">
                <a:solidFill>
                  <a:schemeClr val="bg1"/>
                </a:solidFill>
                <a:latin typeface="Arial" panose="020B0604020202020204" pitchFamily="34" charset="0"/>
                <a:cs typeface="Arial" panose="020B0604020202020204" pitchFamily="34" charset="0"/>
              </a:rPr>
              <a:t>groundwater requirements throughout active life </a:t>
            </a:r>
            <a:r>
              <a:rPr lang="en-US" altLang="en-US" sz="2400" dirty="0" smtClean="0">
                <a:solidFill>
                  <a:schemeClr val="bg1"/>
                </a:solidFill>
                <a:latin typeface="Arial" panose="020B0604020202020204" pitchFamily="34" charset="0"/>
                <a:cs typeface="Arial" panose="020B0604020202020204" pitchFamily="34" charset="0"/>
              </a:rPr>
              <a:t>and closure/post </a:t>
            </a:r>
            <a:r>
              <a:rPr lang="en-US" altLang="en-US" sz="2400" dirty="0">
                <a:solidFill>
                  <a:schemeClr val="bg1"/>
                </a:solidFill>
                <a:latin typeface="Arial" panose="020B0604020202020204" pitchFamily="34" charset="0"/>
                <a:cs typeface="Arial" panose="020B0604020202020204" pitchFamily="34" charset="0"/>
              </a:rPr>
              <a:t>closure </a:t>
            </a:r>
            <a:r>
              <a:rPr lang="en-US" altLang="en-US" sz="2400" dirty="0" smtClean="0">
                <a:solidFill>
                  <a:schemeClr val="bg1"/>
                </a:solidFill>
                <a:latin typeface="Arial" panose="020B0604020202020204" pitchFamily="34" charset="0"/>
                <a:cs typeface="Arial" panose="020B0604020202020204" pitchFamily="34" charset="0"/>
              </a:rPr>
              <a:t>period.</a:t>
            </a:r>
            <a:endParaRPr lang="en-US" altLang="en-US" sz="2400" dirty="0">
              <a:solidFill>
                <a:schemeClr val="bg1"/>
              </a:solidFill>
              <a:latin typeface="Arial" panose="020B0604020202020204" pitchFamily="34" charset="0"/>
              <a:cs typeface="Arial" panose="020B0604020202020204" pitchFamily="34" charset="0"/>
            </a:endParaRPr>
          </a:p>
          <a:p>
            <a:pPr marL="1314450" lvl="1" indent="-571500">
              <a:buFont typeface="Arial" panose="020B0604020202020204" pitchFamily="34" charset="0"/>
              <a:buChar char="•"/>
              <a:defRPr/>
            </a:pPr>
            <a:endParaRPr lang="en-US" altLang="en-US" sz="2400" dirty="0" smtClean="0">
              <a:solidFill>
                <a:schemeClr val="bg1"/>
              </a:solidFill>
              <a:latin typeface="Arial" panose="020B0604020202020204" pitchFamily="34" charset="0"/>
              <a:cs typeface="Arial" panose="020B0604020202020204" pitchFamily="34" charset="0"/>
            </a:endParaRPr>
          </a:p>
        </p:txBody>
      </p:sp>
      <p:sp>
        <p:nvSpPr>
          <p:cNvPr id="5" name="Text Box 6"/>
          <p:cNvSpPr txBox="1">
            <a:spLocks noChangeArrowheads="1"/>
          </p:cNvSpPr>
          <p:nvPr/>
        </p:nvSpPr>
        <p:spPr bwMode="auto">
          <a:xfrm>
            <a:off x="685800" y="685800"/>
            <a:ext cx="7772400" cy="46037"/>
          </a:xfrm>
          <a:prstGeom prst="rect">
            <a:avLst/>
          </a:prstGeom>
          <a:noFill/>
          <a:ln w="76200">
            <a:solidFill>
              <a:schemeClr val="bg1"/>
            </a:solidFill>
            <a:miter lim="800000"/>
            <a:headEnd/>
            <a:tailEnd/>
          </a:ln>
          <a:extLst>
            <a:ext uri="{909E8E84-426E-40DD-AFC4-6F175D3DCCD1}">
              <a14:hiddenFill xmlns:a14="http://schemas.microsoft.com/office/drawing/2010/main" xmlns="">
                <a:solidFill>
                  <a:srgbClr val="FFFFFF"/>
                </a:solidFill>
              </a14:hiddenFill>
            </a:ext>
          </a:extLst>
        </p:spPr>
        <p:txBody>
          <a:bodyPr rot="10800000"/>
          <a:lstStyle>
            <a:lvl1pPr eaLnBrk="0" hangingPunct="0">
              <a:defRPr sz="3000">
                <a:solidFill>
                  <a:schemeClr val="tx1"/>
                </a:solidFill>
                <a:latin typeface="Times New Roman" pitchFamily="18" charset="0"/>
              </a:defRPr>
            </a:lvl1pPr>
            <a:lvl2pPr marL="742950" indent="-285750" algn="l" eaLnBrk="0" hangingPunct="0">
              <a:buChar char="–"/>
              <a:defRPr sz="2800">
                <a:solidFill>
                  <a:schemeClr val="tx1"/>
                </a:solidFill>
                <a:latin typeface="Arial" charset="0"/>
              </a:defRPr>
            </a:lvl2pPr>
            <a:lvl3pPr marL="1143000" indent="-228600" algn="l" eaLnBrk="0" hangingPunct="0">
              <a:buChar char="•"/>
              <a:defRPr sz="2400">
                <a:solidFill>
                  <a:schemeClr val="tx1"/>
                </a:solidFill>
                <a:latin typeface="Arial" charset="0"/>
              </a:defRPr>
            </a:lvl3pPr>
            <a:lvl4pPr marL="1600200" indent="-228600" algn="l" eaLnBrk="0" hangingPunct="0">
              <a:buChar char="–"/>
              <a:defRPr sz="2000">
                <a:solidFill>
                  <a:schemeClr val="tx1"/>
                </a:solidFill>
                <a:latin typeface="Arial" charset="0"/>
              </a:defRPr>
            </a:lvl4pPr>
            <a:lvl5pPr marL="2057400" indent="-228600" algn="l" eaLnBrk="0" hangingPunct="0">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pPr>
            <a:endParaRPr lang="en-US" altLang="en-US" sz="4200" dirty="0">
              <a:solidFill>
                <a:schemeClr val="bg1"/>
              </a:solidFill>
              <a:latin typeface="Arial" charset="0"/>
              <a:cs typeface="Arial" charset="0"/>
            </a:endParaRPr>
          </a:p>
        </p:txBody>
      </p:sp>
      <p:sp>
        <p:nvSpPr>
          <p:cNvPr id="2" name="Slide Number Placeholder 1"/>
          <p:cNvSpPr>
            <a:spLocks noGrp="1"/>
          </p:cNvSpPr>
          <p:nvPr>
            <p:ph type="sldNum" sz="quarter" idx="10"/>
          </p:nvPr>
        </p:nvSpPr>
        <p:spPr/>
        <p:txBody>
          <a:bodyPr/>
          <a:lstStyle/>
          <a:p>
            <a:fld id="{6F43FDFB-9946-4C9C-BA6F-025AAB9518F8}" type="slidenum">
              <a:rPr lang="en-US" sz="2400" smtClean="0"/>
              <a:pPr/>
              <a:t>19</a:t>
            </a:fld>
            <a:endParaRPr lang="en-US" sz="2400" dirty="0"/>
          </a:p>
        </p:txBody>
      </p:sp>
    </p:spTree>
    <p:extLst>
      <p:ext uri="{BB962C8B-B14F-4D97-AF65-F5344CB8AC3E}">
        <p14:creationId xmlns:p14="http://schemas.microsoft.com/office/powerpoint/2010/main" xmlns="" val="33912284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p:nvPr>
        </p:nvSpPr>
        <p:spPr>
          <a:xfrm>
            <a:off x="760413" y="0"/>
            <a:ext cx="7772400" cy="1066800"/>
          </a:xfrm>
        </p:spPr>
        <p:txBody>
          <a:bodyPr/>
          <a:lstStyle/>
          <a:p>
            <a:r>
              <a:rPr lang="en-US" altLang="en-US" sz="4800" b="1" dirty="0" smtClean="0">
                <a:solidFill>
                  <a:schemeClr val="bg1"/>
                </a:solidFill>
                <a:latin typeface="Arial" panose="020B0604020202020204" pitchFamily="34" charset="0"/>
                <a:cs typeface="Arial" panose="020B0604020202020204" pitchFamily="34" charset="0"/>
              </a:rPr>
              <a:t>Topics to be covered</a:t>
            </a:r>
          </a:p>
        </p:txBody>
      </p:sp>
      <p:sp>
        <p:nvSpPr>
          <p:cNvPr id="4099" name="Subtitle 2"/>
          <p:cNvSpPr>
            <a:spLocks noGrp="1"/>
          </p:cNvSpPr>
          <p:nvPr>
            <p:ph type="subTitle" idx="1"/>
          </p:nvPr>
        </p:nvSpPr>
        <p:spPr>
          <a:xfrm>
            <a:off x="707571" y="1143000"/>
            <a:ext cx="7772400" cy="1295400"/>
          </a:xfrm>
        </p:spPr>
        <p:txBody>
          <a:bodyPr/>
          <a:lstStyle/>
          <a:p>
            <a:pPr marL="571500" indent="-571500" algn="l">
              <a:buFont typeface="Arial" panose="020B0604020202020204" pitchFamily="34" charset="0"/>
              <a:buChar char="•"/>
              <a:defRPr/>
            </a:pPr>
            <a:r>
              <a:rPr lang="en-US" altLang="en-US" sz="4000" dirty="0">
                <a:solidFill>
                  <a:schemeClr val="bg1"/>
                </a:solidFill>
                <a:latin typeface="Arial" panose="020B0604020202020204" pitchFamily="34" charset="0"/>
                <a:cs typeface="Arial" panose="020B0604020202020204" pitchFamily="34" charset="0"/>
              </a:rPr>
              <a:t>Overview</a:t>
            </a:r>
          </a:p>
          <a:p>
            <a:pPr marL="571500" indent="-571500" algn="l">
              <a:buFont typeface="Arial" panose="020B0604020202020204" pitchFamily="34" charset="0"/>
              <a:buChar char="•"/>
              <a:defRPr/>
            </a:pPr>
            <a:r>
              <a:rPr lang="en-US" altLang="en-US" sz="4000" dirty="0" smtClean="0">
                <a:solidFill>
                  <a:schemeClr val="bg1"/>
                </a:solidFill>
                <a:latin typeface="Arial" panose="020B0604020202020204" pitchFamily="34" charset="0"/>
                <a:cs typeface="Arial" panose="020B0604020202020204" pitchFamily="34" charset="0"/>
              </a:rPr>
              <a:t>Background   </a:t>
            </a:r>
            <a:endParaRPr lang="en-US" altLang="en-US" sz="4000" dirty="0">
              <a:solidFill>
                <a:schemeClr val="bg1"/>
              </a:solidFill>
              <a:latin typeface="Arial" panose="020B0604020202020204" pitchFamily="34" charset="0"/>
              <a:cs typeface="Arial" panose="020B0604020202020204" pitchFamily="34" charset="0"/>
            </a:endParaRPr>
          </a:p>
          <a:p>
            <a:pPr marL="571500" indent="-571500" algn="l">
              <a:buFont typeface="Arial" panose="020B0604020202020204" pitchFamily="34" charset="0"/>
              <a:buChar char="•"/>
              <a:defRPr/>
            </a:pPr>
            <a:r>
              <a:rPr lang="en-US" altLang="en-US" sz="4000" dirty="0" smtClean="0">
                <a:solidFill>
                  <a:schemeClr val="bg1"/>
                </a:solidFill>
                <a:latin typeface="Arial" panose="020B0604020202020204" pitchFamily="34" charset="0"/>
                <a:cs typeface="Arial" panose="020B0604020202020204" pitchFamily="34" charset="0"/>
              </a:rPr>
              <a:t>Applicability</a:t>
            </a:r>
          </a:p>
          <a:p>
            <a:pPr marL="571500" indent="-571500" algn="l">
              <a:buFont typeface="Arial" panose="020B0604020202020204" pitchFamily="34" charset="0"/>
              <a:buChar char="•"/>
              <a:defRPr/>
            </a:pPr>
            <a:r>
              <a:rPr lang="en-US" altLang="en-US" sz="4000" dirty="0" smtClean="0">
                <a:solidFill>
                  <a:schemeClr val="bg1"/>
                </a:solidFill>
                <a:latin typeface="Arial" panose="020B0604020202020204" pitchFamily="34" charset="0"/>
                <a:cs typeface="Arial" panose="020B0604020202020204" pitchFamily="34" charset="0"/>
              </a:rPr>
              <a:t>Technical Requirements</a:t>
            </a:r>
          </a:p>
          <a:p>
            <a:pPr marL="571500" indent="-571500" algn="l">
              <a:buFont typeface="Arial" panose="020B0604020202020204" pitchFamily="34" charset="0"/>
              <a:buChar char="•"/>
              <a:defRPr/>
            </a:pPr>
            <a:r>
              <a:rPr lang="en-US" altLang="en-US" sz="4000" dirty="0" smtClean="0">
                <a:solidFill>
                  <a:schemeClr val="bg1"/>
                </a:solidFill>
                <a:latin typeface="Arial" panose="020B0604020202020204" pitchFamily="34" charset="0"/>
                <a:cs typeface="Arial" panose="020B0604020202020204" pitchFamily="34" charset="0"/>
              </a:rPr>
              <a:t>Timelines</a:t>
            </a:r>
          </a:p>
          <a:p>
            <a:pPr marL="571500" indent="-571500" algn="l">
              <a:buFont typeface="Arial" panose="020B0604020202020204" pitchFamily="34" charset="0"/>
              <a:buChar char="•"/>
              <a:defRPr/>
            </a:pPr>
            <a:r>
              <a:rPr lang="en-US" altLang="en-US" sz="4000" dirty="0" smtClean="0">
                <a:solidFill>
                  <a:schemeClr val="bg1"/>
                </a:solidFill>
                <a:latin typeface="Arial" panose="020B0604020202020204" pitchFamily="34" charset="0"/>
                <a:cs typeface="Arial" panose="020B0604020202020204" pitchFamily="34" charset="0"/>
              </a:rPr>
              <a:t>Federal Legislation</a:t>
            </a:r>
          </a:p>
          <a:p>
            <a:pPr marL="571500" indent="-571500" algn="l">
              <a:buFont typeface="Arial" panose="020B0604020202020204" pitchFamily="34" charset="0"/>
              <a:buChar char="•"/>
              <a:defRPr/>
            </a:pPr>
            <a:r>
              <a:rPr lang="en-US" altLang="en-US" sz="4000" dirty="0" smtClean="0">
                <a:solidFill>
                  <a:schemeClr val="bg1"/>
                </a:solidFill>
                <a:latin typeface="Arial" panose="020B0604020202020204" pitchFamily="34" charset="0"/>
                <a:cs typeface="Arial" panose="020B0604020202020204" pitchFamily="34" charset="0"/>
              </a:rPr>
              <a:t>State Issues</a:t>
            </a:r>
          </a:p>
          <a:p>
            <a:pPr algn="l">
              <a:defRPr/>
            </a:pPr>
            <a:r>
              <a:rPr lang="en-US" altLang="en-US" sz="4000" dirty="0" smtClean="0">
                <a:solidFill>
                  <a:schemeClr val="bg1"/>
                </a:solidFill>
                <a:latin typeface="Arial" panose="020B0604020202020204" pitchFamily="34" charset="0"/>
                <a:cs typeface="Arial" panose="020B0604020202020204" pitchFamily="34" charset="0"/>
              </a:rPr>
              <a:t> </a:t>
            </a:r>
          </a:p>
          <a:p>
            <a:pPr marL="514350" indent="-514350" algn="l">
              <a:buFont typeface="Times New Roman" pitchFamily="18" charset="0"/>
              <a:buAutoNum type="arabicPeriod"/>
              <a:defRPr/>
            </a:pPr>
            <a:endParaRPr lang="en-US" altLang="en-US" sz="4000" b="1" dirty="0" smtClean="0">
              <a:solidFill>
                <a:schemeClr val="bg1"/>
              </a:solidFill>
              <a:latin typeface="Arial" panose="020B0604020202020204" pitchFamily="34" charset="0"/>
              <a:cs typeface="Arial" panose="020B0604020202020204" pitchFamily="34" charset="0"/>
            </a:endParaRPr>
          </a:p>
        </p:txBody>
      </p:sp>
      <p:sp>
        <p:nvSpPr>
          <p:cNvPr id="5" name="Text Box 6"/>
          <p:cNvSpPr txBox="1">
            <a:spLocks noChangeArrowheads="1"/>
          </p:cNvSpPr>
          <p:nvPr/>
        </p:nvSpPr>
        <p:spPr bwMode="auto">
          <a:xfrm>
            <a:off x="685800" y="914400"/>
            <a:ext cx="7772400" cy="46037"/>
          </a:xfrm>
          <a:prstGeom prst="rect">
            <a:avLst/>
          </a:prstGeom>
          <a:noFill/>
          <a:ln w="76200">
            <a:solidFill>
              <a:schemeClr val="bg1"/>
            </a:solidFill>
            <a:miter lim="800000"/>
            <a:headEnd/>
            <a:tailEnd/>
          </a:ln>
          <a:extLst>
            <a:ext uri="{909E8E84-426E-40DD-AFC4-6F175D3DCCD1}">
              <a14:hiddenFill xmlns:a14="http://schemas.microsoft.com/office/drawing/2010/main" xmlns="">
                <a:solidFill>
                  <a:srgbClr val="FFFFFF"/>
                </a:solidFill>
              </a14:hiddenFill>
            </a:ext>
          </a:extLst>
        </p:spPr>
        <p:txBody>
          <a:bodyPr rot="10800000"/>
          <a:lstStyle>
            <a:lvl1pPr eaLnBrk="0" hangingPunct="0">
              <a:defRPr sz="3000">
                <a:solidFill>
                  <a:schemeClr val="tx1"/>
                </a:solidFill>
                <a:latin typeface="Times New Roman" pitchFamily="18" charset="0"/>
              </a:defRPr>
            </a:lvl1pPr>
            <a:lvl2pPr marL="742950" indent="-285750" algn="l" eaLnBrk="0" hangingPunct="0">
              <a:buChar char="–"/>
              <a:defRPr sz="2800">
                <a:solidFill>
                  <a:schemeClr val="tx1"/>
                </a:solidFill>
                <a:latin typeface="Arial" charset="0"/>
              </a:defRPr>
            </a:lvl2pPr>
            <a:lvl3pPr marL="1143000" indent="-228600" algn="l" eaLnBrk="0" hangingPunct="0">
              <a:buChar char="•"/>
              <a:defRPr sz="2400">
                <a:solidFill>
                  <a:schemeClr val="tx1"/>
                </a:solidFill>
                <a:latin typeface="Arial" charset="0"/>
              </a:defRPr>
            </a:lvl3pPr>
            <a:lvl4pPr marL="1600200" indent="-228600" algn="l" eaLnBrk="0" hangingPunct="0">
              <a:buChar char="–"/>
              <a:defRPr sz="2000">
                <a:solidFill>
                  <a:schemeClr val="tx1"/>
                </a:solidFill>
                <a:latin typeface="Arial" charset="0"/>
              </a:defRPr>
            </a:lvl4pPr>
            <a:lvl5pPr marL="2057400" indent="-228600" algn="l" eaLnBrk="0" hangingPunct="0">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pPr>
            <a:endParaRPr lang="en-US" altLang="en-US" sz="4200" dirty="0">
              <a:solidFill>
                <a:schemeClr val="bg1"/>
              </a:solidFill>
              <a:latin typeface="Arial" charset="0"/>
              <a:cs typeface="Arial" charset="0"/>
            </a:endParaRPr>
          </a:p>
        </p:txBody>
      </p:sp>
      <p:sp>
        <p:nvSpPr>
          <p:cNvPr id="2" name="Slide Number Placeholder 1"/>
          <p:cNvSpPr>
            <a:spLocks noGrp="1"/>
          </p:cNvSpPr>
          <p:nvPr>
            <p:ph type="sldNum" sz="quarter" idx="10"/>
          </p:nvPr>
        </p:nvSpPr>
        <p:spPr/>
        <p:txBody>
          <a:bodyPr/>
          <a:lstStyle/>
          <a:p>
            <a:fld id="{6F43FDFB-9946-4C9C-BA6F-025AAB9518F8}" type="slidenum">
              <a:rPr lang="en-US" sz="2400" smtClean="0"/>
              <a:pPr/>
              <a:t>2</a:t>
            </a:fld>
            <a:endParaRPr lang="en-US" sz="2400" dirty="0"/>
          </a:p>
        </p:txBody>
      </p:sp>
    </p:spTree>
    <p:extLst>
      <p:ext uri="{BB962C8B-B14F-4D97-AF65-F5344CB8AC3E}">
        <p14:creationId xmlns:p14="http://schemas.microsoft.com/office/powerpoint/2010/main" xmlns="" val="121248488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ctrTitle"/>
          </p:nvPr>
        </p:nvSpPr>
        <p:spPr>
          <a:xfrm>
            <a:off x="838200" y="-247877"/>
            <a:ext cx="7772400" cy="1066800"/>
          </a:xfrm>
        </p:spPr>
        <p:txBody>
          <a:bodyPr/>
          <a:lstStyle/>
          <a:p>
            <a:r>
              <a:rPr lang="en-US" altLang="en-US" sz="4800" b="1" dirty="0" smtClean="0">
                <a:solidFill>
                  <a:schemeClr val="bg1"/>
                </a:solidFill>
                <a:latin typeface="Arial" panose="020B0604020202020204" pitchFamily="34" charset="0"/>
                <a:cs typeface="Arial" panose="020B0604020202020204" pitchFamily="34" charset="0"/>
              </a:rPr>
              <a:t>Corrective Action</a:t>
            </a:r>
          </a:p>
        </p:txBody>
      </p:sp>
      <p:sp>
        <p:nvSpPr>
          <p:cNvPr id="4099" name="Subtitle 2"/>
          <p:cNvSpPr>
            <a:spLocks noGrp="1"/>
          </p:cNvSpPr>
          <p:nvPr>
            <p:ph type="subTitle" idx="1"/>
          </p:nvPr>
        </p:nvSpPr>
        <p:spPr>
          <a:xfrm>
            <a:off x="674914" y="838200"/>
            <a:ext cx="7772400" cy="1295400"/>
          </a:xfrm>
        </p:spPr>
        <p:txBody>
          <a:bodyPr/>
          <a:lstStyle/>
          <a:p>
            <a:pPr marL="571500" indent="-571500" algn="l">
              <a:buFont typeface="Arial" panose="020B0604020202020204" pitchFamily="34" charset="0"/>
              <a:buChar char="•"/>
              <a:defRPr/>
            </a:pPr>
            <a:r>
              <a:rPr lang="en-US" altLang="en-US" sz="2300" dirty="0" smtClean="0">
                <a:solidFill>
                  <a:schemeClr val="bg1"/>
                </a:solidFill>
                <a:latin typeface="Arial" panose="020B0604020202020204" pitchFamily="34" charset="0"/>
                <a:cs typeface="Arial" panose="020B0604020202020204" pitchFamily="34" charset="0"/>
              </a:rPr>
              <a:t>Must include an analysis of the effectiveness of potential corrective measures.</a:t>
            </a:r>
          </a:p>
          <a:p>
            <a:pPr marL="571500" indent="-571500" algn="l">
              <a:buFont typeface="Arial" panose="020B0604020202020204" pitchFamily="34" charset="0"/>
              <a:buChar char="•"/>
              <a:defRPr/>
            </a:pPr>
            <a:endParaRPr lang="en-US" altLang="en-US" sz="2300" dirty="0">
              <a:solidFill>
                <a:schemeClr val="bg1"/>
              </a:solidFill>
              <a:latin typeface="Arial" panose="020B0604020202020204" pitchFamily="34" charset="0"/>
              <a:cs typeface="Arial" panose="020B0604020202020204" pitchFamily="34" charset="0"/>
            </a:endParaRPr>
          </a:p>
          <a:p>
            <a:pPr marL="571500" indent="-571500" algn="l">
              <a:buFont typeface="Arial" panose="020B0604020202020204" pitchFamily="34" charset="0"/>
              <a:buChar char="•"/>
              <a:defRPr/>
            </a:pPr>
            <a:r>
              <a:rPr lang="en-US" altLang="en-US" sz="2300" dirty="0" smtClean="0">
                <a:solidFill>
                  <a:schemeClr val="bg1"/>
                </a:solidFill>
                <a:latin typeface="Arial" panose="020B0604020202020204" pitchFamily="34" charset="0"/>
                <a:cs typeface="Arial" panose="020B0604020202020204" pitchFamily="34" charset="0"/>
              </a:rPr>
              <a:t>Must </a:t>
            </a:r>
            <a:r>
              <a:rPr lang="en-US" altLang="en-US" sz="2300" dirty="0">
                <a:solidFill>
                  <a:schemeClr val="bg1"/>
                </a:solidFill>
                <a:latin typeface="Arial" panose="020B0604020202020204" pitchFamily="34" charset="0"/>
                <a:cs typeface="Arial" panose="020B0604020202020204" pitchFamily="34" charset="0"/>
              </a:rPr>
              <a:t>discuss the assessment in a public meeting </a:t>
            </a:r>
            <a:r>
              <a:rPr lang="en-US" altLang="en-US" sz="2300" dirty="0" smtClean="0">
                <a:solidFill>
                  <a:schemeClr val="bg1"/>
                </a:solidFill>
                <a:latin typeface="Arial" panose="020B0604020202020204" pitchFamily="34" charset="0"/>
                <a:cs typeface="Arial" panose="020B0604020202020204" pitchFamily="34" charset="0"/>
              </a:rPr>
              <a:t>before selecting remedy.</a:t>
            </a:r>
          </a:p>
          <a:p>
            <a:pPr marL="571500" indent="-571500" algn="l">
              <a:buFont typeface="Arial" panose="020B0604020202020204" pitchFamily="34" charset="0"/>
              <a:buChar char="•"/>
              <a:defRPr/>
            </a:pPr>
            <a:endParaRPr lang="en-US" altLang="en-US" sz="2300" dirty="0">
              <a:solidFill>
                <a:schemeClr val="bg1"/>
              </a:solidFill>
              <a:latin typeface="Arial" panose="020B0604020202020204" pitchFamily="34" charset="0"/>
              <a:cs typeface="Arial" panose="020B0604020202020204" pitchFamily="34" charset="0"/>
            </a:endParaRPr>
          </a:p>
          <a:p>
            <a:pPr marL="571500" indent="-571500" algn="l">
              <a:buFont typeface="Arial" panose="020B0604020202020204" pitchFamily="34" charset="0"/>
              <a:buChar char="•"/>
              <a:defRPr/>
            </a:pPr>
            <a:r>
              <a:rPr lang="en-US" altLang="en-US" sz="2300" dirty="0" smtClean="0">
                <a:solidFill>
                  <a:schemeClr val="bg1"/>
                </a:solidFill>
                <a:latin typeface="Arial" panose="020B0604020202020204" pitchFamily="34" charset="0"/>
                <a:cs typeface="Arial" panose="020B0604020202020204" pitchFamily="34" charset="0"/>
              </a:rPr>
              <a:t>Remedies </a:t>
            </a:r>
            <a:r>
              <a:rPr lang="en-US" altLang="en-US" sz="2300" dirty="0">
                <a:solidFill>
                  <a:schemeClr val="bg1"/>
                </a:solidFill>
                <a:latin typeface="Arial" panose="020B0604020202020204" pitchFamily="34" charset="0"/>
                <a:cs typeface="Arial" panose="020B0604020202020204" pitchFamily="34" charset="0"/>
              </a:rPr>
              <a:t>must attain the groundwater protection standard for 3 consecutive years and control the source(s) of </a:t>
            </a:r>
            <a:r>
              <a:rPr lang="en-US" altLang="en-US" sz="2300" dirty="0" smtClean="0">
                <a:solidFill>
                  <a:schemeClr val="bg1"/>
                </a:solidFill>
                <a:latin typeface="Arial" panose="020B0604020202020204" pitchFamily="34" charset="0"/>
                <a:cs typeface="Arial" panose="020B0604020202020204" pitchFamily="34" charset="0"/>
              </a:rPr>
              <a:t>release</a:t>
            </a:r>
          </a:p>
          <a:p>
            <a:pPr marL="571500" indent="-571500" algn="l">
              <a:buFont typeface="Arial" panose="020B0604020202020204" pitchFamily="34" charset="0"/>
              <a:buChar char="•"/>
              <a:defRPr/>
            </a:pPr>
            <a:endParaRPr lang="en-US" altLang="en-US" sz="2300" dirty="0" smtClean="0">
              <a:solidFill>
                <a:schemeClr val="bg1"/>
              </a:solidFill>
              <a:latin typeface="Arial" panose="020B0604020202020204" pitchFamily="34" charset="0"/>
              <a:cs typeface="Arial" panose="020B0604020202020204" pitchFamily="34" charset="0"/>
            </a:endParaRPr>
          </a:p>
          <a:p>
            <a:pPr marL="571500" indent="-571500" algn="l">
              <a:buFont typeface="Arial" panose="020B0604020202020204" pitchFamily="34" charset="0"/>
              <a:buChar char="•"/>
              <a:defRPr/>
            </a:pPr>
            <a:r>
              <a:rPr lang="en-US" altLang="en-US" sz="2300" dirty="0" smtClean="0">
                <a:solidFill>
                  <a:schemeClr val="bg1"/>
                </a:solidFill>
                <a:latin typeface="Arial" panose="020B0604020202020204" pitchFamily="34" charset="0"/>
                <a:cs typeface="Arial" panose="020B0604020202020204" pitchFamily="34" charset="0"/>
              </a:rPr>
              <a:t>Specify </a:t>
            </a:r>
            <a:r>
              <a:rPr lang="en-US" altLang="en-US" sz="2300" dirty="0">
                <a:solidFill>
                  <a:schemeClr val="bg1"/>
                </a:solidFill>
                <a:latin typeface="Arial" panose="020B0604020202020204" pitchFamily="34" charset="0"/>
                <a:cs typeface="Arial" panose="020B0604020202020204" pitchFamily="34" charset="0"/>
              </a:rPr>
              <a:t>a schedule for implementing and completing remedial </a:t>
            </a:r>
            <a:r>
              <a:rPr lang="en-US" altLang="en-US" sz="2300" dirty="0" smtClean="0">
                <a:solidFill>
                  <a:schemeClr val="bg1"/>
                </a:solidFill>
                <a:latin typeface="Arial" panose="020B0604020202020204" pitchFamily="34" charset="0"/>
                <a:cs typeface="Arial" panose="020B0604020202020204" pitchFamily="34" charset="0"/>
              </a:rPr>
              <a:t>activities</a:t>
            </a:r>
          </a:p>
          <a:p>
            <a:pPr marL="571500" indent="-571500" algn="l">
              <a:buFont typeface="Arial" panose="020B0604020202020204" pitchFamily="34" charset="0"/>
              <a:buChar char="•"/>
              <a:defRPr/>
            </a:pPr>
            <a:endParaRPr lang="en-US" altLang="en-US" sz="2300" dirty="0" smtClean="0">
              <a:solidFill>
                <a:schemeClr val="bg1"/>
              </a:solidFill>
              <a:latin typeface="Arial" panose="020B0604020202020204" pitchFamily="34" charset="0"/>
              <a:cs typeface="Arial" panose="020B0604020202020204" pitchFamily="34" charset="0"/>
            </a:endParaRPr>
          </a:p>
          <a:p>
            <a:pPr marL="571500" indent="-571500" algn="l">
              <a:buFont typeface="Arial" panose="020B0604020202020204" pitchFamily="34" charset="0"/>
              <a:buChar char="•"/>
              <a:defRPr/>
            </a:pPr>
            <a:r>
              <a:rPr lang="en-US" altLang="en-US" sz="2300" dirty="0" smtClean="0">
                <a:solidFill>
                  <a:schemeClr val="bg1"/>
                </a:solidFill>
                <a:latin typeface="Arial" panose="020B0604020202020204" pitchFamily="34" charset="0"/>
                <a:cs typeface="Arial" panose="020B0604020202020204" pitchFamily="34" charset="0"/>
              </a:rPr>
              <a:t>Initiate </a:t>
            </a:r>
            <a:r>
              <a:rPr lang="en-US" altLang="en-US" sz="2300" dirty="0">
                <a:solidFill>
                  <a:schemeClr val="bg1"/>
                </a:solidFill>
                <a:latin typeface="Arial" panose="020B0604020202020204" pitchFamily="34" charset="0"/>
                <a:cs typeface="Arial" panose="020B0604020202020204" pitchFamily="34" charset="0"/>
              </a:rPr>
              <a:t>remedial activities within 90 days of selecting a remedy</a:t>
            </a:r>
          </a:p>
          <a:p>
            <a:pPr marL="1314450" lvl="1" indent="-571500">
              <a:buFont typeface="Arial" panose="020B0604020202020204" pitchFamily="34" charset="0"/>
              <a:buChar char="•"/>
              <a:defRPr/>
            </a:pPr>
            <a:endParaRPr lang="en-US" altLang="en-US" sz="2400" dirty="0">
              <a:solidFill>
                <a:schemeClr val="bg1"/>
              </a:solidFill>
              <a:latin typeface="Arial" panose="020B0604020202020204" pitchFamily="34" charset="0"/>
              <a:cs typeface="Arial" panose="020B0604020202020204" pitchFamily="34" charset="0"/>
            </a:endParaRPr>
          </a:p>
          <a:p>
            <a:pPr marL="1314450" lvl="1" indent="-571500">
              <a:buFont typeface="Arial" panose="020B0604020202020204" pitchFamily="34" charset="0"/>
              <a:buChar char="•"/>
              <a:defRPr/>
            </a:pPr>
            <a:endParaRPr lang="en-US" altLang="en-US" sz="2400" dirty="0">
              <a:solidFill>
                <a:schemeClr val="bg1"/>
              </a:solidFill>
              <a:latin typeface="Arial" panose="020B0604020202020204" pitchFamily="34" charset="0"/>
              <a:cs typeface="Arial" panose="020B0604020202020204" pitchFamily="34" charset="0"/>
            </a:endParaRPr>
          </a:p>
          <a:p>
            <a:pPr marL="1314450" lvl="1" indent="-571500">
              <a:buFont typeface="Arial" panose="020B0604020202020204" pitchFamily="34" charset="0"/>
              <a:buChar char="•"/>
              <a:defRPr/>
            </a:pPr>
            <a:endParaRPr lang="en-US" altLang="en-US" sz="2400" dirty="0">
              <a:solidFill>
                <a:schemeClr val="bg1"/>
              </a:solidFill>
              <a:latin typeface="Arial" panose="020B0604020202020204" pitchFamily="34" charset="0"/>
              <a:cs typeface="Arial" panose="020B0604020202020204" pitchFamily="34" charset="0"/>
            </a:endParaRPr>
          </a:p>
          <a:p>
            <a:pPr marL="1314450" lvl="1" indent="-571500">
              <a:buFont typeface="Arial" panose="020B0604020202020204" pitchFamily="34" charset="0"/>
              <a:buChar char="•"/>
              <a:defRPr/>
            </a:pPr>
            <a:endParaRPr lang="en-US" altLang="en-US" sz="2400" dirty="0" smtClean="0">
              <a:solidFill>
                <a:schemeClr val="bg1"/>
              </a:solidFill>
              <a:latin typeface="Arial" panose="020B0604020202020204" pitchFamily="34" charset="0"/>
              <a:cs typeface="Arial" panose="020B0604020202020204" pitchFamily="34" charset="0"/>
            </a:endParaRPr>
          </a:p>
        </p:txBody>
      </p:sp>
      <p:sp>
        <p:nvSpPr>
          <p:cNvPr id="5" name="Text Box 6"/>
          <p:cNvSpPr txBox="1">
            <a:spLocks noChangeArrowheads="1"/>
          </p:cNvSpPr>
          <p:nvPr/>
        </p:nvSpPr>
        <p:spPr bwMode="auto">
          <a:xfrm>
            <a:off x="685800" y="685800"/>
            <a:ext cx="7772400" cy="46037"/>
          </a:xfrm>
          <a:prstGeom prst="rect">
            <a:avLst/>
          </a:prstGeom>
          <a:noFill/>
          <a:ln w="76200">
            <a:solidFill>
              <a:schemeClr val="bg1"/>
            </a:solidFill>
            <a:miter lim="800000"/>
            <a:headEnd/>
            <a:tailEnd/>
          </a:ln>
          <a:extLst>
            <a:ext uri="{909E8E84-426E-40DD-AFC4-6F175D3DCCD1}">
              <a14:hiddenFill xmlns:a14="http://schemas.microsoft.com/office/drawing/2010/main" xmlns="">
                <a:solidFill>
                  <a:srgbClr val="FFFFFF"/>
                </a:solidFill>
              </a14:hiddenFill>
            </a:ext>
          </a:extLst>
        </p:spPr>
        <p:txBody>
          <a:bodyPr rot="10800000"/>
          <a:lstStyle>
            <a:lvl1pPr eaLnBrk="0" hangingPunct="0">
              <a:defRPr sz="3000">
                <a:solidFill>
                  <a:schemeClr val="tx1"/>
                </a:solidFill>
                <a:latin typeface="Times New Roman" pitchFamily="18" charset="0"/>
              </a:defRPr>
            </a:lvl1pPr>
            <a:lvl2pPr marL="742950" indent="-285750" algn="l" eaLnBrk="0" hangingPunct="0">
              <a:buChar char="–"/>
              <a:defRPr sz="2800">
                <a:solidFill>
                  <a:schemeClr val="tx1"/>
                </a:solidFill>
                <a:latin typeface="Arial" charset="0"/>
              </a:defRPr>
            </a:lvl2pPr>
            <a:lvl3pPr marL="1143000" indent="-228600" algn="l" eaLnBrk="0" hangingPunct="0">
              <a:buChar char="•"/>
              <a:defRPr sz="2400">
                <a:solidFill>
                  <a:schemeClr val="tx1"/>
                </a:solidFill>
                <a:latin typeface="Arial" charset="0"/>
              </a:defRPr>
            </a:lvl3pPr>
            <a:lvl4pPr marL="1600200" indent="-228600" algn="l" eaLnBrk="0" hangingPunct="0">
              <a:buChar char="–"/>
              <a:defRPr sz="2000">
                <a:solidFill>
                  <a:schemeClr val="tx1"/>
                </a:solidFill>
                <a:latin typeface="Arial" charset="0"/>
              </a:defRPr>
            </a:lvl4pPr>
            <a:lvl5pPr marL="2057400" indent="-228600" algn="l" eaLnBrk="0" hangingPunct="0">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pPr>
            <a:endParaRPr lang="en-US" altLang="en-US" sz="4200" dirty="0">
              <a:solidFill>
                <a:schemeClr val="bg1"/>
              </a:solidFill>
              <a:latin typeface="Arial" charset="0"/>
              <a:cs typeface="Arial" charset="0"/>
            </a:endParaRPr>
          </a:p>
        </p:txBody>
      </p:sp>
      <p:sp>
        <p:nvSpPr>
          <p:cNvPr id="2" name="Slide Number Placeholder 1"/>
          <p:cNvSpPr>
            <a:spLocks noGrp="1"/>
          </p:cNvSpPr>
          <p:nvPr>
            <p:ph type="sldNum" sz="quarter" idx="10"/>
          </p:nvPr>
        </p:nvSpPr>
        <p:spPr/>
        <p:txBody>
          <a:bodyPr/>
          <a:lstStyle/>
          <a:p>
            <a:fld id="{6F43FDFB-9946-4C9C-BA6F-025AAB9518F8}" type="slidenum">
              <a:rPr lang="en-US" sz="2400" smtClean="0"/>
              <a:pPr/>
              <a:t>20</a:t>
            </a:fld>
            <a:endParaRPr lang="en-US" sz="2400" dirty="0"/>
          </a:p>
        </p:txBody>
      </p:sp>
    </p:spTree>
    <p:extLst>
      <p:ext uri="{BB962C8B-B14F-4D97-AF65-F5344CB8AC3E}">
        <p14:creationId xmlns:p14="http://schemas.microsoft.com/office/powerpoint/2010/main" xmlns="" val="393503671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ctrTitle"/>
          </p:nvPr>
        </p:nvSpPr>
        <p:spPr>
          <a:xfrm>
            <a:off x="838200" y="-247877"/>
            <a:ext cx="7772400" cy="1066800"/>
          </a:xfrm>
        </p:spPr>
        <p:txBody>
          <a:bodyPr/>
          <a:lstStyle/>
          <a:p>
            <a:r>
              <a:rPr lang="en-US" altLang="en-US" sz="4800" b="1" dirty="0" smtClean="0">
                <a:solidFill>
                  <a:schemeClr val="bg1"/>
                </a:solidFill>
                <a:latin typeface="Arial" panose="020B0604020202020204" pitchFamily="34" charset="0"/>
                <a:cs typeface="Arial" panose="020B0604020202020204" pitchFamily="34" charset="0"/>
              </a:rPr>
              <a:t>Closure </a:t>
            </a:r>
          </a:p>
        </p:txBody>
      </p:sp>
      <p:sp>
        <p:nvSpPr>
          <p:cNvPr id="4099" name="Subtitle 2"/>
          <p:cNvSpPr>
            <a:spLocks noGrp="1"/>
          </p:cNvSpPr>
          <p:nvPr>
            <p:ph type="subTitle" idx="1"/>
          </p:nvPr>
        </p:nvSpPr>
        <p:spPr>
          <a:xfrm>
            <a:off x="674914" y="838200"/>
            <a:ext cx="7772400" cy="1295400"/>
          </a:xfrm>
        </p:spPr>
        <p:txBody>
          <a:bodyPr/>
          <a:lstStyle/>
          <a:p>
            <a:pPr marL="571500" indent="-571500" algn="l">
              <a:buFont typeface="Arial" panose="020B0604020202020204" pitchFamily="34" charset="0"/>
              <a:buChar char="•"/>
              <a:defRPr/>
            </a:pPr>
            <a:r>
              <a:rPr lang="en-US" altLang="en-US" sz="2400" dirty="0">
                <a:solidFill>
                  <a:schemeClr val="bg1"/>
                </a:solidFill>
                <a:latin typeface="Arial" panose="020B0604020202020204" pitchFamily="34" charset="0"/>
                <a:cs typeface="Arial" panose="020B0604020202020204" pitchFamily="34" charset="0"/>
              </a:rPr>
              <a:t>Closure of a CCR unit is triggered in one of </a:t>
            </a:r>
            <a:r>
              <a:rPr lang="en-US" altLang="en-US" sz="2400" u="sng" dirty="0">
                <a:solidFill>
                  <a:schemeClr val="bg1"/>
                </a:solidFill>
                <a:latin typeface="Arial" panose="020B0604020202020204" pitchFamily="34" charset="0"/>
                <a:cs typeface="Arial" panose="020B0604020202020204" pitchFamily="34" charset="0"/>
              </a:rPr>
              <a:t>three</a:t>
            </a:r>
            <a:r>
              <a:rPr lang="en-US" altLang="en-US" sz="2400" dirty="0">
                <a:solidFill>
                  <a:schemeClr val="bg1"/>
                </a:solidFill>
                <a:latin typeface="Arial" panose="020B0604020202020204" pitchFamily="34" charset="0"/>
                <a:cs typeface="Arial" panose="020B0604020202020204" pitchFamily="34" charset="0"/>
              </a:rPr>
              <a:t> ways:</a:t>
            </a:r>
          </a:p>
          <a:p>
            <a:pPr lvl="1" indent="0">
              <a:buNone/>
              <a:defRPr/>
            </a:pPr>
            <a:r>
              <a:rPr lang="en-US" altLang="en-US" sz="2400" dirty="0" smtClean="0">
                <a:solidFill>
                  <a:schemeClr val="bg1"/>
                </a:solidFill>
                <a:latin typeface="Arial" panose="020B0604020202020204" pitchFamily="34" charset="0"/>
                <a:cs typeface="Arial" panose="020B0604020202020204" pitchFamily="34" charset="0"/>
              </a:rPr>
              <a:t>1.  Unit </a:t>
            </a:r>
            <a:r>
              <a:rPr lang="en-US" altLang="en-US" sz="2400" dirty="0">
                <a:solidFill>
                  <a:schemeClr val="bg1"/>
                </a:solidFill>
                <a:latin typeface="Arial" panose="020B0604020202020204" pitchFamily="34" charset="0"/>
                <a:cs typeface="Arial" panose="020B0604020202020204" pitchFamily="34" charset="0"/>
              </a:rPr>
              <a:t>fails to meet technical </a:t>
            </a:r>
            <a:r>
              <a:rPr lang="en-US" altLang="en-US" sz="2400" dirty="0" smtClean="0">
                <a:solidFill>
                  <a:schemeClr val="bg1"/>
                </a:solidFill>
                <a:latin typeface="Arial" panose="020B0604020202020204" pitchFamily="34" charset="0"/>
                <a:cs typeface="Arial" panose="020B0604020202020204" pitchFamily="34" charset="0"/>
              </a:rPr>
              <a:t>criteria:</a:t>
            </a:r>
          </a:p>
          <a:p>
            <a:pPr lvl="2" indent="0">
              <a:buNone/>
              <a:defRPr/>
            </a:pPr>
            <a:r>
              <a:rPr lang="en-US" altLang="en-US" dirty="0" smtClean="0">
                <a:solidFill>
                  <a:schemeClr val="bg1"/>
                </a:solidFill>
                <a:latin typeface="Arial" panose="020B0604020202020204" pitchFamily="34" charset="0"/>
                <a:cs typeface="Arial" panose="020B0604020202020204" pitchFamily="34" charset="0"/>
              </a:rPr>
              <a:t>.  Location restrictions</a:t>
            </a:r>
          </a:p>
          <a:p>
            <a:pPr lvl="2" indent="0">
              <a:buNone/>
              <a:defRPr/>
            </a:pPr>
            <a:r>
              <a:rPr lang="en-US" altLang="en-US" dirty="0" smtClean="0">
                <a:solidFill>
                  <a:schemeClr val="bg1"/>
                </a:solidFill>
                <a:latin typeface="Arial" panose="020B0604020202020204" pitchFamily="34" charset="0"/>
                <a:cs typeface="Arial" panose="020B0604020202020204" pitchFamily="34" charset="0"/>
              </a:rPr>
              <a:t>.  Leaking</a:t>
            </a:r>
            <a:r>
              <a:rPr lang="en-US" altLang="en-US" dirty="0">
                <a:solidFill>
                  <a:schemeClr val="bg1"/>
                </a:solidFill>
                <a:latin typeface="Arial" panose="020B0604020202020204" pitchFamily="34" charset="0"/>
                <a:cs typeface="Arial" panose="020B0604020202020204" pitchFamily="34" charset="0"/>
              </a:rPr>
              <a:t>, unlined CCR surface </a:t>
            </a:r>
            <a:r>
              <a:rPr lang="en-US" altLang="en-US" dirty="0" smtClean="0">
                <a:solidFill>
                  <a:schemeClr val="bg1"/>
                </a:solidFill>
                <a:latin typeface="Arial" panose="020B0604020202020204" pitchFamily="34" charset="0"/>
                <a:cs typeface="Arial" panose="020B0604020202020204" pitchFamily="34" charset="0"/>
              </a:rPr>
              <a:t>impoundment</a:t>
            </a:r>
          </a:p>
          <a:p>
            <a:pPr lvl="2" indent="0">
              <a:buNone/>
              <a:defRPr/>
            </a:pPr>
            <a:r>
              <a:rPr lang="en-US" altLang="en-US" dirty="0" smtClean="0">
                <a:solidFill>
                  <a:schemeClr val="bg1"/>
                </a:solidFill>
                <a:latin typeface="Arial" panose="020B0604020202020204" pitchFamily="34" charset="0"/>
                <a:cs typeface="Arial" panose="020B0604020202020204" pitchFamily="34" charset="0"/>
              </a:rPr>
              <a:t>.  Fails </a:t>
            </a:r>
            <a:r>
              <a:rPr lang="en-US" altLang="en-US" dirty="0">
                <a:solidFill>
                  <a:schemeClr val="bg1"/>
                </a:solidFill>
                <a:latin typeface="Arial" panose="020B0604020202020204" pitchFamily="34" charset="0"/>
                <a:cs typeface="Arial" panose="020B0604020202020204" pitchFamily="34" charset="0"/>
              </a:rPr>
              <a:t>to demonstrate or meet structural </a:t>
            </a:r>
            <a:r>
              <a:rPr lang="en-US" altLang="en-US" dirty="0" smtClean="0">
                <a:solidFill>
                  <a:schemeClr val="bg1"/>
                </a:solidFill>
                <a:latin typeface="Arial" panose="020B0604020202020204" pitchFamily="34" charset="0"/>
                <a:cs typeface="Arial" panose="020B0604020202020204" pitchFamily="34" charset="0"/>
              </a:rPr>
              <a:t>                 integrity standards</a:t>
            </a:r>
            <a:endParaRPr lang="en-US" altLang="en-US" dirty="0">
              <a:solidFill>
                <a:schemeClr val="bg1"/>
              </a:solidFill>
              <a:latin typeface="Arial" panose="020B0604020202020204" pitchFamily="34" charset="0"/>
              <a:cs typeface="Arial" panose="020B0604020202020204" pitchFamily="34" charset="0"/>
            </a:endParaRPr>
          </a:p>
          <a:p>
            <a:pPr lvl="1" indent="0">
              <a:buNone/>
              <a:defRPr/>
            </a:pPr>
            <a:endParaRPr lang="en-US" altLang="en-US" sz="2400" dirty="0">
              <a:solidFill>
                <a:schemeClr val="bg1"/>
              </a:solidFill>
              <a:latin typeface="Arial" panose="020B0604020202020204" pitchFamily="34" charset="0"/>
              <a:cs typeface="Arial" panose="020B0604020202020204" pitchFamily="34" charset="0"/>
            </a:endParaRPr>
          </a:p>
          <a:p>
            <a:pPr lvl="1" indent="0">
              <a:buNone/>
              <a:defRPr/>
            </a:pPr>
            <a:r>
              <a:rPr lang="en-US" altLang="en-US" sz="2400" dirty="0" smtClean="0">
                <a:solidFill>
                  <a:schemeClr val="bg1"/>
                </a:solidFill>
                <a:latin typeface="Arial" panose="020B0604020202020204" pitchFamily="34" charset="0"/>
                <a:cs typeface="Arial" panose="020B0604020202020204" pitchFamily="34" charset="0"/>
              </a:rPr>
              <a:t>2.  When </a:t>
            </a:r>
            <a:r>
              <a:rPr lang="en-US" altLang="en-US" sz="2400" dirty="0">
                <a:solidFill>
                  <a:schemeClr val="bg1"/>
                </a:solidFill>
                <a:latin typeface="Arial" panose="020B0604020202020204" pitchFamily="34" charset="0"/>
                <a:cs typeface="Arial" panose="020B0604020202020204" pitchFamily="34" charset="0"/>
              </a:rPr>
              <a:t>the known final waste shipment or when the last known volume of CCR for beneficial use is </a:t>
            </a:r>
            <a:r>
              <a:rPr lang="en-US" altLang="en-US" sz="2400" dirty="0" smtClean="0">
                <a:solidFill>
                  <a:schemeClr val="bg1"/>
                </a:solidFill>
                <a:latin typeface="Arial" panose="020B0604020202020204" pitchFamily="34" charset="0"/>
                <a:cs typeface="Arial" panose="020B0604020202020204" pitchFamily="34" charset="0"/>
              </a:rPr>
              <a:t>removed</a:t>
            </a:r>
          </a:p>
          <a:p>
            <a:pPr lvl="1" indent="0">
              <a:buNone/>
              <a:defRPr/>
            </a:pPr>
            <a:endParaRPr lang="en-US" altLang="en-US" sz="2400" dirty="0">
              <a:solidFill>
                <a:schemeClr val="bg1"/>
              </a:solidFill>
              <a:latin typeface="Arial" panose="020B0604020202020204" pitchFamily="34" charset="0"/>
              <a:cs typeface="Arial" panose="020B0604020202020204" pitchFamily="34" charset="0"/>
            </a:endParaRPr>
          </a:p>
          <a:p>
            <a:pPr lvl="1" indent="0">
              <a:buNone/>
              <a:defRPr/>
            </a:pPr>
            <a:r>
              <a:rPr lang="en-US" altLang="en-US" sz="2400" dirty="0" smtClean="0">
                <a:solidFill>
                  <a:schemeClr val="bg1"/>
                </a:solidFill>
                <a:latin typeface="Arial" panose="020B0604020202020204" pitchFamily="34" charset="0"/>
                <a:cs typeface="Arial" panose="020B0604020202020204" pitchFamily="34" charset="0"/>
              </a:rPr>
              <a:t>3.  When </a:t>
            </a:r>
            <a:r>
              <a:rPr lang="en-US" altLang="en-US" sz="2400" dirty="0">
                <a:solidFill>
                  <a:schemeClr val="bg1"/>
                </a:solidFill>
                <a:latin typeface="Arial" panose="020B0604020202020204" pitchFamily="34" charset="0"/>
                <a:cs typeface="Arial" panose="020B0604020202020204" pitchFamily="34" charset="0"/>
              </a:rPr>
              <a:t>a unit is “idle” for more than two years (</a:t>
            </a:r>
            <a:r>
              <a:rPr lang="en-US" altLang="en-US" sz="2000" dirty="0">
                <a:solidFill>
                  <a:schemeClr val="bg1"/>
                </a:solidFill>
                <a:latin typeface="Arial" panose="020B0604020202020204" pitchFamily="34" charset="0"/>
                <a:cs typeface="Arial" panose="020B0604020202020204" pitchFamily="34" charset="0"/>
              </a:rPr>
              <a:t>no receipt of CCR </a:t>
            </a:r>
            <a:r>
              <a:rPr lang="en-US" altLang="en-US" sz="2000" dirty="0" smtClean="0">
                <a:solidFill>
                  <a:schemeClr val="bg1"/>
                </a:solidFill>
                <a:latin typeface="Arial" panose="020B0604020202020204" pitchFamily="34" charset="0"/>
                <a:cs typeface="Arial" panose="020B0604020202020204" pitchFamily="34" charset="0"/>
              </a:rPr>
              <a:t>or removal </a:t>
            </a:r>
            <a:r>
              <a:rPr lang="en-US" altLang="en-US" sz="2000" dirty="0">
                <a:solidFill>
                  <a:schemeClr val="bg1"/>
                </a:solidFill>
                <a:latin typeface="Arial" panose="020B0604020202020204" pitchFamily="34" charset="0"/>
                <a:cs typeface="Arial" panose="020B0604020202020204" pitchFamily="34" charset="0"/>
              </a:rPr>
              <a:t>of CCR for beneficial use)</a:t>
            </a:r>
          </a:p>
          <a:p>
            <a:pPr marL="1314450" lvl="1" indent="-571500">
              <a:buFont typeface="Arial" panose="020B0604020202020204" pitchFamily="34" charset="0"/>
              <a:buChar char="•"/>
              <a:defRPr/>
            </a:pPr>
            <a:endParaRPr lang="en-US" altLang="en-US" sz="2400" dirty="0" smtClean="0">
              <a:solidFill>
                <a:schemeClr val="bg1"/>
              </a:solidFill>
              <a:latin typeface="Arial" panose="020B0604020202020204" pitchFamily="34" charset="0"/>
              <a:cs typeface="Arial" panose="020B0604020202020204" pitchFamily="34" charset="0"/>
            </a:endParaRPr>
          </a:p>
          <a:p>
            <a:pPr marL="1314450" lvl="1" indent="-571500">
              <a:buFont typeface="Arial" panose="020B0604020202020204" pitchFamily="34" charset="0"/>
              <a:buChar char="•"/>
              <a:defRPr/>
            </a:pPr>
            <a:endParaRPr lang="en-US" altLang="en-US" sz="2400" dirty="0" smtClean="0">
              <a:solidFill>
                <a:schemeClr val="bg1"/>
              </a:solidFill>
              <a:latin typeface="Arial" panose="020B0604020202020204" pitchFamily="34" charset="0"/>
              <a:cs typeface="Arial" panose="020B0604020202020204" pitchFamily="34" charset="0"/>
            </a:endParaRPr>
          </a:p>
        </p:txBody>
      </p:sp>
      <p:sp>
        <p:nvSpPr>
          <p:cNvPr id="5" name="Text Box 6"/>
          <p:cNvSpPr txBox="1">
            <a:spLocks noChangeArrowheads="1"/>
          </p:cNvSpPr>
          <p:nvPr/>
        </p:nvSpPr>
        <p:spPr bwMode="auto">
          <a:xfrm>
            <a:off x="685800" y="685800"/>
            <a:ext cx="7772400" cy="46037"/>
          </a:xfrm>
          <a:prstGeom prst="rect">
            <a:avLst/>
          </a:prstGeom>
          <a:noFill/>
          <a:ln w="76200">
            <a:solidFill>
              <a:schemeClr val="bg1"/>
            </a:solidFill>
            <a:miter lim="800000"/>
            <a:headEnd/>
            <a:tailEnd/>
          </a:ln>
          <a:extLst>
            <a:ext uri="{909E8E84-426E-40DD-AFC4-6F175D3DCCD1}">
              <a14:hiddenFill xmlns:a14="http://schemas.microsoft.com/office/drawing/2010/main" xmlns="">
                <a:solidFill>
                  <a:srgbClr val="FFFFFF"/>
                </a:solidFill>
              </a14:hiddenFill>
            </a:ext>
          </a:extLst>
        </p:spPr>
        <p:txBody>
          <a:bodyPr rot="10800000"/>
          <a:lstStyle>
            <a:lvl1pPr eaLnBrk="0" hangingPunct="0">
              <a:defRPr sz="3000">
                <a:solidFill>
                  <a:schemeClr val="tx1"/>
                </a:solidFill>
                <a:latin typeface="Times New Roman" pitchFamily="18" charset="0"/>
              </a:defRPr>
            </a:lvl1pPr>
            <a:lvl2pPr marL="742950" indent="-285750" algn="l" eaLnBrk="0" hangingPunct="0">
              <a:buChar char="–"/>
              <a:defRPr sz="2800">
                <a:solidFill>
                  <a:schemeClr val="tx1"/>
                </a:solidFill>
                <a:latin typeface="Arial" charset="0"/>
              </a:defRPr>
            </a:lvl2pPr>
            <a:lvl3pPr marL="1143000" indent="-228600" algn="l" eaLnBrk="0" hangingPunct="0">
              <a:buChar char="•"/>
              <a:defRPr sz="2400">
                <a:solidFill>
                  <a:schemeClr val="tx1"/>
                </a:solidFill>
                <a:latin typeface="Arial" charset="0"/>
              </a:defRPr>
            </a:lvl3pPr>
            <a:lvl4pPr marL="1600200" indent="-228600" algn="l" eaLnBrk="0" hangingPunct="0">
              <a:buChar char="–"/>
              <a:defRPr sz="2000">
                <a:solidFill>
                  <a:schemeClr val="tx1"/>
                </a:solidFill>
                <a:latin typeface="Arial" charset="0"/>
              </a:defRPr>
            </a:lvl4pPr>
            <a:lvl5pPr marL="2057400" indent="-228600" algn="l" eaLnBrk="0" hangingPunct="0">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pPr>
            <a:endParaRPr lang="en-US" altLang="en-US" sz="4200" dirty="0">
              <a:solidFill>
                <a:schemeClr val="bg1"/>
              </a:solidFill>
              <a:latin typeface="Arial" charset="0"/>
              <a:cs typeface="Arial" charset="0"/>
            </a:endParaRPr>
          </a:p>
        </p:txBody>
      </p:sp>
      <p:sp>
        <p:nvSpPr>
          <p:cNvPr id="2" name="Slide Number Placeholder 1"/>
          <p:cNvSpPr>
            <a:spLocks noGrp="1"/>
          </p:cNvSpPr>
          <p:nvPr>
            <p:ph type="sldNum" sz="quarter" idx="10"/>
          </p:nvPr>
        </p:nvSpPr>
        <p:spPr/>
        <p:txBody>
          <a:bodyPr/>
          <a:lstStyle/>
          <a:p>
            <a:fld id="{6F43FDFB-9946-4C9C-BA6F-025AAB9518F8}" type="slidenum">
              <a:rPr lang="en-US" sz="2400" smtClean="0"/>
              <a:pPr/>
              <a:t>21</a:t>
            </a:fld>
            <a:endParaRPr lang="en-US" sz="2400" dirty="0"/>
          </a:p>
        </p:txBody>
      </p:sp>
    </p:spTree>
    <p:extLst>
      <p:ext uri="{BB962C8B-B14F-4D97-AF65-F5344CB8AC3E}">
        <p14:creationId xmlns:p14="http://schemas.microsoft.com/office/powerpoint/2010/main" xmlns="" val="188015731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ctrTitle"/>
          </p:nvPr>
        </p:nvSpPr>
        <p:spPr>
          <a:xfrm>
            <a:off x="838200" y="-247877"/>
            <a:ext cx="7772400" cy="1066800"/>
          </a:xfrm>
        </p:spPr>
        <p:txBody>
          <a:bodyPr/>
          <a:lstStyle/>
          <a:p>
            <a:r>
              <a:rPr lang="en-US" altLang="en-US" sz="4800" b="1" dirty="0" smtClean="0">
                <a:solidFill>
                  <a:schemeClr val="bg1"/>
                </a:solidFill>
                <a:latin typeface="Arial" panose="020B0604020202020204" pitchFamily="34" charset="0"/>
                <a:cs typeface="Arial" panose="020B0604020202020204" pitchFamily="34" charset="0"/>
              </a:rPr>
              <a:t>Closure (continued) </a:t>
            </a:r>
          </a:p>
        </p:txBody>
      </p:sp>
      <p:sp>
        <p:nvSpPr>
          <p:cNvPr id="4099" name="Subtitle 2"/>
          <p:cNvSpPr>
            <a:spLocks noGrp="1"/>
          </p:cNvSpPr>
          <p:nvPr>
            <p:ph type="subTitle" idx="1"/>
          </p:nvPr>
        </p:nvSpPr>
        <p:spPr>
          <a:xfrm>
            <a:off x="674914" y="838200"/>
            <a:ext cx="7772400" cy="1295400"/>
          </a:xfrm>
        </p:spPr>
        <p:txBody>
          <a:bodyPr/>
          <a:lstStyle/>
          <a:p>
            <a:pPr marL="571500" indent="-571500" algn="l">
              <a:buFont typeface="Arial" panose="020B0604020202020204" pitchFamily="34" charset="0"/>
              <a:buChar char="•"/>
              <a:defRPr/>
            </a:pPr>
            <a:r>
              <a:rPr lang="en-US" altLang="en-US" sz="2600" dirty="0">
                <a:solidFill>
                  <a:schemeClr val="bg1"/>
                </a:solidFill>
                <a:latin typeface="Arial" panose="020B0604020202020204" pitchFamily="34" charset="0"/>
                <a:cs typeface="Arial" panose="020B0604020202020204" pitchFamily="34" charset="0"/>
              </a:rPr>
              <a:t>Owner/Operator (O/O) must prepare closure and </a:t>
            </a:r>
            <a:r>
              <a:rPr lang="en-US" altLang="en-US" sz="2600" dirty="0" smtClean="0">
                <a:solidFill>
                  <a:schemeClr val="bg1"/>
                </a:solidFill>
                <a:latin typeface="Arial" panose="020B0604020202020204" pitchFamily="34" charset="0"/>
                <a:cs typeface="Arial" panose="020B0604020202020204" pitchFamily="34" charset="0"/>
              </a:rPr>
              <a:t>post-closure care plans</a:t>
            </a:r>
          </a:p>
          <a:p>
            <a:pPr marL="571500" indent="-571500" algn="l">
              <a:buFont typeface="Arial" panose="020B0604020202020204" pitchFamily="34" charset="0"/>
              <a:buChar char="•"/>
              <a:defRPr/>
            </a:pPr>
            <a:endParaRPr lang="en-US" altLang="en-US" sz="2600" dirty="0">
              <a:solidFill>
                <a:schemeClr val="bg1"/>
              </a:solidFill>
              <a:latin typeface="Arial" panose="020B0604020202020204" pitchFamily="34" charset="0"/>
              <a:cs typeface="Arial" panose="020B0604020202020204" pitchFamily="34" charset="0"/>
            </a:endParaRPr>
          </a:p>
          <a:p>
            <a:pPr marL="571500" indent="-571500" algn="l">
              <a:buFont typeface="Arial" panose="020B0604020202020204" pitchFamily="34" charset="0"/>
              <a:buChar char="•"/>
              <a:defRPr/>
            </a:pPr>
            <a:r>
              <a:rPr lang="en-US" altLang="en-US" sz="2600" dirty="0" smtClean="0">
                <a:solidFill>
                  <a:schemeClr val="bg1"/>
                </a:solidFill>
                <a:latin typeface="Arial" panose="020B0604020202020204" pitchFamily="34" charset="0"/>
                <a:cs typeface="Arial" panose="020B0604020202020204" pitchFamily="34" charset="0"/>
              </a:rPr>
              <a:t>Closure </a:t>
            </a:r>
            <a:r>
              <a:rPr lang="en-US" altLang="en-US" sz="2600" dirty="0">
                <a:solidFill>
                  <a:schemeClr val="bg1"/>
                </a:solidFill>
                <a:latin typeface="Arial" panose="020B0604020202020204" pitchFamily="34" charset="0"/>
                <a:cs typeface="Arial" panose="020B0604020202020204" pitchFamily="34" charset="0"/>
              </a:rPr>
              <a:t>of a CCR unit must be completed either </a:t>
            </a:r>
            <a:r>
              <a:rPr lang="en-US" altLang="en-US" sz="2600" dirty="0" smtClean="0">
                <a:solidFill>
                  <a:schemeClr val="bg1"/>
                </a:solidFill>
                <a:latin typeface="Arial" panose="020B0604020202020204" pitchFamily="34" charset="0"/>
                <a:cs typeface="Arial" panose="020B0604020202020204" pitchFamily="34" charset="0"/>
              </a:rPr>
              <a:t>by: 	</a:t>
            </a:r>
          </a:p>
          <a:p>
            <a:pPr marL="1314450" lvl="1" indent="-571500">
              <a:buFont typeface="Arial" panose="020B0604020202020204" pitchFamily="34" charset="0"/>
              <a:buChar char="•"/>
              <a:defRPr/>
            </a:pPr>
            <a:r>
              <a:rPr lang="en-US" altLang="en-US" sz="2600" dirty="0" smtClean="0">
                <a:solidFill>
                  <a:schemeClr val="bg1"/>
                </a:solidFill>
                <a:latin typeface="Arial" panose="020B0604020202020204" pitchFamily="34" charset="0"/>
                <a:cs typeface="Arial" panose="020B0604020202020204" pitchFamily="34" charset="0"/>
              </a:rPr>
              <a:t>leaving </a:t>
            </a:r>
            <a:r>
              <a:rPr lang="en-US" altLang="en-US" sz="2600" dirty="0">
                <a:solidFill>
                  <a:schemeClr val="bg1"/>
                </a:solidFill>
                <a:latin typeface="Arial" panose="020B0604020202020204" pitchFamily="34" charset="0"/>
                <a:cs typeface="Arial" panose="020B0604020202020204" pitchFamily="34" charset="0"/>
              </a:rPr>
              <a:t>the CCR in place and installing a final cover system; </a:t>
            </a:r>
            <a:r>
              <a:rPr lang="en-US" altLang="en-US" sz="2600" dirty="0" smtClean="0">
                <a:solidFill>
                  <a:schemeClr val="bg1"/>
                </a:solidFill>
                <a:latin typeface="Arial" panose="020B0604020202020204" pitchFamily="34" charset="0"/>
                <a:cs typeface="Arial" panose="020B0604020202020204" pitchFamily="34" charset="0"/>
              </a:rPr>
              <a:t>or</a:t>
            </a:r>
          </a:p>
          <a:p>
            <a:pPr marL="1314450" lvl="1" indent="-571500">
              <a:buFont typeface="Arial" panose="020B0604020202020204" pitchFamily="34" charset="0"/>
              <a:buChar char="•"/>
              <a:defRPr/>
            </a:pPr>
            <a:r>
              <a:rPr lang="en-US" altLang="en-US" sz="2600" dirty="0" smtClean="0">
                <a:solidFill>
                  <a:schemeClr val="bg1"/>
                </a:solidFill>
                <a:latin typeface="Arial" panose="020B0604020202020204" pitchFamily="34" charset="0"/>
                <a:cs typeface="Arial" panose="020B0604020202020204" pitchFamily="34" charset="0"/>
              </a:rPr>
              <a:t>Removing </a:t>
            </a:r>
            <a:r>
              <a:rPr lang="en-US" altLang="en-US" sz="2600" dirty="0">
                <a:solidFill>
                  <a:schemeClr val="bg1"/>
                </a:solidFill>
                <a:latin typeface="Arial" panose="020B0604020202020204" pitchFamily="34" charset="0"/>
                <a:cs typeface="Arial" panose="020B0604020202020204" pitchFamily="34" charset="0"/>
              </a:rPr>
              <a:t>the CCR and decontaminating the unit (clean </a:t>
            </a:r>
            <a:r>
              <a:rPr lang="en-US" altLang="en-US" sz="2600" dirty="0" smtClean="0">
                <a:solidFill>
                  <a:schemeClr val="bg1"/>
                </a:solidFill>
                <a:latin typeface="Arial" panose="020B0604020202020204" pitchFamily="34" charset="0"/>
                <a:cs typeface="Arial" panose="020B0604020202020204" pitchFamily="34" charset="0"/>
              </a:rPr>
              <a:t>closure)</a:t>
            </a:r>
          </a:p>
          <a:p>
            <a:pPr>
              <a:defRPr/>
            </a:pPr>
            <a:endParaRPr lang="en-US" altLang="en-US" sz="2600" dirty="0" smtClean="0">
              <a:solidFill>
                <a:schemeClr val="bg1"/>
              </a:solidFill>
              <a:latin typeface="Arial" panose="020B0604020202020204" pitchFamily="34" charset="0"/>
              <a:cs typeface="Arial" panose="020B0604020202020204" pitchFamily="34" charset="0"/>
            </a:endParaRPr>
          </a:p>
          <a:p>
            <a:pPr marL="571500" indent="-571500" algn="l">
              <a:buFont typeface="Arial" panose="020B0604020202020204" pitchFamily="34" charset="0"/>
              <a:buChar char="•"/>
              <a:defRPr/>
            </a:pPr>
            <a:r>
              <a:rPr lang="en-US" altLang="en-US" sz="2600" dirty="0" smtClean="0">
                <a:solidFill>
                  <a:schemeClr val="bg1"/>
                </a:solidFill>
                <a:latin typeface="Arial" panose="020B0604020202020204" pitchFamily="34" charset="0"/>
                <a:cs typeface="Arial" panose="020B0604020202020204" pitchFamily="34" charset="0"/>
              </a:rPr>
              <a:t>Rule </a:t>
            </a:r>
            <a:r>
              <a:rPr lang="en-US" altLang="en-US" sz="2600" dirty="0">
                <a:solidFill>
                  <a:schemeClr val="bg1"/>
                </a:solidFill>
                <a:latin typeface="Arial" panose="020B0604020202020204" pitchFamily="34" charset="0"/>
                <a:cs typeface="Arial" panose="020B0604020202020204" pitchFamily="34" charset="0"/>
              </a:rPr>
              <a:t>establishes timeframes to initiate and complete closure activities (extensions are </a:t>
            </a:r>
            <a:r>
              <a:rPr lang="en-US" altLang="en-US" sz="2600" dirty="0" smtClean="0">
                <a:solidFill>
                  <a:schemeClr val="bg1"/>
                </a:solidFill>
                <a:latin typeface="Arial" panose="020B0604020202020204" pitchFamily="34" charset="0"/>
                <a:cs typeface="Arial" panose="020B0604020202020204" pitchFamily="34" charset="0"/>
              </a:rPr>
              <a:t>available)</a:t>
            </a:r>
          </a:p>
        </p:txBody>
      </p:sp>
      <p:sp>
        <p:nvSpPr>
          <p:cNvPr id="5" name="Text Box 6"/>
          <p:cNvSpPr txBox="1">
            <a:spLocks noChangeArrowheads="1"/>
          </p:cNvSpPr>
          <p:nvPr/>
        </p:nvSpPr>
        <p:spPr bwMode="auto">
          <a:xfrm>
            <a:off x="685800" y="685800"/>
            <a:ext cx="7772400" cy="46037"/>
          </a:xfrm>
          <a:prstGeom prst="rect">
            <a:avLst/>
          </a:prstGeom>
          <a:noFill/>
          <a:ln w="76200">
            <a:solidFill>
              <a:schemeClr val="bg1"/>
            </a:solidFill>
            <a:miter lim="800000"/>
            <a:headEnd/>
            <a:tailEnd/>
          </a:ln>
          <a:extLst>
            <a:ext uri="{909E8E84-426E-40DD-AFC4-6F175D3DCCD1}">
              <a14:hiddenFill xmlns:a14="http://schemas.microsoft.com/office/drawing/2010/main" xmlns="">
                <a:solidFill>
                  <a:srgbClr val="FFFFFF"/>
                </a:solidFill>
              </a14:hiddenFill>
            </a:ext>
          </a:extLst>
        </p:spPr>
        <p:txBody>
          <a:bodyPr rot="10800000"/>
          <a:lstStyle>
            <a:lvl1pPr eaLnBrk="0" hangingPunct="0">
              <a:defRPr sz="3000">
                <a:solidFill>
                  <a:schemeClr val="tx1"/>
                </a:solidFill>
                <a:latin typeface="Times New Roman" pitchFamily="18" charset="0"/>
              </a:defRPr>
            </a:lvl1pPr>
            <a:lvl2pPr marL="742950" indent="-285750" algn="l" eaLnBrk="0" hangingPunct="0">
              <a:buChar char="–"/>
              <a:defRPr sz="2800">
                <a:solidFill>
                  <a:schemeClr val="tx1"/>
                </a:solidFill>
                <a:latin typeface="Arial" charset="0"/>
              </a:defRPr>
            </a:lvl2pPr>
            <a:lvl3pPr marL="1143000" indent="-228600" algn="l" eaLnBrk="0" hangingPunct="0">
              <a:buChar char="•"/>
              <a:defRPr sz="2400">
                <a:solidFill>
                  <a:schemeClr val="tx1"/>
                </a:solidFill>
                <a:latin typeface="Arial" charset="0"/>
              </a:defRPr>
            </a:lvl3pPr>
            <a:lvl4pPr marL="1600200" indent="-228600" algn="l" eaLnBrk="0" hangingPunct="0">
              <a:buChar char="–"/>
              <a:defRPr sz="2000">
                <a:solidFill>
                  <a:schemeClr val="tx1"/>
                </a:solidFill>
                <a:latin typeface="Arial" charset="0"/>
              </a:defRPr>
            </a:lvl4pPr>
            <a:lvl5pPr marL="2057400" indent="-228600" algn="l" eaLnBrk="0" hangingPunct="0">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pPr>
            <a:endParaRPr lang="en-US" altLang="en-US" sz="4200" dirty="0">
              <a:solidFill>
                <a:schemeClr val="bg1"/>
              </a:solidFill>
              <a:latin typeface="Arial" charset="0"/>
              <a:cs typeface="Arial" charset="0"/>
            </a:endParaRPr>
          </a:p>
        </p:txBody>
      </p:sp>
      <p:sp>
        <p:nvSpPr>
          <p:cNvPr id="2" name="Slide Number Placeholder 1"/>
          <p:cNvSpPr>
            <a:spLocks noGrp="1"/>
          </p:cNvSpPr>
          <p:nvPr>
            <p:ph type="sldNum" sz="quarter" idx="10"/>
          </p:nvPr>
        </p:nvSpPr>
        <p:spPr>
          <a:xfrm>
            <a:off x="3505200" y="6477000"/>
            <a:ext cx="2133600" cy="365125"/>
          </a:xfrm>
        </p:spPr>
        <p:txBody>
          <a:bodyPr/>
          <a:lstStyle/>
          <a:p>
            <a:fld id="{6F43FDFB-9946-4C9C-BA6F-025AAB9518F8}" type="slidenum">
              <a:rPr lang="en-US" sz="2400" smtClean="0"/>
              <a:pPr/>
              <a:t>22</a:t>
            </a:fld>
            <a:endParaRPr lang="en-US" sz="2400" dirty="0"/>
          </a:p>
        </p:txBody>
      </p:sp>
    </p:spTree>
    <p:extLst>
      <p:ext uri="{BB962C8B-B14F-4D97-AF65-F5344CB8AC3E}">
        <p14:creationId xmlns:p14="http://schemas.microsoft.com/office/powerpoint/2010/main" xmlns="" val="320071390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ctrTitle"/>
          </p:nvPr>
        </p:nvSpPr>
        <p:spPr>
          <a:xfrm>
            <a:off x="838200" y="-247877"/>
            <a:ext cx="7772400" cy="1066800"/>
          </a:xfrm>
        </p:spPr>
        <p:txBody>
          <a:bodyPr/>
          <a:lstStyle/>
          <a:p>
            <a:r>
              <a:rPr lang="en-US" altLang="en-US" sz="4800" b="1" dirty="0" smtClean="0">
                <a:solidFill>
                  <a:schemeClr val="bg1"/>
                </a:solidFill>
                <a:latin typeface="Arial" panose="020B0604020202020204" pitchFamily="34" charset="0"/>
                <a:cs typeface="Arial" panose="020B0604020202020204" pitchFamily="34" charset="0"/>
              </a:rPr>
              <a:t> Post Closure  </a:t>
            </a:r>
          </a:p>
        </p:txBody>
      </p:sp>
      <p:sp>
        <p:nvSpPr>
          <p:cNvPr id="4099" name="Subtitle 2"/>
          <p:cNvSpPr>
            <a:spLocks noGrp="1"/>
          </p:cNvSpPr>
          <p:nvPr>
            <p:ph type="subTitle" idx="1"/>
          </p:nvPr>
        </p:nvSpPr>
        <p:spPr>
          <a:xfrm>
            <a:off x="674914" y="838200"/>
            <a:ext cx="7772400" cy="1295400"/>
          </a:xfrm>
        </p:spPr>
        <p:txBody>
          <a:bodyPr/>
          <a:lstStyle/>
          <a:p>
            <a:pPr marL="571500" indent="-571500" algn="l">
              <a:buFont typeface="Arial" panose="020B0604020202020204" pitchFamily="34" charset="0"/>
              <a:buChar char="•"/>
              <a:defRPr/>
            </a:pPr>
            <a:r>
              <a:rPr lang="en-US" altLang="en-US" sz="3200" dirty="0" smtClean="0">
                <a:solidFill>
                  <a:schemeClr val="bg1"/>
                </a:solidFill>
                <a:latin typeface="Arial" panose="020B0604020202020204" pitchFamily="34" charset="0"/>
                <a:cs typeface="Arial" panose="020B0604020202020204" pitchFamily="34" charset="0"/>
              </a:rPr>
              <a:t>Owner Operator O/O </a:t>
            </a:r>
            <a:r>
              <a:rPr lang="en-US" altLang="en-US" sz="3200" dirty="0">
                <a:solidFill>
                  <a:schemeClr val="bg1"/>
                </a:solidFill>
                <a:latin typeface="Arial" panose="020B0604020202020204" pitchFamily="34" charset="0"/>
                <a:cs typeface="Arial" panose="020B0604020202020204" pitchFamily="34" charset="0"/>
              </a:rPr>
              <a:t>that “clean close” are </a:t>
            </a:r>
            <a:r>
              <a:rPr lang="en-US" altLang="en-US" sz="3200" u="sng" dirty="0">
                <a:solidFill>
                  <a:schemeClr val="bg1"/>
                </a:solidFill>
                <a:latin typeface="Arial" panose="020B0604020202020204" pitchFamily="34" charset="0"/>
                <a:cs typeface="Arial" panose="020B0604020202020204" pitchFamily="34" charset="0"/>
              </a:rPr>
              <a:t>not </a:t>
            </a:r>
            <a:r>
              <a:rPr lang="en-US" altLang="en-US" sz="3200" dirty="0">
                <a:solidFill>
                  <a:schemeClr val="bg1"/>
                </a:solidFill>
                <a:latin typeface="Arial" panose="020B0604020202020204" pitchFamily="34" charset="0"/>
                <a:cs typeface="Arial" panose="020B0604020202020204" pitchFamily="34" charset="0"/>
              </a:rPr>
              <a:t>subject to these </a:t>
            </a:r>
            <a:r>
              <a:rPr lang="en-US" altLang="en-US" sz="3200" dirty="0" smtClean="0">
                <a:solidFill>
                  <a:schemeClr val="bg1"/>
                </a:solidFill>
                <a:latin typeface="Arial" panose="020B0604020202020204" pitchFamily="34" charset="0"/>
                <a:cs typeface="Arial" panose="020B0604020202020204" pitchFamily="34" charset="0"/>
              </a:rPr>
              <a:t>provisions</a:t>
            </a:r>
          </a:p>
          <a:p>
            <a:pPr marL="571500" indent="-571500" algn="l">
              <a:buFont typeface="Arial" panose="020B0604020202020204" pitchFamily="34" charset="0"/>
              <a:buChar char="•"/>
              <a:defRPr/>
            </a:pPr>
            <a:endParaRPr lang="en-US" altLang="en-US" sz="3200" dirty="0" smtClean="0">
              <a:solidFill>
                <a:schemeClr val="bg1"/>
              </a:solidFill>
              <a:latin typeface="Arial" panose="020B0604020202020204" pitchFamily="34" charset="0"/>
              <a:cs typeface="Arial" panose="020B0604020202020204" pitchFamily="34" charset="0"/>
            </a:endParaRPr>
          </a:p>
          <a:p>
            <a:pPr marL="571500" indent="-571500" algn="l">
              <a:buFont typeface="Arial" panose="020B0604020202020204" pitchFamily="34" charset="0"/>
              <a:buChar char="•"/>
              <a:defRPr/>
            </a:pPr>
            <a:r>
              <a:rPr lang="en-US" altLang="en-US" sz="3200" dirty="0" smtClean="0">
                <a:solidFill>
                  <a:schemeClr val="bg1"/>
                </a:solidFill>
                <a:latin typeface="Arial" panose="020B0604020202020204" pitchFamily="34" charset="0"/>
                <a:cs typeface="Arial" panose="020B0604020202020204" pitchFamily="34" charset="0"/>
              </a:rPr>
              <a:t>O/O </a:t>
            </a:r>
            <a:r>
              <a:rPr lang="en-US" altLang="en-US" sz="3200" dirty="0">
                <a:solidFill>
                  <a:schemeClr val="bg1"/>
                </a:solidFill>
                <a:latin typeface="Arial" panose="020B0604020202020204" pitchFamily="34" charset="0"/>
                <a:cs typeface="Arial" panose="020B0604020202020204" pitchFamily="34" charset="0"/>
              </a:rPr>
              <a:t>of inactive </a:t>
            </a:r>
            <a:r>
              <a:rPr lang="en-US" altLang="en-US" sz="3200" dirty="0" smtClean="0">
                <a:solidFill>
                  <a:schemeClr val="bg1"/>
                </a:solidFill>
                <a:latin typeface="Arial" panose="020B0604020202020204" pitchFamily="34" charset="0"/>
                <a:cs typeface="Arial" panose="020B0604020202020204" pitchFamily="34" charset="0"/>
              </a:rPr>
              <a:t>units or units that “clean close” </a:t>
            </a:r>
            <a:r>
              <a:rPr lang="en-US" altLang="en-US" sz="3200" dirty="0">
                <a:solidFill>
                  <a:schemeClr val="bg1"/>
                </a:solidFill>
                <a:latin typeface="Arial" panose="020B0604020202020204" pitchFamily="34" charset="0"/>
                <a:cs typeface="Arial" panose="020B0604020202020204" pitchFamily="34" charset="0"/>
              </a:rPr>
              <a:t>that close within three years are not </a:t>
            </a:r>
            <a:r>
              <a:rPr lang="en-US" altLang="en-US" sz="3200" dirty="0" smtClean="0">
                <a:solidFill>
                  <a:schemeClr val="bg1"/>
                </a:solidFill>
                <a:latin typeface="Arial" panose="020B0604020202020204" pitchFamily="34" charset="0"/>
                <a:cs typeface="Arial" panose="020B0604020202020204" pitchFamily="34" charset="0"/>
              </a:rPr>
              <a:t>subject to </a:t>
            </a:r>
            <a:r>
              <a:rPr lang="en-US" altLang="en-US" sz="3200" dirty="0">
                <a:solidFill>
                  <a:schemeClr val="bg1"/>
                </a:solidFill>
                <a:latin typeface="Arial" panose="020B0604020202020204" pitchFamily="34" charset="0"/>
                <a:cs typeface="Arial" panose="020B0604020202020204" pitchFamily="34" charset="0"/>
              </a:rPr>
              <a:t>these </a:t>
            </a:r>
            <a:r>
              <a:rPr lang="en-US" altLang="en-US" sz="3200" dirty="0" smtClean="0">
                <a:solidFill>
                  <a:schemeClr val="bg1"/>
                </a:solidFill>
                <a:latin typeface="Arial" panose="020B0604020202020204" pitchFamily="34" charset="0"/>
                <a:cs typeface="Arial" panose="020B0604020202020204" pitchFamily="34" charset="0"/>
              </a:rPr>
              <a:t>provisions</a:t>
            </a:r>
          </a:p>
          <a:p>
            <a:pPr marL="571500" indent="-571500" algn="l">
              <a:buFont typeface="Arial" panose="020B0604020202020204" pitchFamily="34" charset="0"/>
              <a:buChar char="•"/>
              <a:defRPr/>
            </a:pPr>
            <a:endParaRPr lang="en-US" altLang="en-US" sz="3200" dirty="0">
              <a:solidFill>
                <a:schemeClr val="bg1"/>
              </a:solidFill>
              <a:latin typeface="Arial" panose="020B0604020202020204" pitchFamily="34" charset="0"/>
              <a:cs typeface="Arial" panose="020B0604020202020204" pitchFamily="34" charset="0"/>
            </a:endParaRPr>
          </a:p>
          <a:p>
            <a:pPr marL="571500" indent="-571500" algn="l">
              <a:buFont typeface="Arial" panose="020B0604020202020204" pitchFamily="34" charset="0"/>
              <a:buChar char="•"/>
              <a:defRPr/>
            </a:pPr>
            <a:r>
              <a:rPr lang="en-US" altLang="en-US" sz="3200" dirty="0" smtClean="0">
                <a:solidFill>
                  <a:schemeClr val="bg1"/>
                </a:solidFill>
                <a:latin typeface="Arial" panose="020B0604020202020204" pitchFamily="34" charset="0"/>
                <a:cs typeface="Arial" panose="020B0604020202020204" pitchFamily="34" charset="0"/>
              </a:rPr>
              <a:t>O/O </a:t>
            </a:r>
            <a:r>
              <a:rPr lang="en-US" altLang="en-US" sz="3200" dirty="0">
                <a:solidFill>
                  <a:schemeClr val="bg1"/>
                </a:solidFill>
                <a:latin typeface="Arial" panose="020B0604020202020204" pitchFamily="34" charset="0"/>
                <a:cs typeface="Arial" panose="020B0604020202020204" pitchFamily="34" charset="0"/>
              </a:rPr>
              <a:t>must prepare a post closure plan</a:t>
            </a:r>
          </a:p>
          <a:p>
            <a:pPr marL="571500" indent="-571500" algn="l">
              <a:buFont typeface="Arial" panose="020B0604020202020204" pitchFamily="34" charset="0"/>
              <a:buChar char="•"/>
              <a:defRPr/>
            </a:pPr>
            <a:endParaRPr lang="en-US" altLang="en-US" sz="2200" dirty="0" smtClean="0">
              <a:solidFill>
                <a:schemeClr val="bg1"/>
              </a:solidFill>
              <a:latin typeface="Arial" panose="020B0604020202020204" pitchFamily="34" charset="0"/>
              <a:cs typeface="Arial" panose="020B0604020202020204" pitchFamily="34" charset="0"/>
            </a:endParaRPr>
          </a:p>
          <a:p>
            <a:pPr marL="571500" indent="-571500" algn="l">
              <a:buFont typeface="Arial" panose="020B0604020202020204" pitchFamily="34" charset="0"/>
              <a:buChar char="•"/>
              <a:defRPr/>
            </a:pPr>
            <a:endParaRPr lang="en-US" altLang="en-US" sz="2200" dirty="0">
              <a:solidFill>
                <a:schemeClr val="bg1"/>
              </a:solidFill>
              <a:latin typeface="Arial" panose="020B0604020202020204" pitchFamily="34" charset="0"/>
              <a:cs typeface="Arial" panose="020B0604020202020204" pitchFamily="34" charset="0"/>
            </a:endParaRPr>
          </a:p>
        </p:txBody>
      </p:sp>
      <p:sp>
        <p:nvSpPr>
          <p:cNvPr id="5" name="Text Box 6"/>
          <p:cNvSpPr txBox="1">
            <a:spLocks noChangeArrowheads="1"/>
          </p:cNvSpPr>
          <p:nvPr/>
        </p:nvSpPr>
        <p:spPr bwMode="auto">
          <a:xfrm>
            <a:off x="685800" y="685800"/>
            <a:ext cx="7772400" cy="46037"/>
          </a:xfrm>
          <a:prstGeom prst="rect">
            <a:avLst/>
          </a:prstGeom>
          <a:noFill/>
          <a:ln w="76200">
            <a:solidFill>
              <a:schemeClr val="bg1"/>
            </a:solidFill>
            <a:miter lim="800000"/>
            <a:headEnd/>
            <a:tailEnd/>
          </a:ln>
          <a:extLst>
            <a:ext uri="{909E8E84-426E-40DD-AFC4-6F175D3DCCD1}">
              <a14:hiddenFill xmlns:a14="http://schemas.microsoft.com/office/drawing/2010/main" xmlns="">
                <a:solidFill>
                  <a:srgbClr val="FFFFFF"/>
                </a:solidFill>
              </a14:hiddenFill>
            </a:ext>
          </a:extLst>
        </p:spPr>
        <p:txBody>
          <a:bodyPr rot="10800000"/>
          <a:lstStyle>
            <a:lvl1pPr eaLnBrk="0" hangingPunct="0">
              <a:defRPr sz="3000">
                <a:solidFill>
                  <a:schemeClr val="tx1"/>
                </a:solidFill>
                <a:latin typeface="Times New Roman" pitchFamily="18" charset="0"/>
              </a:defRPr>
            </a:lvl1pPr>
            <a:lvl2pPr marL="742950" indent="-285750" algn="l" eaLnBrk="0" hangingPunct="0">
              <a:buChar char="–"/>
              <a:defRPr sz="2800">
                <a:solidFill>
                  <a:schemeClr val="tx1"/>
                </a:solidFill>
                <a:latin typeface="Arial" charset="0"/>
              </a:defRPr>
            </a:lvl2pPr>
            <a:lvl3pPr marL="1143000" indent="-228600" algn="l" eaLnBrk="0" hangingPunct="0">
              <a:buChar char="•"/>
              <a:defRPr sz="2400">
                <a:solidFill>
                  <a:schemeClr val="tx1"/>
                </a:solidFill>
                <a:latin typeface="Arial" charset="0"/>
              </a:defRPr>
            </a:lvl3pPr>
            <a:lvl4pPr marL="1600200" indent="-228600" algn="l" eaLnBrk="0" hangingPunct="0">
              <a:buChar char="–"/>
              <a:defRPr sz="2000">
                <a:solidFill>
                  <a:schemeClr val="tx1"/>
                </a:solidFill>
                <a:latin typeface="Arial" charset="0"/>
              </a:defRPr>
            </a:lvl4pPr>
            <a:lvl5pPr marL="2057400" indent="-228600" algn="l" eaLnBrk="0" hangingPunct="0">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pPr>
            <a:endParaRPr lang="en-US" altLang="en-US" sz="4200" dirty="0">
              <a:solidFill>
                <a:schemeClr val="bg1"/>
              </a:solidFill>
              <a:latin typeface="Arial" charset="0"/>
              <a:cs typeface="Arial" charset="0"/>
            </a:endParaRPr>
          </a:p>
        </p:txBody>
      </p:sp>
      <p:sp>
        <p:nvSpPr>
          <p:cNvPr id="2" name="Slide Number Placeholder 1"/>
          <p:cNvSpPr>
            <a:spLocks noGrp="1"/>
          </p:cNvSpPr>
          <p:nvPr>
            <p:ph type="sldNum" sz="quarter" idx="10"/>
          </p:nvPr>
        </p:nvSpPr>
        <p:spPr/>
        <p:txBody>
          <a:bodyPr/>
          <a:lstStyle/>
          <a:p>
            <a:fld id="{6F43FDFB-9946-4C9C-BA6F-025AAB9518F8}" type="slidenum">
              <a:rPr lang="en-US" sz="2400" smtClean="0"/>
              <a:pPr/>
              <a:t>23</a:t>
            </a:fld>
            <a:endParaRPr lang="en-US" sz="2400" dirty="0"/>
          </a:p>
        </p:txBody>
      </p:sp>
    </p:spTree>
    <p:extLst>
      <p:ext uri="{BB962C8B-B14F-4D97-AF65-F5344CB8AC3E}">
        <p14:creationId xmlns:p14="http://schemas.microsoft.com/office/powerpoint/2010/main" xmlns="" val="166235919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ctrTitle"/>
          </p:nvPr>
        </p:nvSpPr>
        <p:spPr>
          <a:xfrm>
            <a:off x="838200" y="-247877"/>
            <a:ext cx="7772400" cy="1066800"/>
          </a:xfrm>
        </p:spPr>
        <p:txBody>
          <a:bodyPr/>
          <a:lstStyle/>
          <a:p>
            <a:r>
              <a:rPr lang="en-US" altLang="en-US" sz="4800" b="1" dirty="0" smtClean="0">
                <a:solidFill>
                  <a:schemeClr val="bg1"/>
                </a:solidFill>
                <a:latin typeface="Arial" panose="020B0604020202020204" pitchFamily="34" charset="0"/>
                <a:cs typeface="Arial" panose="020B0604020202020204" pitchFamily="34" charset="0"/>
              </a:rPr>
              <a:t> Post Closure (continued)  </a:t>
            </a:r>
          </a:p>
        </p:txBody>
      </p:sp>
      <p:sp>
        <p:nvSpPr>
          <p:cNvPr id="4099" name="Subtitle 2"/>
          <p:cNvSpPr>
            <a:spLocks noGrp="1"/>
          </p:cNvSpPr>
          <p:nvPr>
            <p:ph type="subTitle" idx="1"/>
          </p:nvPr>
        </p:nvSpPr>
        <p:spPr>
          <a:xfrm>
            <a:off x="674914" y="838200"/>
            <a:ext cx="7772400" cy="1295400"/>
          </a:xfrm>
        </p:spPr>
        <p:txBody>
          <a:bodyPr/>
          <a:lstStyle/>
          <a:p>
            <a:pPr marL="571500" indent="-571500" algn="l">
              <a:buFont typeface="Arial" panose="020B0604020202020204" pitchFamily="34" charset="0"/>
              <a:buChar char="•"/>
              <a:defRPr/>
            </a:pPr>
            <a:r>
              <a:rPr lang="en-US" altLang="en-US" sz="2600" dirty="0" smtClean="0">
                <a:solidFill>
                  <a:schemeClr val="bg1"/>
                </a:solidFill>
                <a:latin typeface="Arial" panose="020B0604020202020204" pitchFamily="34" charset="0"/>
                <a:cs typeface="Arial" panose="020B0604020202020204" pitchFamily="34" charset="0"/>
              </a:rPr>
              <a:t>Following </a:t>
            </a:r>
            <a:r>
              <a:rPr lang="en-US" altLang="en-US" sz="2600" dirty="0">
                <a:solidFill>
                  <a:schemeClr val="bg1"/>
                </a:solidFill>
                <a:latin typeface="Arial" panose="020B0604020202020204" pitchFamily="34" charset="0"/>
                <a:cs typeface="Arial" panose="020B0604020202020204" pitchFamily="34" charset="0"/>
              </a:rPr>
              <a:t>closure, O/O </a:t>
            </a:r>
            <a:r>
              <a:rPr lang="en-US" altLang="en-US" sz="2600" dirty="0" smtClean="0">
                <a:solidFill>
                  <a:schemeClr val="bg1"/>
                </a:solidFill>
                <a:latin typeface="Arial" panose="020B0604020202020204" pitchFamily="34" charset="0"/>
                <a:cs typeface="Arial" panose="020B0604020202020204" pitchFamily="34" charset="0"/>
              </a:rPr>
              <a:t>must:</a:t>
            </a:r>
          </a:p>
          <a:p>
            <a:pPr marL="1314450" lvl="1" indent="-571500">
              <a:buFont typeface="Arial" panose="020B0604020202020204" pitchFamily="34" charset="0"/>
              <a:buChar char="•"/>
              <a:defRPr/>
            </a:pPr>
            <a:r>
              <a:rPr lang="en-US" altLang="en-US" sz="2600" dirty="0" smtClean="0">
                <a:solidFill>
                  <a:schemeClr val="bg1"/>
                </a:solidFill>
                <a:latin typeface="Arial" panose="020B0604020202020204" pitchFamily="34" charset="0"/>
                <a:cs typeface="Arial" panose="020B0604020202020204" pitchFamily="34" charset="0"/>
              </a:rPr>
              <a:t>Maintain </a:t>
            </a:r>
            <a:r>
              <a:rPr lang="en-US" altLang="en-US" sz="2600" dirty="0">
                <a:solidFill>
                  <a:schemeClr val="bg1"/>
                </a:solidFill>
                <a:latin typeface="Arial" panose="020B0604020202020204" pitchFamily="34" charset="0"/>
                <a:cs typeface="Arial" panose="020B0604020202020204" pitchFamily="34" charset="0"/>
              </a:rPr>
              <a:t>integrity and effectiveness of final cover </a:t>
            </a:r>
            <a:r>
              <a:rPr lang="en-US" altLang="en-US" sz="2600" dirty="0" smtClean="0">
                <a:solidFill>
                  <a:schemeClr val="bg1"/>
                </a:solidFill>
                <a:latin typeface="Arial" panose="020B0604020202020204" pitchFamily="34" charset="0"/>
                <a:cs typeface="Arial" panose="020B0604020202020204" pitchFamily="34" charset="0"/>
              </a:rPr>
              <a:t>system;</a:t>
            </a:r>
          </a:p>
          <a:p>
            <a:pPr marL="1314450" lvl="1" indent="-571500">
              <a:buFont typeface="Arial" panose="020B0604020202020204" pitchFamily="34" charset="0"/>
              <a:buChar char="•"/>
              <a:defRPr/>
            </a:pPr>
            <a:r>
              <a:rPr lang="en-US" altLang="en-US" sz="2600" dirty="0" smtClean="0">
                <a:solidFill>
                  <a:schemeClr val="bg1"/>
                </a:solidFill>
                <a:latin typeface="Arial" panose="020B0604020202020204" pitchFamily="34" charset="0"/>
                <a:cs typeface="Arial" panose="020B0604020202020204" pitchFamily="34" charset="0"/>
              </a:rPr>
              <a:t>If </a:t>
            </a:r>
            <a:r>
              <a:rPr lang="en-US" altLang="en-US" sz="2600" dirty="0">
                <a:solidFill>
                  <a:schemeClr val="bg1"/>
                </a:solidFill>
                <a:latin typeface="Arial" panose="020B0604020202020204" pitchFamily="34" charset="0"/>
                <a:cs typeface="Arial" panose="020B0604020202020204" pitchFamily="34" charset="0"/>
              </a:rPr>
              <a:t>applicable, maintain integrity and effectiveness of leachate collection and removal system; </a:t>
            </a:r>
            <a:r>
              <a:rPr lang="en-US" altLang="en-US" sz="2600" dirty="0" smtClean="0">
                <a:solidFill>
                  <a:schemeClr val="bg1"/>
                </a:solidFill>
                <a:latin typeface="Arial" panose="020B0604020202020204" pitchFamily="34" charset="0"/>
                <a:cs typeface="Arial" panose="020B0604020202020204" pitchFamily="34" charset="0"/>
              </a:rPr>
              <a:t>and</a:t>
            </a:r>
          </a:p>
          <a:p>
            <a:pPr marL="1314450" lvl="1" indent="-571500">
              <a:buFont typeface="Arial" panose="020B0604020202020204" pitchFamily="34" charset="0"/>
              <a:buChar char="•"/>
              <a:defRPr/>
            </a:pPr>
            <a:r>
              <a:rPr lang="en-US" altLang="en-US" sz="2600" dirty="0" smtClean="0">
                <a:solidFill>
                  <a:schemeClr val="bg1"/>
                </a:solidFill>
                <a:latin typeface="Arial" panose="020B0604020202020204" pitchFamily="34" charset="0"/>
                <a:cs typeface="Arial" panose="020B0604020202020204" pitchFamily="34" charset="0"/>
              </a:rPr>
              <a:t>Maintain </a:t>
            </a:r>
            <a:r>
              <a:rPr lang="en-US" altLang="en-US" sz="2600" dirty="0">
                <a:solidFill>
                  <a:schemeClr val="bg1"/>
                </a:solidFill>
                <a:latin typeface="Arial" panose="020B0604020202020204" pitchFamily="34" charset="0"/>
                <a:cs typeface="Arial" panose="020B0604020202020204" pitchFamily="34" charset="0"/>
              </a:rPr>
              <a:t>groundwater monitoring system and continue </a:t>
            </a:r>
            <a:r>
              <a:rPr lang="en-US" altLang="en-US" sz="2600" dirty="0" smtClean="0">
                <a:solidFill>
                  <a:schemeClr val="bg1"/>
                </a:solidFill>
                <a:latin typeface="Arial" panose="020B0604020202020204" pitchFamily="34" charset="0"/>
                <a:cs typeface="Arial" panose="020B0604020202020204" pitchFamily="34" charset="0"/>
              </a:rPr>
              <a:t>monitoring groundwater</a:t>
            </a:r>
          </a:p>
          <a:p>
            <a:pPr marL="1314450" lvl="1" indent="-571500">
              <a:buFont typeface="Arial" panose="020B0604020202020204" pitchFamily="34" charset="0"/>
              <a:buChar char="•"/>
              <a:defRPr/>
            </a:pPr>
            <a:endParaRPr lang="en-US" altLang="en-US" sz="2600" dirty="0">
              <a:solidFill>
                <a:schemeClr val="bg1"/>
              </a:solidFill>
              <a:latin typeface="Arial" panose="020B0604020202020204" pitchFamily="34" charset="0"/>
              <a:cs typeface="Arial" panose="020B0604020202020204" pitchFamily="34" charset="0"/>
            </a:endParaRPr>
          </a:p>
          <a:p>
            <a:pPr marL="571500" indent="-571500" algn="l">
              <a:buFont typeface="Arial" panose="020B0604020202020204" pitchFamily="34" charset="0"/>
              <a:buChar char="•"/>
              <a:defRPr/>
            </a:pPr>
            <a:r>
              <a:rPr lang="en-US" altLang="en-US" sz="2600" dirty="0">
                <a:solidFill>
                  <a:schemeClr val="bg1"/>
                </a:solidFill>
                <a:latin typeface="Arial" panose="020B0604020202020204" pitchFamily="34" charset="0"/>
                <a:cs typeface="Arial" panose="020B0604020202020204" pitchFamily="34" charset="0"/>
              </a:rPr>
              <a:t>O/O must continue post-closure care for 30 </a:t>
            </a:r>
            <a:r>
              <a:rPr lang="en-US" altLang="en-US" sz="2600" dirty="0" smtClean="0">
                <a:solidFill>
                  <a:schemeClr val="bg1"/>
                </a:solidFill>
                <a:latin typeface="Arial" panose="020B0604020202020204" pitchFamily="34" charset="0"/>
                <a:cs typeface="Arial" panose="020B0604020202020204" pitchFamily="34" charset="0"/>
              </a:rPr>
              <a:t>years that includes groundwater monitoring</a:t>
            </a:r>
          </a:p>
          <a:p>
            <a:pPr algn="l">
              <a:defRPr/>
            </a:pPr>
            <a:endParaRPr lang="en-US" altLang="en-US" sz="2200" dirty="0">
              <a:solidFill>
                <a:schemeClr val="bg1"/>
              </a:solidFill>
              <a:latin typeface="Arial" panose="020B0604020202020204" pitchFamily="34" charset="0"/>
              <a:cs typeface="Arial" panose="020B0604020202020204" pitchFamily="34" charset="0"/>
            </a:endParaRPr>
          </a:p>
        </p:txBody>
      </p:sp>
      <p:sp>
        <p:nvSpPr>
          <p:cNvPr id="5" name="Text Box 6"/>
          <p:cNvSpPr txBox="1">
            <a:spLocks noChangeArrowheads="1"/>
          </p:cNvSpPr>
          <p:nvPr/>
        </p:nvSpPr>
        <p:spPr bwMode="auto">
          <a:xfrm>
            <a:off x="685800" y="685800"/>
            <a:ext cx="7772400" cy="46037"/>
          </a:xfrm>
          <a:prstGeom prst="rect">
            <a:avLst/>
          </a:prstGeom>
          <a:noFill/>
          <a:ln w="76200">
            <a:solidFill>
              <a:schemeClr val="bg1"/>
            </a:solidFill>
            <a:miter lim="800000"/>
            <a:headEnd/>
            <a:tailEnd/>
          </a:ln>
          <a:extLst>
            <a:ext uri="{909E8E84-426E-40DD-AFC4-6F175D3DCCD1}">
              <a14:hiddenFill xmlns:a14="http://schemas.microsoft.com/office/drawing/2010/main" xmlns="">
                <a:solidFill>
                  <a:srgbClr val="FFFFFF"/>
                </a:solidFill>
              </a14:hiddenFill>
            </a:ext>
          </a:extLst>
        </p:spPr>
        <p:txBody>
          <a:bodyPr rot="10800000"/>
          <a:lstStyle>
            <a:lvl1pPr eaLnBrk="0" hangingPunct="0">
              <a:defRPr sz="3000">
                <a:solidFill>
                  <a:schemeClr val="tx1"/>
                </a:solidFill>
                <a:latin typeface="Times New Roman" pitchFamily="18" charset="0"/>
              </a:defRPr>
            </a:lvl1pPr>
            <a:lvl2pPr marL="742950" indent="-285750" algn="l" eaLnBrk="0" hangingPunct="0">
              <a:buChar char="–"/>
              <a:defRPr sz="2800">
                <a:solidFill>
                  <a:schemeClr val="tx1"/>
                </a:solidFill>
                <a:latin typeface="Arial" charset="0"/>
              </a:defRPr>
            </a:lvl2pPr>
            <a:lvl3pPr marL="1143000" indent="-228600" algn="l" eaLnBrk="0" hangingPunct="0">
              <a:buChar char="•"/>
              <a:defRPr sz="2400">
                <a:solidFill>
                  <a:schemeClr val="tx1"/>
                </a:solidFill>
                <a:latin typeface="Arial" charset="0"/>
              </a:defRPr>
            </a:lvl3pPr>
            <a:lvl4pPr marL="1600200" indent="-228600" algn="l" eaLnBrk="0" hangingPunct="0">
              <a:buChar char="–"/>
              <a:defRPr sz="2000">
                <a:solidFill>
                  <a:schemeClr val="tx1"/>
                </a:solidFill>
                <a:latin typeface="Arial" charset="0"/>
              </a:defRPr>
            </a:lvl4pPr>
            <a:lvl5pPr marL="2057400" indent="-228600" algn="l" eaLnBrk="0" hangingPunct="0">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pPr>
            <a:endParaRPr lang="en-US" altLang="en-US" sz="4200" dirty="0">
              <a:solidFill>
                <a:schemeClr val="bg1"/>
              </a:solidFill>
              <a:latin typeface="Arial" charset="0"/>
              <a:cs typeface="Arial" charset="0"/>
            </a:endParaRPr>
          </a:p>
        </p:txBody>
      </p:sp>
      <p:sp>
        <p:nvSpPr>
          <p:cNvPr id="2" name="Slide Number Placeholder 1"/>
          <p:cNvSpPr>
            <a:spLocks noGrp="1"/>
          </p:cNvSpPr>
          <p:nvPr>
            <p:ph type="sldNum" sz="quarter" idx="10"/>
          </p:nvPr>
        </p:nvSpPr>
        <p:spPr/>
        <p:txBody>
          <a:bodyPr/>
          <a:lstStyle/>
          <a:p>
            <a:fld id="{6F43FDFB-9946-4C9C-BA6F-025AAB9518F8}" type="slidenum">
              <a:rPr lang="en-US" sz="2400" smtClean="0"/>
              <a:pPr/>
              <a:t>24</a:t>
            </a:fld>
            <a:endParaRPr lang="en-US" sz="2400" dirty="0"/>
          </a:p>
        </p:txBody>
      </p:sp>
    </p:spTree>
    <p:extLst>
      <p:ext uri="{BB962C8B-B14F-4D97-AF65-F5344CB8AC3E}">
        <p14:creationId xmlns:p14="http://schemas.microsoft.com/office/powerpoint/2010/main" xmlns="" val="371805610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ctrTitle"/>
          </p:nvPr>
        </p:nvSpPr>
        <p:spPr>
          <a:xfrm>
            <a:off x="838200" y="-247877"/>
            <a:ext cx="7772400" cy="1066800"/>
          </a:xfrm>
        </p:spPr>
        <p:txBody>
          <a:bodyPr/>
          <a:lstStyle/>
          <a:p>
            <a:r>
              <a:rPr lang="en-US" altLang="en-US" sz="3200" b="1" dirty="0" smtClean="0">
                <a:solidFill>
                  <a:schemeClr val="bg1"/>
                </a:solidFill>
                <a:latin typeface="Arial" panose="020B0604020202020204" pitchFamily="34" charset="0"/>
                <a:cs typeface="Arial" panose="020B0604020202020204" pitchFamily="34" charset="0"/>
              </a:rPr>
              <a:t>Recordkeeping, Reporting and Website </a:t>
            </a:r>
          </a:p>
        </p:txBody>
      </p:sp>
      <p:sp>
        <p:nvSpPr>
          <p:cNvPr id="4099" name="Subtitle 2"/>
          <p:cNvSpPr>
            <a:spLocks noGrp="1"/>
          </p:cNvSpPr>
          <p:nvPr>
            <p:ph type="subTitle" idx="1"/>
          </p:nvPr>
        </p:nvSpPr>
        <p:spPr>
          <a:xfrm>
            <a:off x="457200" y="838200"/>
            <a:ext cx="7772400" cy="1295400"/>
          </a:xfrm>
        </p:spPr>
        <p:txBody>
          <a:bodyPr/>
          <a:lstStyle/>
          <a:p>
            <a:pPr marL="571500" indent="-571500" algn="l">
              <a:buFont typeface="Arial" panose="020B0604020202020204" pitchFamily="34" charset="0"/>
              <a:buChar char="•"/>
              <a:defRPr/>
            </a:pPr>
            <a:r>
              <a:rPr lang="en-US" altLang="en-US" sz="2400" dirty="0">
                <a:solidFill>
                  <a:schemeClr val="bg1"/>
                </a:solidFill>
                <a:latin typeface="Arial" panose="020B0604020202020204" pitchFamily="34" charset="0"/>
                <a:cs typeface="Arial" panose="020B0604020202020204" pitchFamily="34" charset="0"/>
              </a:rPr>
              <a:t>O/O are required to document how the provisions of the rule are being met by placing information in an operating record and providing notification to </a:t>
            </a:r>
            <a:r>
              <a:rPr lang="en-US" altLang="en-US" sz="2400" dirty="0" smtClean="0">
                <a:solidFill>
                  <a:schemeClr val="bg1"/>
                </a:solidFill>
                <a:latin typeface="Arial" panose="020B0604020202020204" pitchFamily="34" charset="0"/>
                <a:cs typeface="Arial" panose="020B0604020202020204" pitchFamily="34" charset="0"/>
              </a:rPr>
              <a:t>States</a:t>
            </a:r>
          </a:p>
          <a:p>
            <a:pPr marL="571500" indent="-571500" algn="l">
              <a:buFont typeface="Arial" panose="020B0604020202020204" pitchFamily="34" charset="0"/>
              <a:buChar char="•"/>
              <a:defRPr/>
            </a:pPr>
            <a:endParaRPr lang="en-US" altLang="en-US" sz="2400" dirty="0" smtClean="0">
              <a:solidFill>
                <a:schemeClr val="bg1"/>
              </a:solidFill>
              <a:latin typeface="Arial" panose="020B0604020202020204" pitchFamily="34" charset="0"/>
              <a:cs typeface="Arial" panose="020B0604020202020204" pitchFamily="34" charset="0"/>
            </a:endParaRPr>
          </a:p>
          <a:p>
            <a:pPr marL="571500" indent="-571500" algn="l">
              <a:buFont typeface="Arial" panose="020B0604020202020204" pitchFamily="34" charset="0"/>
              <a:buChar char="•"/>
              <a:defRPr/>
            </a:pPr>
            <a:r>
              <a:rPr lang="en-US" altLang="en-US" sz="2400" dirty="0" smtClean="0">
                <a:solidFill>
                  <a:schemeClr val="bg1"/>
                </a:solidFill>
                <a:latin typeface="Arial" panose="020B0604020202020204" pitchFamily="34" charset="0"/>
                <a:cs typeface="Arial" panose="020B0604020202020204" pitchFamily="34" charset="0"/>
              </a:rPr>
              <a:t>O/O </a:t>
            </a:r>
            <a:r>
              <a:rPr lang="en-US" altLang="en-US" sz="2400" dirty="0">
                <a:solidFill>
                  <a:schemeClr val="bg1"/>
                </a:solidFill>
                <a:latin typeface="Arial" panose="020B0604020202020204" pitchFamily="34" charset="0"/>
                <a:cs typeface="Arial" panose="020B0604020202020204" pitchFamily="34" charset="0"/>
              </a:rPr>
              <a:t>must establish and maintain a publicly accessible internet site that posts </a:t>
            </a:r>
            <a:r>
              <a:rPr lang="en-US" altLang="en-US" sz="2400" dirty="0" smtClean="0">
                <a:solidFill>
                  <a:schemeClr val="bg1"/>
                </a:solidFill>
                <a:latin typeface="Arial" panose="020B0604020202020204" pitchFamily="34" charset="0"/>
                <a:cs typeface="Arial" panose="020B0604020202020204" pitchFamily="34" charset="0"/>
              </a:rPr>
              <a:t>documentation</a:t>
            </a:r>
          </a:p>
          <a:p>
            <a:pPr marL="571500" indent="-571500" algn="l">
              <a:buFont typeface="Arial" panose="020B0604020202020204" pitchFamily="34" charset="0"/>
              <a:buChar char="•"/>
              <a:defRPr/>
            </a:pPr>
            <a:endParaRPr lang="en-US" altLang="en-US" sz="2400" dirty="0">
              <a:solidFill>
                <a:schemeClr val="bg1"/>
              </a:solidFill>
              <a:latin typeface="Arial" panose="020B0604020202020204" pitchFamily="34" charset="0"/>
              <a:cs typeface="Arial" panose="020B0604020202020204" pitchFamily="34" charset="0"/>
            </a:endParaRPr>
          </a:p>
          <a:p>
            <a:pPr marL="571500" indent="-571500" algn="l">
              <a:buFont typeface="Arial" panose="020B0604020202020204" pitchFamily="34" charset="0"/>
              <a:buChar char="•"/>
              <a:defRPr/>
            </a:pPr>
            <a:r>
              <a:rPr lang="en-US" altLang="en-US" sz="2400" dirty="0" smtClean="0">
                <a:solidFill>
                  <a:schemeClr val="bg1"/>
                </a:solidFill>
                <a:latin typeface="Arial" panose="020B0604020202020204" pitchFamily="34" charset="0"/>
                <a:cs typeface="Arial" panose="020B0604020202020204" pitchFamily="34" charset="0"/>
              </a:rPr>
              <a:t>Files </a:t>
            </a:r>
            <a:r>
              <a:rPr lang="en-US" altLang="en-US" sz="2400" dirty="0">
                <a:solidFill>
                  <a:schemeClr val="bg1"/>
                </a:solidFill>
                <a:latin typeface="Arial" panose="020B0604020202020204" pitchFamily="34" charset="0"/>
                <a:cs typeface="Arial" panose="020B0604020202020204" pitchFamily="34" charset="0"/>
              </a:rPr>
              <a:t>must be maintained in the operating record and on the internet site for 5 </a:t>
            </a:r>
            <a:r>
              <a:rPr lang="en-US" altLang="en-US" sz="2400" dirty="0" smtClean="0">
                <a:solidFill>
                  <a:schemeClr val="bg1"/>
                </a:solidFill>
                <a:latin typeface="Arial" panose="020B0604020202020204" pitchFamily="34" charset="0"/>
                <a:cs typeface="Arial" panose="020B0604020202020204" pitchFamily="34" charset="0"/>
              </a:rPr>
              <a:t>years</a:t>
            </a:r>
          </a:p>
          <a:p>
            <a:pPr marL="571500" indent="-571500" algn="l">
              <a:buFont typeface="Arial" panose="020B0604020202020204" pitchFamily="34" charset="0"/>
              <a:buChar char="•"/>
              <a:defRPr/>
            </a:pPr>
            <a:endParaRPr lang="en-US" altLang="en-US" sz="2400" dirty="0">
              <a:solidFill>
                <a:schemeClr val="bg1"/>
              </a:solidFill>
              <a:latin typeface="Arial" panose="020B0604020202020204" pitchFamily="34" charset="0"/>
              <a:cs typeface="Arial" panose="020B0604020202020204" pitchFamily="34" charset="0"/>
            </a:endParaRPr>
          </a:p>
          <a:p>
            <a:pPr marL="571500" indent="-571500" algn="l">
              <a:buFont typeface="Arial" panose="020B0604020202020204" pitchFamily="34" charset="0"/>
              <a:buChar char="•"/>
              <a:defRPr/>
            </a:pPr>
            <a:r>
              <a:rPr lang="en-US" altLang="en-US" sz="2400" dirty="0" smtClean="0">
                <a:solidFill>
                  <a:schemeClr val="bg1"/>
                </a:solidFill>
                <a:latin typeface="Arial" panose="020B0604020202020204" pitchFamily="34" charset="0"/>
                <a:cs typeface="Arial" panose="020B0604020202020204" pitchFamily="34" charset="0"/>
              </a:rPr>
              <a:t>Emergency </a:t>
            </a:r>
            <a:r>
              <a:rPr lang="en-US" altLang="en-US" sz="2400" dirty="0">
                <a:solidFill>
                  <a:schemeClr val="bg1"/>
                </a:solidFill>
                <a:latin typeface="Arial" panose="020B0604020202020204" pitchFamily="34" charset="0"/>
                <a:cs typeface="Arial" panose="020B0604020202020204" pitchFamily="34" charset="0"/>
              </a:rPr>
              <a:t>Action Plan, current fugitive dust control plan, and the current written closure plan must be maintained as long as the facility remains </a:t>
            </a:r>
            <a:r>
              <a:rPr lang="en-US" altLang="en-US" sz="2400" dirty="0" smtClean="0">
                <a:solidFill>
                  <a:schemeClr val="bg1"/>
                </a:solidFill>
                <a:latin typeface="Arial" panose="020B0604020202020204" pitchFamily="34" charset="0"/>
                <a:cs typeface="Arial" panose="020B0604020202020204" pitchFamily="34" charset="0"/>
              </a:rPr>
              <a:t>active</a:t>
            </a:r>
            <a:endParaRPr lang="en-US" altLang="en-US" sz="2400" dirty="0">
              <a:solidFill>
                <a:schemeClr val="bg1"/>
              </a:solidFill>
              <a:latin typeface="Arial" panose="020B0604020202020204" pitchFamily="34" charset="0"/>
              <a:cs typeface="Arial" panose="020B0604020202020204" pitchFamily="34" charset="0"/>
            </a:endParaRPr>
          </a:p>
          <a:p>
            <a:pPr marL="571500" indent="-571500" algn="l">
              <a:buFont typeface="Arial" panose="020B0604020202020204" pitchFamily="34" charset="0"/>
              <a:buChar char="•"/>
              <a:defRPr/>
            </a:pPr>
            <a:endParaRPr lang="en-US" altLang="en-US" sz="2200" dirty="0">
              <a:solidFill>
                <a:schemeClr val="bg1"/>
              </a:solidFill>
              <a:latin typeface="Arial" panose="020B0604020202020204" pitchFamily="34" charset="0"/>
              <a:cs typeface="Arial" panose="020B0604020202020204" pitchFamily="34" charset="0"/>
            </a:endParaRPr>
          </a:p>
        </p:txBody>
      </p:sp>
      <p:sp>
        <p:nvSpPr>
          <p:cNvPr id="5" name="Text Box 6"/>
          <p:cNvSpPr txBox="1">
            <a:spLocks noChangeArrowheads="1"/>
          </p:cNvSpPr>
          <p:nvPr/>
        </p:nvSpPr>
        <p:spPr bwMode="auto">
          <a:xfrm>
            <a:off x="838200" y="650649"/>
            <a:ext cx="7772400" cy="46037"/>
          </a:xfrm>
          <a:prstGeom prst="rect">
            <a:avLst/>
          </a:prstGeom>
          <a:noFill/>
          <a:ln w="76200">
            <a:solidFill>
              <a:schemeClr val="bg1"/>
            </a:solidFill>
            <a:miter lim="800000"/>
            <a:headEnd/>
            <a:tailEnd/>
          </a:ln>
          <a:extLst>
            <a:ext uri="{909E8E84-426E-40DD-AFC4-6F175D3DCCD1}">
              <a14:hiddenFill xmlns:a14="http://schemas.microsoft.com/office/drawing/2010/main" xmlns="">
                <a:solidFill>
                  <a:srgbClr val="FFFFFF"/>
                </a:solidFill>
              </a14:hiddenFill>
            </a:ext>
          </a:extLst>
        </p:spPr>
        <p:txBody>
          <a:bodyPr rot="10800000"/>
          <a:lstStyle>
            <a:lvl1pPr eaLnBrk="0" hangingPunct="0">
              <a:defRPr sz="3000">
                <a:solidFill>
                  <a:schemeClr val="tx1"/>
                </a:solidFill>
                <a:latin typeface="Times New Roman" pitchFamily="18" charset="0"/>
              </a:defRPr>
            </a:lvl1pPr>
            <a:lvl2pPr marL="742950" indent="-285750" algn="l" eaLnBrk="0" hangingPunct="0">
              <a:buChar char="–"/>
              <a:defRPr sz="2800">
                <a:solidFill>
                  <a:schemeClr val="tx1"/>
                </a:solidFill>
                <a:latin typeface="Arial" charset="0"/>
              </a:defRPr>
            </a:lvl2pPr>
            <a:lvl3pPr marL="1143000" indent="-228600" algn="l" eaLnBrk="0" hangingPunct="0">
              <a:buChar char="•"/>
              <a:defRPr sz="2400">
                <a:solidFill>
                  <a:schemeClr val="tx1"/>
                </a:solidFill>
                <a:latin typeface="Arial" charset="0"/>
              </a:defRPr>
            </a:lvl3pPr>
            <a:lvl4pPr marL="1600200" indent="-228600" algn="l" eaLnBrk="0" hangingPunct="0">
              <a:buChar char="–"/>
              <a:defRPr sz="2000">
                <a:solidFill>
                  <a:schemeClr val="tx1"/>
                </a:solidFill>
                <a:latin typeface="Arial" charset="0"/>
              </a:defRPr>
            </a:lvl4pPr>
            <a:lvl5pPr marL="2057400" indent="-228600" algn="l" eaLnBrk="0" hangingPunct="0">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pPr>
            <a:endParaRPr lang="en-US" altLang="en-US" sz="4200" dirty="0">
              <a:solidFill>
                <a:schemeClr val="bg1"/>
              </a:solidFill>
              <a:latin typeface="Arial" charset="0"/>
              <a:cs typeface="Arial" charset="0"/>
            </a:endParaRPr>
          </a:p>
        </p:txBody>
      </p:sp>
      <p:sp>
        <p:nvSpPr>
          <p:cNvPr id="2" name="Slide Number Placeholder 1"/>
          <p:cNvSpPr>
            <a:spLocks noGrp="1"/>
          </p:cNvSpPr>
          <p:nvPr>
            <p:ph type="sldNum" sz="quarter" idx="10"/>
          </p:nvPr>
        </p:nvSpPr>
        <p:spPr/>
        <p:txBody>
          <a:bodyPr/>
          <a:lstStyle/>
          <a:p>
            <a:fld id="{6F43FDFB-9946-4C9C-BA6F-025AAB9518F8}" type="slidenum">
              <a:rPr lang="en-US" sz="2400" smtClean="0"/>
              <a:pPr/>
              <a:t>25</a:t>
            </a:fld>
            <a:endParaRPr lang="en-US" sz="2400" dirty="0"/>
          </a:p>
        </p:txBody>
      </p:sp>
    </p:spTree>
    <p:extLst>
      <p:ext uri="{BB962C8B-B14F-4D97-AF65-F5344CB8AC3E}">
        <p14:creationId xmlns:p14="http://schemas.microsoft.com/office/powerpoint/2010/main" xmlns="" val="357551944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ctrTitle"/>
          </p:nvPr>
        </p:nvSpPr>
        <p:spPr>
          <a:xfrm>
            <a:off x="838200" y="-247877"/>
            <a:ext cx="7772400" cy="1066800"/>
          </a:xfrm>
        </p:spPr>
        <p:txBody>
          <a:bodyPr/>
          <a:lstStyle/>
          <a:p>
            <a:r>
              <a:rPr lang="en-US" altLang="en-US" sz="3200" b="1" dirty="0">
                <a:solidFill>
                  <a:schemeClr val="bg1"/>
                </a:solidFill>
                <a:latin typeface="Arial" panose="020B0604020202020204" pitchFamily="34" charset="0"/>
                <a:cs typeface="Arial" panose="020B0604020202020204" pitchFamily="34" charset="0"/>
              </a:rPr>
              <a:t>Implementation Timeframes - Landfills</a:t>
            </a:r>
            <a:endParaRPr lang="en-US" altLang="en-US" sz="3200" b="1" dirty="0" smtClean="0">
              <a:solidFill>
                <a:schemeClr val="bg1"/>
              </a:solidFill>
              <a:latin typeface="Arial" panose="020B0604020202020204" pitchFamily="34" charset="0"/>
              <a:cs typeface="Arial" panose="020B0604020202020204" pitchFamily="34" charset="0"/>
            </a:endParaRPr>
          </a:p>
        </p:txBody>
      </p:sp>
      <p:sp>
        <p:nvSpPr>
          <p:cNvPr id="2" name="Slide Number Placeholder 1"/>
          <p:cNvSpPr>
            <a:spLocks noGrp="1"/>
          </p:cNvSpPr>
          <p:nvPr>
            <p:ph type="sldNum" sz="quarter" idx="10"/>
          </p:nvPr>
        </p:nvSpPr>
        <p:spPr/>
        <p:txBody>
          <a:bodyPr/>
          <a:lstStyle/>
          <a:p>
            <a:fld id="{6F43FDFB-9946-4C9C-BA6F-025AAB9518F8}" type="slidenum">
              <a:rPr lang="en-US" sz="2400" smtClean="0"/>
              <a:pPr/>
              <a:t>26</a:t>
            </a:fld>
            <a:endParaRPr lang="en-US" sz="2400" dirty="0"/>
          </a:p>
        </p:txBody>
      </p:sp>
      <p:pic>
        <p:nvPicPr>
          <p:cNvPr id="1026" name="Picture 2" descr="C:\Users\adclark\Desktop\Will's Trade Fair Presentation\Landfill Implementation Timeframes.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990600"/>
            <a:ext cx="9144000" cy="4497355"/>
          </a:xfrm>
          <a:prstGeom prst="rect">
            <a:avLst/>
          </a:prstGeom>
          <a:noFill/>
          <a:extLst>
            <a:ext uri="{909E8E84-426E-40DD-AFC4-6F175D3DCCD1}">
              <a14:hiddenFill xmlns:a14="http://schemas.microsoft.com/office/drawing/2010/main" xmlns="">
                <a:solidFill>
                  <a:srgbClr val="FFFFFF"/>
                </a:solidFill>
              </a14:hiddenFill>
            </a:ext>
          </a:extLst>
        </p:spPr>
      </p:pic>
      <p:sp>
        <p:nvSpPr>
          <p:cNvPr id="5" name="Text Box 6"/>
          <p:cNvSpPr txBox="1">
            <a:spLocks noChangeArrowheads="1"/>
          </p:cNvSpPr>
          <p:nvPr/>
        </p:nvSpPr>
        <p:spPr bwMode="auto">
          <a:xfrm>
            <a:off x="838200" y="650649"/>
            <a:ext cx="7772400" cy="46037"/>
          </a:xfrm>
          <a:prstGeom prst="rect">
            <a:avLst/>
          </a:prstGeom>
          <a:noFill/>
          <a:ln w="76200">
            <a:solidFill>
              <a:schemeClr val="bg1"/>
            </a:solidFill>
            <a:miter lim="800000"/>
            <a:headEnd/>
            <a:tailEnd/>
          </a:ln>
          <a:extLst>
            <a:ext uri="{909E8E84-426E-40DD-AFC4-6F175D3DCCD1}">
              <a14:hiddenFill xmlns:a14="http://schemas.microsoft.com/office/drawing/2010/main" xmlns="">
                <a:solidFill>
                  <a:srgbClr val="FFFFFF"/>
                </a:solidFill>
              </a14:hiddenFill>
            </a:ext>
          </a:extLst>
        </p:spPr>
        <p:txBody>
          <a:bodyPr rot="10800000"/>
          <a:lstStyle>
            <a:lvl1pPr eaLnBrk="0" hangingPunct="0">
              <a:defRPr sz="3000">
                <a:solidFill>
                  <a:schemeClr val="tx1"/>
                </a:solidFill>
                <a:latin typeface="Times New Roman" pitchFamily="18" charset="0"/>
              </a:defRPr>
            </a:lvl1pPr>
            <a:lvl2pPr marL="742950" indent="-285750" algn="l" eaLnBrk="0" hangingPunct="0">
              <a:buChar char="–"/>
              <a:defRPr sz="2800">
                <a:solidFill>
                  <a:schemeClr val="tx1"/>
                </a:solidFill>
                <a:latin typeface="Arial" charset="0"/>
              </a:defRPr>
            </a:lvl2pPr>
            <a:lvl3pPr marL="1143000" indent="-228600" algn="l" eaLnBrk="0" hangingPunct="0">
              <a:buChar char="•"/>
              <a:defRPr sz="2400">
                <a:solidFill>
                  <a:schemeClr val="tx1"/>
                </a:solidFill>
                <a:latin typeface="Arial" charset="0"/>
              </a:defRPr>
            </a:lvl3pPr>
            <a:lvl4pPr marL="1600200" indent="-228600" algn="l" eaLnBrk="0" hangingPunct="0">
              <a:buChar char="–"/>
              <a:defRPr sz="2000">
                <a:solidFill>
                  <a:schemeClr val="tx1"/>
                </a:solidFill>
                <a:latin typeface="Arial" charset="0"/>
              </a:defRPr>
            </a:lvl4pPr>
            <a:lvl5pPr marL="2057400" indent="-228600" algn="l" eaLnBrk="0" hangingPunct="0">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pPr>
            <a:endParaRPr lang="en-US" altLang="en-US" sz="4200" dirty="0">
              <a:solidFill>
                <a:schemeClr val="bg1"/>
              </a:solidFill>
              <a:latin typeface="Arial" charset="0"/>
              <a:cs typeface="Arial" charset="0"/>
            </a:endParaRPr>
          </a:p>
        </p:txBody>
      </p:sp>
    </p:spTree>
    <p:extLst>
      <p:ext uri="{BB962C8B-B14F-4D97-AF65-F5344CB8AC3E}">
        <p14:creationId xmlns:p14="http://schemas.microsoft.com/office/powerpoint/2010/main" xmlns="" val="252945450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sz="3200" b="1" dirty="0" smtClean="0">
                <a:solidFill>
                  <a:schemeClr val="bg1"/>
                </a:solidFill>
                <a:latin typeface="Arial" panose="020B0604020202020204" pitchFamily="34" charset="0"/>
                <a:cs typeface="Arial" panose="020B0604020202020204" pitchFamily="34" charset="0"/>
              </a:rPr>
              <a:t>Implementation Timeframes -</a:t>
            </a:r>
            <a:br>
              <a:rPr lang="en-US" sz="3200" b="1" dirty="0" smtClean="0">
                <a:solidFill>
                  <a:schemeClr val="bg1"/>
                </a:solidFill>
                <a:latin typeface="Arial" panose="020B0604020202020204" pitchFamily="34" charset="0"/>
                <a:cs typeface="Arial" panose="020B0604020202020204" pitchFamily="34" charset="0"/>
              </a:rPr>
            </a:br>
            <a:r>
              <a:rPr lang="en-US" sz="3200" b="1" dirty="0" smtClean="0">
                <a:solidFill>
                  <a:schemeClr val="bg1"/>
                </a:solidFill>
                <a:latin typeface="Arial" panose="020B0604020202020204" pitchFamily="34" charset="0"/>
                <a:cs typeface="Arial" panose="020B0604020202020204" pitchFamily="34" charset="0"/>
              </a:rPr>
              <a:t>Surface Impoundments</a:t>
            </a:r>
            <a:endParaRPr lang="en-US" sz="3200" b="1" dirty="0">
              <a:solidFill>
                <a:schemeClr val="bg1"/>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a:xfrm>
            <a:off x="3509865" y="6492875"/>
            <a:ext cx="2133600" cy="365125"/>
          </a:xfrm>
        </p:spPr>
        <p:txBody>
          <a:bodyPr/>
          <a:lstStyle/>
          <a:p>
            <a:fld id="{6F43FDFB-9946-4C9C-BA6F-025AAB9518F8}" type="slidenum">
              <a:rPr lang="en-US" sz="2400" smtClean="0"/>
              <a:pPr/>
              <a:t>27</a:t>
            </a:fld>
            <a:endParaRPr lang="en-US" sz="2400" dirty="0"/>
          </a:p>
        </p:txBody>
      </p:sp>
      <p:pic>
        <p:nvPicPr>
          <p:cNvPr id="2050" name="Picture 2" descr="C:\Users\adclark\Desktop\Will's Trade Fair Presentation\Surface Impoundments Implementation Timeframes.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665" y="1208240"/>
            <a:ext cx="9144000" cy="5268760"/>
          </a:xfrm>
          <a:prstGeom prst="rect">
            <a:avLst/>
          </a:prstGeom>
          <a:noFill/>
          <a:extLst>
            <a:ext uri="{909E8E84-426E-40DD-AFC4-6F175D3DCCD1}">
              <a14:hiddenFill xmlns:a14="http://schemas.microsoft.com/office/drawing/2010/main" xmlns="">
                <a:solidFill>
                  <a:srgbClr val="FFFFFF"/>
                </a:solidFill>
              </a14:hiddenFill>
            </a:ext>
          </a:extLst>
        </p:spPr>
      </p:pic>
      <p:sp>
        <p:nvSpPr>
          <p:cNvPr id="5" name="Text Box 6"/>
          <p:cNvSpPr txBox="1">
            <a:spLocks noChangeArrowheads="1"/>
          </p:cNvSpPr>
          <p:nvPr/>
        </p:nvSpPr>
        <p:spPr bwMode="auto">
          <a:xfrm>
            <a:off x="838200" y="1020763"/>
            <a:ext cx="7772400" cy="46037"/>
          </a:xfrm>
          <a:prstGeom prst="rect">
            <a:avLst/>
          </a:prstGeom>
          <a:noFill/>
          <a:ln w="76200">
            <a:solidFill>
              <a:schemeClr val="bg1"/>
            </a:solidFill>
            <a:miter lim="800000"/>
            <a:headEnd/>
            <a:tailEnd/>
          </a:ln>
          <a:extLst>
            <a:ext uri="{909E8E84-426E-40DD-AFC4-6F175D3DCCD1}">
              <a14:hiddenFill xmlns:a14="http://schemas.microsoft.com/office/drawing/2010/main" xmlns="">
                <a:solidFill>
                  <a:srgbClr val="FFFFFF"/>
                </a:solidFill>
              </a14:hiddenFill>
            </a:ext>
          </a:extLst>
        </p:spPr>
        <p:txBody>
          <a:bodyPr rot="10800000"/>
          <a:lstStyle>
            <a:lvl1pPr eaLnBrk="0" hangingPunct="0">
              <a:defRPr sz="3000">
                <a:solidFill>
                  <a:schemeClr val="tx1"/>
                </a:solidFill>
                <a:latin typeface="Times New Roman" pitchFamily="18" charset="0"/>
              </a:defRPr>
            </a:lvl1pPr>
            <a:lvl2pPr marL="742950" indent="-285750" algn="l" eaLnBrk="0" hangingPunct="0">
              <a:buChar char="–"/>
              <a:defRPr sz="2800">
                <a:solidFill>
                  <a:schemeClr val="tx1"/>
                </a:solidFill>
                <a:latin typeface="Arial" charset="0"/>
              </a:defRPr>
            </a:lvl2pPr>
            <a:lvl3pPr marL="1143000" indent="-228600" algn="l" eaLnBrk="0" hangingPunct="0">
              <a:buChar char="•"/>
              <a:defRPr sz="2400">
                <a:solidFill>
                  <a:schemeClr val="tx1"/>
                </a:solidFill>
                <a:latin typeface="Arial" charset="0"/>
              </a:defRPr>
            </a:lvl3pPr>
            <a:lvl4pPr marL="1600200" indent="-228600" algn="l" eaLnBrk="0" hangingPunct="0">
              <a:buChar char="–"/>
              <a:defRPr sz="2000">
                <a:solidFill>
                  <a:schemeClr val="tx1"/>
                </a:solidFill>
                <a:latin typeface="Arial" charset="0"/>
              </a:defRPr>
            </a:lvl4pPr>
            <a:lvl5pPr marL="2057400" indent="-228600" algn="l" eaLnBrk="0" hangingPunct="0">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pPr>
            <a:endParaRPr lang="en-US" altLang="en-US" sz="4200" dirty="0">
              <a:solidFill>
                <a:schemeClr val="bg1"/>
              </a:solidFill>
              <a:latin typeface="Arial" charset="0"/>
              <a:cs typeface="Arial" charset="0"/>
            </a:endParaRPr>
          </a:p>
        </p:txBody>
      </p:sp>
    </p:spTree>
    <p:extLst>
      <p:ext uri="{BB962C8B-B14F-4D97-AF65-F5344CB8AC3E}">
        <p14:creationId xmlns:p14="http://schemas.microsoft.com/office/powerpoint/2010/main" xmlns="" val="19040018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sz="3200" b="1" dirty="0" smtClean="0">
                <a:solidFill>
                  <a:schemeClr val="bg1"/>
                </a:solidFill>
                <a:latin typeface="Arial" panose="020B0604020202020204" pitchFamily="34" charset="0"/>
                <a:cs typeface="Arial" panose="020B0604020202020204" pitchFamily="34" charset="0"/>
              </a:rPr>
              <a:t>Implementation Timeframes –</a:t>
            </a:r>
            <a:br>
              <a:rPr lang="en-US" sz="3200" b="1" dirty="0" smtClean="0">
                <a:solidFill>
                  <a:schemeClr val="bg1"/>
                </a:solidFill>
                <a:latin typeface="Arial" panose="020B0604020202020204" pitchFamily="34" charset="0"/>
                <a:cs typeface="Arial" panose="020B0604020202020204" pitchFamily="34" charset="0"/>
              </a:rPr>
            </a:br>
            <a:r>
              <a:rPr lang="en-US" sz="3200" b="1" dirty="0" smtClean="0">
                <a:solidFill>
                  <a:schemeClr val="bg1"/>
                </a:solidFill>
                <a:latin typeface="Arial" panose="020B0604020202020204" pitchFamily="34" charset="0"/>
                <a:cs typeface="Arial" panose="020B0604020202020204" pitchFamily="34" charset="0"/>
              </a:rPr>
              <a:t>Surface Impoundments (contd.)</a:t>
            </a:r>
            <a:endParaRPr lang="en-US" sz="3200" b="1" dirty="0">
              <a:solidFill>
                <a:schemeClr val="bg1"/>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6F43FDFB-9946-4C9C-BA6F-025AAB9518F8}" type="slidenum">
              <a:rPr lang="en-US" sz="2400" smtClean="0"/>
              <a:pPr/>
              <a:t>28</a:t>
            </a:fld>
            <a:endParaRPr lang="en-US" sz="2400" dirty="0"/>
          </a:p>
        </p:txBody>
      </p:sp>
      <p:pic>
        <p:nvPicPr>
          <p:cNvPr id="3074" name="Picture 2" descr="C:\Users\adclark\Desktop\Will's Trade Fair Presentation\Surface Impoundments contd Implementation Timeframes.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1676400"/>
            <a:ext cx="9144000" cy="2863336"/>
          </a:xfrm>
          <a:prstGeom prst="rect">
            <a:avLst/>
          </a:prstGeom>
          <a:noFill/>
          <a:extLst>
            <a:ext uri="{909E8E84-426E-40DD-AFC4-6F175D3DCCD1}">
              <a14:hiddenFill xmlns:a14="http://schemas.microsoft.com/office/drawing/2010/main" xmlns="">
                <a:solidFill>
                  <a:srgbClr val="FFFFFF"/>
                </a:solidFill>
              </a14:hiddenFill>
            </a:ext>
          </a:extLst>
        </p:spPr>
      </p:pic>
      <p:sp>
        <p:nvSpPr>
          <p:cNvPr id="5" name="Text Box 6"/>
          <p:cNvSpPr txBox="1">
            <a:spLocks noChangeArrowheads="1"/>
          </p:cNvSpPr>
          <p:nvPr/>
        </p:nvSpPr>
        <p:spPr bwMode="auto">
          <a:xfrm>
            <a:off x="914400" y="1143000"/>
            <a:ext cx="7772400" cy="46037"/>
          </a:xfrm>
          <a:prstGeom prst="rect">
            <a:avLst/>
          </a:prstGeom>
          <a:noFill/>
          <a:ln w="76200">
            <a:solidFill>
              <a:schemeClr val="bg1"/>
            </a:solidFill>
            <a:miter lim="800000"/>
            <a:headEnd/>
            <a:tailEnd/>
          </a:ln>
          <a:extLst>
            <a:ext uri="{909E8E84-426E-40DD-AFC4-6F175D3DCCD1}">
              <a14:hiddenFill xmlns:a14="http://schemas.microsoft.com/office/drawing/2010/main" xmlns="">
                <a:solidFill>
                  <a:srgbClr val="FFFFFF"/>
                </a:solidFill>
              </a14:hiddenFill>
            </a:ext>
          </a:extLst>
        </p:spPr>
        <p:txBody>
          <a:bodyPr rot="10800000"/>
          <a:lstStyle>
            <a:lvl1pPr eaLnBrk="0" hangingPunct="0">
              <a:defRPr sz="3000">
                <a:solidFill>
                  <a:schemeClr val="tx1"/>
                </a:solidFill>
                <a:latin typeface="Times New Roman" pitchFamily="18" charset="0"/>
              </a:defRPr>
            </a:lvl1pPr>
            <a:lvl2pPr marL="742950" indent="-285750" algn="l" eaLnBrk="0" hangingPunct="0">
              <a:buChar char="–"/>
              <a:defRPr sz="2800">
                <a:solidFill>
                  <a:schemeClr val="tx1"/>
                </a:solidFill>
                <a:latin typeface="Arial" charset="0"/>
              </a:defRPr>
            </a:lvl2pPr>
            <a:lvl3pPr marL="1143000" indent="-228600" algn="l" eaLnBrk="0" hangingPunct="0">
              <a:buChar char="•"/>
              <a:defRPr sz="2400">
                <a:solidFill>
                  <a:schemeClr val="tx1"/>
                </a:solidFill>
                <a:latin typeface="Arial" charset="0"/>
              </a:defRPr>
            </a:lvl3pPr>
            <a:lvl4pPr marL="1600200" indent="-228600" algn="l" eaLnBrk="0" hangingPunct="0">
              <a:buChar char="–"/>
              <a:defRPr sz="2000">
                <a:solidFill>
                  <a:schemeClr val="tx1"/>
                </a:solidFill>
                <a:latin typeface="Arial" charset="0"/>
              </a:defRPr>
            </a:lvl4pPr>
            <a:lvl5pPr marL="2057400" indent="-228600" algn="l" eaLnBrk="0" hangingPunct="0">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pPr>
            <a:endParaRPr lang="en-US" altLang="en-US" sz="4200" dirty="0">
              <a:solidFill>
                <a:schemeClr val="bg1"/>
              </a:solidFill>
              <a:latin typeface="Arial" charset="0"/>
              <a:cs typeface="Arial" charset="0"/>
            </a:endParaRPr>
          </a:p>
        </p:txBody>
      </p:sp>
    </p:spTree>
    <p:extLst>
      <p:ext uri="{BB962C8B-B14F-4D97-AF65-F5344CB8AC3E}">
        <p14:creationId xmlns:p14="http://schemas.microsoft.com/office/powerpoint/2010/main" xmlns="" val="31399621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883" y="952500"/>
            <a:ext cx="8229600" cy="4953000"/>
          </a:xfrm>
        </p:spPr>
        <p:txBody>
          <a:bodyPr/>
          <a:lstStyle/>
          <a:p>
            <a:pPr lvl="1">
              <a:buFont typeface="Arial" panose="020B0604020202020204" pitchFamily="34" charset="0"/>
              <a:buChar char="•"/>
            </a:pPr>
            <a:r>
              <a:rPr lang="en-US" sz="2200" dirty="0" smtClean="0">
                <a:solidFill>
                  <a:schemeClr val="bg1"/>
                </a:solidFill>
                <a:latin typeface="Arial" panose="020B0604020202020204" pitchFamily="34" charset="0"/>
                <a:cs typeface="Arial" panose="020B0604020202020204" pitchFamily="34" charset="0"/>
              </a:rPr>
              <a:t>On April 15, the House </a:t>
            </a:r>
            <a:r>
              <a:rPr lang="en-US" sz="2200" dirty="0">
                <a:solidFill>
                  <a:schemeClr val="bg1"/>
                </a:solidFill>
                <a:latin typeface="Arial" panose="020B0604020202020204" pitchFamily="34" charset="0"/>
                <a:cs typeface="Arial" panose="020B0604020202020204" pitchFamily="34" charset="0"/>
              </a:rPr>
              <a:t>Energy and Commerce Committee passed </a:t>
            </a:r>
            <a:r>
              <a:rPr lang="en-US" sz="2200" dirty="0" smtClean="0">
                <a:solidFill>
                  <a:schemeClr val="bg1"/>
                </a:solidFill>
                <a:latin typeface="Arial" panose="020B0604020202020204" pitchFamily="34" charset="0"/>
                <a:cs typeface="Arial" panose="020B0604020202020204" pitchFamily="34" charset="0"/>
              </a:rPr>
              <a:t>H.R</a:t>
            </a:r>
            <a:r>
              <a:rPr lang="en-US" sz="2200" dirty="0">
                <a:solidFill>
                  <a:schemeClr val="bg1"/>
                </a:solidFill>
                <a:latin typeface="Arial" panose="020B0604020202020204" pitchFamily="34" charset="0"/>
                <a:cs typeface="Arial" panose="020B0604020202020204" pitchFamily="34" charset="0"/>
              </a:rPr>
              <a:t>. </a:t>
            </a:r>
            <a:r>
              <a:rPr lang="en-US" sz="2200" dirty="0" smtClean="0">
                <a:solidFill>
                  <a:schemeClr val="bg1"/>
                </a:solidFill>
                <a:latin typeface="Arial" panose="020B0604020202020204" pitchFamily="34" charset="0"/>
                <a:cs typeface="Arial" panose="020B0604020202020204" pitchFamily="34" charset="0"/>
              </a:rPr>
              <a:t>1734, Improving the Coal </a:t>
            </a:r>
            <a:r>
              <a:rPr lang="en-US" sz="2200" dirty="0">
                <a:solidFill>
                  <a:schemeClr val="bg1"/>
                </a:solidFill>
                <a:latin typeface="Arial" panose="020B0604020202020204" pitchFamily="34" charset="0"/>
                <a:cs typeface="Arial" panose="020B0604020202020204" pitchFamily="34" charset="0"/>
              </a:rPr>
              <a:t>Combustion Residuals Regulation Act of 2015</a:t>
            </a:r>
            <a:r>
              <a:rPr lang="en-US" sz="2200" dirty="0" smtClean="0">
                <a:solidFill>
                  <a:schemeClr val="bg1"/>
                </a:solidFill>
                <a:latin typeface="Arial" panose="020B0604020202020204" pitchFamily="34" charset="0"/>
                <a:cs typeface="Arial" panose="020B0604020202020204" pitchFamily="34" charset="0"/>
              </a:rPr>
              <a:t> </a:t>
            </a:r>
            <a:r>
              <a:rPr lang="en-US" sz="2200" dirty="0">
                <a:solidFill>
                  <a:schemeClr val="bg1"/>
                </a:solidFill>
                <a:latin typeface="Arial" panose="020B0604020202020204" pitchFamily="34" charset="0"/>
                <a:cs typeface="Arial" panose="020B0604020202020204" pitchFamily="34" charset="0"/>
              </a:rPr>
              <a:t> </a:t>
            </a:r>
            <a:r>
              <a:rPr lang="en-US" sz="2200" dirty="0" smtClean="0">
                <a:solidFill>
                  <a:schemeClr val="bg1"/>
                </a:solidFill>
                <a:latin typeface="Arial" panose="020B0604020202020204" pitchFamily="34" charset="0"/>
                <a:cs typeface="Arial" panose="020B0604020202020204" pitchFamily="34" charset="0"/>
              </a:rPr>
              <a:t>(See Fact Sheet)</a:t>
            </a:r>
          </a:p>
          <a:p>
            <a:pPr lvl="1">
              <a:buFont typeface="Arial" panose="020B0604020202020204" pitchFamily="34" charset="0"/>
              <a:buChar char="•"/>
            </a:pPr>
            <a:endParaRPr lang="en-US" sz="2200" dirty="0" smtClean="0">
              <a:solidFill>
                <a:schemeClr val="bg1"/>
              </a:solidFill>
              <a:latin typeface="Arial" panose="020B0604020202020204" pitchFamily="34" charset="0"/>
              <a:cs typeface="Arial" panose="020B0604020202020204" pitchFamily="34" charset="0"/>
            </a:endParaRPr>
          </a:p>
          <a:p>
            <a:pPr lvl="1">
              <a:buFont typeface="Arial" panose="020B0604020202020204" pitchFamily="34" charset="0"/>
              <a:buChar char="•"/>
            </a:pPr>
            <a:r>
              <a:rPr lang="en-US" sz="2200" dirty="0">
                <a:solidFill>
                  <a:schemeClr val="bg1"/>
                </a:solidFill>
                <a:latin typeface="Arial" panose="020B0604020202020204" pitchFamily="34" charset="0"/>
                <a:cs typeface="Arial" panose="020B0604020202020204" pitchFamily="34" charset="0"/>
              </a:rPr>
              <a:t>Authorizes states to implement a </a:t>
            </a:r>
            <a:r>
              <a:rPr lang="en-US" sz="2200" dirty="0" err="1">
                <a:solidFill>
                  <a:schemeClr val="bg1"/>
                </a:solidFill>
                <a:latin typeface="Arial" panose="020B0604020202020204" pitchFamily="34" charset="0"/>
                <a:cs typeface="Arial" panose="020B0604020202020204" pitchFamily="34" charset="0"/>
              </a:rPr>
              <a:t>permiting</a:t>
            </a:r>
            <a:r>
              <a:rPr lang="en-US" sz="2200" dirty="0">
                <a:solidFill>
                  <a:schemeClr val="bg1"/>
                </a:solidFill>
                <a:latin typeface="Arial" panose="020B0604020202020204" pitchFamily="34" charset="0"/>
                <a:cs typeface="Arial" panose="020B0604020202020204" pitchFamily="34" charset="0"/>
              </a:rPr>
              <a:t> program under the timelines discussed in the draft bill.  If a state opts out of permitting program EPA will implement a permit program.  Uses the same technical requirements as the EPA </a:t>
            </a:r>
            <a:r>
              <a:rPr lang="en-US" sz="2200" dirty="0" smtClean="0">
                <a:solidFill>
                  <a:schemeClr val="bg1"/>
                </a:solidFill>
                <a:latin typeface="Arial" panose="020B0604020202020204" pitchFamily="34" charset="0"/>
                <a:cs typeface="Arial" panose="020B0604020202020204" pitchFamily="34" charset="0"/>
              </a:rPr>
              <a:t>rule.</a:t>
            </a:r>
          </a:p>
          <a:p>
            <a:pPr lvl="1">
              <a:buFont typeface="Arial" panose="020B0604020202020204" pitchFamily="34" charset="0"/>
              <a:buChar char="•"/>
            </a:pPr>
            <a:endParaRPr lang="en-US" sz="2200" dirty="0">
              <a:solidFill>
                <a:schemeClr val="bg1"/>
              </a:solidFill>
              <a:latin typeface="Arial" panose="020B0604020202020204" pitchFamily="34" charset="0"/>
              <a:cs typeface="Arial" panose="020B0604020202020204" pitchFamily="34" charset="0"/>
            </a:endParaRPr>
          </a:p>
          <a:p>
            <a:pPr lvl="1">
              <a:buFont typeface="Arial" panose="020B0604020202020204" pitchFamily="34" charset="0"/>
              <a:buChar char="•"/>
            </a:pPr>
            <a:r>
              <a:rPr lang="en-US" sz="2200" dirty="0" smtClean="0">
                <a:solidFill>
                  <a:schemeClr val="bg1"/>
                </a:solidFill>
                <a:latin typeface="Arial" panose="020B0604020202020204" pitchFamily="34" charset="0"/>
                <a:cs typeface="Arial" panose="020B0604020202020204" pitchFamily="34" charset="0"/>
              </a:rPr>
              <a:t>States can make a permitting program more flexible and more protective than minimum federal requirements   </a:t>
            </a:r>
          </a:p>
          <a:p>
            <a:pPr lvl="1">
              <a:buFont typeface="Arial" panose="020B0604020202020204" pitchFamily="34" charset="0"/>
              <a:buChar char="•"/>
            </a:pPr>
            <a:endParaRPr lang="en-US" sz="2200" dirty="0">
              <a:solidFill>
                <a:schemeClr val="bg1"/>
              </a:solidFill>
              <a:latin typeface="Arial" panose="020B0604020202020204" pitchFamily="34" charset="0"/>
              <a:cs typeface="Arial" panose="020B0604020202020204" pitchFamily="34" charset="0"/>
            </a:endParaRPr>
          </a:p>
          <a:p>
            <a:pPr lvl="1">
              <a:buFont typeface="Arial" panose="020B0604020202020204" pitchFamily="34" charset="0"/>
              <a:buChar char="•"/>
            </a:pPr>
            <a:r>
              <a:rPr lang="en-US" sz="2200" dirty="0" smtClean="0">
                <a:solidFill>
                  <a:schemeClr val="bg1"/>
                </a:solidFill>
                <a:latin typeface="Arial" panose="020B0604020202020204" pitchFamily="34" charset="0"/>
                <a:cs typeface="Arial" panose="020B0604020202020204" pitchFamily="34" charset="0"/>
              </a:rPr>
              <a:t>Differences from EPA Rule</a:t>
            </a:r>
            <a:endParaRPr lang="en-US" sz="2200" dirty="0">
              <a:solidFill>
                <a:schemeClr val="bg1"/>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6F43FDFB-9946-4C9C-BA6F-025AAB9518F8}" type="slidenum">
              <a:rPr lang="en-US" sz="2400" smtClean="0"/>
              <a:pPr/>
              <a:t>29</a:t>
            </a:fld>
            <a:endParaRPr lang="en-US" sz="2400" dirty="0"/>
          </a:p>
        </p:txBody>
      </p:sp>
      <p:sp>
        <p:nvSpPr>
          <p:cNvPr id="5" name="Title 1"/>
          <p:cNvSpPr>
            <a:spLocks noGrp="1"/>
          </p:cNvSpPr>
          <p:nvPr>
            <p:ph type="title"/>
          </p:nvPr>
        </p:nvSpPr>
        <p:spPr>
          <a:xfrm>
            <a:off x="457200" y="-228600"/>
            <a:ext cx="8229600" cy="1143000"/>
          </a:xfrm>
        </p:spPr>
        <p:txBody>
          <a:bodyPr/>
          <a:lstStyle/>
          <a:p>
            <a:r>
              <a:rPr lang="en-US" altLang="en-US" sz="4800" b="1" dirty="0" smtClean="0">
                <a:solidFill>
                  <a:schemeClr val="bg1"/>
                </a:solidFill>
                <a:latin typeface="Arial" panose="020B0604020202020204" pitchFamily="34" charset="0"/>
                <a:cs typeface="Arial" panose="020B0604020202020204" pitchFamily="34" charset="0"/>
              </a:rPr>
              <a:t>H.R. 1734 – (see handout) </a:t>
            </a:r>
          </a:p>
        </p:txBody>
      </p:sp>
      <p:sp>
        <p:nvSpPr>
          <p:cNvPr id="6" name="Text Box 6"/>
          <p:cNvSpPr txBox="1">
            <a:spLocks noChangeArrowheads="1"/>
          </p:cNvSpPr>
          <p:nvPr/>
        </p:nvSpPr>
        <p:spPr bwMode="auto">
          <a:xfrm>
            <a:off x="685800" y="772510"/>
            <a:ext cx="7772400" cy="46037"/>
          </a:xfrm>
          <a:prstGeom prst="rect">
            <a:avLst/>
          </a:prstGeom>
          <a:noFill/>
          <a:ln w="76200">
            <a:solidFill>
              <a:schemeClr val="bg1"/>
            </a:solidFill>
            <a:miter lim="800000"/>
            <a:headEnd/>
            <a:tailEnd/>
          </a:ln>
          <a:extLst>
            <a:ext uri="{909E8E84-426E-40DD-AFC4-6F175D3DCCD1}">
              <a14:hiddenFill xmlns:a14="http://schemas.microsoft.com/office/drawing/2010/main" xmlns="">
                <a:solidFill>
                  <a:srgbClr val="FFFFFF"/>
                </a:solidFill>
              </a14:hiddenFill>
            </a:ext>
          </a:extLst>
        </p:spPr>
        <p:txBody>
          <a:bodyPr rot="10800000"/>
          <a:lstStyle>
            <a:lvl1pPr eaLnBrk="0" hangingPunct="0">
              <a:defRPr sz="3000">
                <a:solidFill>
                  <a:schemeClr val="tx1"/>
                </a:solidFill>
                <a:latin typeface="Times New Roman" pitchFamily="18" charset="0"/>
              </a:defRPr>
            </a:lvl1pPr>
            <a:lvl2pPr marL="742950" indent="-285750" algn="l" eaLnBrk="0" hangingPunct="0">
              <a:buChar char="–"/>
              <a:defRPr sz="2800">
                <a:solidFill>
                  <a:schemeClr val="tx1"/>
                </a:solidFill>
                <a:latin typeface="Arial" charset="0"/>
              </a:defRPr>
            </a:lvl2pPr>
            <a:lvl3pPr marL="1143000" indent="-228600" algn="l" eaLnBrk="0" hangingPunct="0">
              <a:buChar char="•"/>
              <a:defRPr sz="2400">
                <a:solidFill>
                  <a:schemeClr val="tx1"/>
                </a:solidFill>
                <a:latin typeface="Arial" charset="0"/>
              </a:defRPr>
            </a:lvl3pPr>
            <a:lvl4pPr marL="1600200" indent="-228600" algn="l" eaLnBrk="0" hangingPunct="0">
              <a:buChar char="–"/>
              <a:defRPr sz="2000">
                <a:solidFill>
                  <a:schemeClr val="tx1"/>
                </a:solidFill>
                <a:latin typeface="Arial" charset="0"/>
              </a:defRPr>
            </a:lvl4pPr>
            <a:lvl5pPr marL="2057400" indent="-228600" algn="l" eaLnBrk="0" hangingPunct="0">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pPr>
            <a:endParaRPr lang="en-US" altLang="en-US" sz="4200" dirty="0">
              <a:solidFill>
                <a:schemeClr val="bg1"/>
              </a:solidFill>
              <a:latin typeface="Arial" charset="0"/>
              <a:cs typeface="Arial" charset="0"/>
            </a:endParaRPr>
          </a:p>
        </p:txBody>
      </p:sp>
    </p:spTree>
    <p:extLst>
      <p:ext uri="{BB962C8B-B14F-4D97-AF65-F5344CB8AC3E}">
        <p14:creationId xmlns:p14="http://schemas.microsoft.com/office/powerpoint/2010/main" xmlns="" val="5613773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143000"/>
            <a:ext cx="8229600" cy="4953000"/>
          </a:xfrm>
        </p:spPr>
        <p:txBody>
          <a:bodyPr/>
          <a:lstStyle/>
          <a:p>
            <a:pPr lvl="1">
              <a:buFont typeface="Arial" panose="020B0604020202020204" pitchFamily="34" charset="0"/>
              <a:buChar char="•"/>
            </a:pPr>
            <a:r>
              <a:rPr lang="en-US" sz="2600" dirty="0" smtClean="0">
                <a:solidFill>
                  <a:schemeClr val="bg1"/>
                </a:solidFill>
                <a:latin typeface="Arial" panose="020B0604020202020204" pitchFamily="34" charset="0"/>
                <a:cs typeface="Arial" panose="020B0604020202020204" pitchFamily="34" charset="0"/>
              </a:rPr>
              <a:t>The EPA rule </a:t>
            </a:r>
            <a:r>
              <a:rPr lang="en-US" sz="2600" dirty="0">
                <a:solidFill>
                  <a:schemeClr val="bg1"/>
                </a:solidFill>
                <a:latin typeface="Arial" panose="020B0604020202020204" pitchFamily="34" charset="0"/>
                <a:cs typeface="Arial" panose="020B0604020202020204" pitchFamily="34" charset="0"/>
              </a:rPr>
              <a:t>establishes nationally applicable minimum criteria for the </a:t>
            </a:r>
            <a:r>
              <a:rPr lang="en-US" sz="2600" dirty="0" smtClean="0">
                <a:solidFill>
                  <a:schemeClr val="bg1"/>
                </a:solidFill>
                <a:latin typeface="Arial" panose="020B0604020202020204" pitchFamily="34" charset="0"/>
                <a:cs typeface="Arial" panose="020B0604020202020204" pitchFamily="34" charset="0"/>
              </a:rPr>
              <a:t>disposal </a:t>
            </a:r>
            <a:r>
              <a:rPr lang="en-US" sz="2600" dirty="0">
                <a:solidFill>
                  <a:schemeClr val="bg1"/>
                </a:solidFill>
                <a:latin typeface="Arial" panose="020B0604020202020204" pitchFamily="34" charset="0"/>
                <a:cs typeface="Arial" panose="020B0604020202020204" pitchFamily="34" charset="0"/>
              </a:rPr>
              <a:t>of CCR in landfills and surface </a:t>
            </a:r>
            <a:r>
              <a:rPr lang="en-US" sz="2600" dirty="0" smtClean="0">
                <a:solidFill>
                  <a:schemeClr val="bg1"/>
                </a:solidFill>
                <a:latin typeface="Arial" panose="020B0604020202020204" pitchFamily="34" charset="0"/>
                <a:cs typeface="Arial" panose="020B0604020202020204" pitchFamily="34" charset="0"/>
              </a:rPr>
              <a:t>impoundments</a:t>
            </a:r>
          </a:p>
          <a:p>
            <a:pPr lvl="1">
              <a:buFont typeface="Arial" panose="020B0604020202020204" pitchFamily="34" charset="0"/>
              <a:buChar char="•"/>
            </a:pPr>
            <a:endParaRPr lang="en-US" sz="2600" dirty="0">
              <a:solidFill>
                <a:schemeClr val="bg1"/>
              </a:solidFill>
              <a:latin typeface="Arial" panose="020B0604020202020204" pitchFamily="34" charset="0"/>
              <a:cs typeface="Arial" panose="020B0604020202020204" pitchFamily="34" charset="0"/>
            </a:endParaRPr>
          </a:p>
          <a:p>
            <a:pPr lvl="1">
              <a:buFont typeface="Arial" panose="020B0604020202020204" pitchFamily="34" charset="0"/>
              <a:buChar char="•"/>
            </a:pPr>
            <a:r>
              <a:rPr lang="en-US" sz="2600" dirty="0" smtClean="0">
                <a:solidFill>
                  <a:schemeClr val="bg1"/>
                </a:solidFill>
                <a:latin typeface="Arial" panose="020B0604020202020204" pitchFamily="34" charset="0"/>
                <a:cs typeface="Arial" panose="020B0604020202020204" pitchFamily="34" charset="0"/>
              </a:rPr>
              <a:t>CCR</a:t>
            </a:r>
            <a:r>
              <a:rPr lang="en-US" sz="2600" dirty="0">
                <a:solidFill>
                  <a:schemeClr val="bg1"/>
                </a:solidFill>
                <a:latin typeface="Arial" panose="020B0604020202020204" pitchFamily="34" charset="0"/>
                <a:cs typeface="Arial" panose="020B0604020202020204" pitchFamily="34" charset="0"/>
              </a:rPr>
              <a:t>, also known as coal combustion residuals, coal combustion waste or coal ash is generated from burning coal for the purpose of generating electricity by electric utilities and independent power </a:t>
            </a:r>
            <a:r>
              <a:rPr lang="en-US" sz="2600" dirty="0" smtClean="0">
                <a:solidFill>
                  <a:schemeClr val="bg1"/>
                </a:solidFill>
                <a:latin typeface="Arial" panose="020B0604020202020204" pitchFamily="34" charset="0"/>
                <a:cs typeface="Arial" panose="020B0604020202020204" pitchFamily="34" charset="0"/>
              </a:rPr>
              <a:t>producers</a:t>
            </a:r>
          </a:p>
          <a:p>
            <a:pPr lvl="1">
              <a:buFont typeface="Arial" panose="020B0604020202020204" pitchFamily="34" charset="0"/>
              <a:buChar char="•"/>
            </a:pPr>
            <a:endParaRPr lang="en-US" sz="2600" dirty="0">
              <a:solidFill>
                <a:schemeClr val="bg1"/>
              </a:solidFill>
              <a:latin typeface="Arial" panose="020B0604020202020204" pitchFamily="34" charset="0"/>
              <a:cs typeface="Arial" panose="020B0604020202020204" pitchFamily="34" charset="0"/>
            </a:endParaRPr>
          </a:p>
          <a:p>
            <a:pPr lvl="1">
              <a:buFont typeface="Arial" panose="020B0604020202020204" pitchFamily="34" charset="0"/>
              <a:buChar char="•"/>
            </a:pPr>
            <a:r>
              <a:rPr lang="en-US" sz="2600" dirty="0" smtClean="0">
                <a:solidFill>
                  <a:schemeClr val="bg1"/>
                </a:solidFill>
                <a:latin typeface="Arial" panose="020B0604020202020204" pitchFamily="34" charset="0"/>
                <a:cs typeface="Arial" panose="020B0604020202020204" pitchFamily="34" charset="0"/>
              </a:rPr>
              <a:t>CCR </a:t>
            </a:r>
            <a:r>
              <a:rPr lang="en-US" sz="2600" dirty="0">
                <a:solidFill>
                  <a:schemeClr val="bg1"/>
                </a:solidFill>
                <a:latin typeface="Arial" panose="020B0604020202020204" pitchFamily="34" charset="0"/>
                <a:cs typeface="Arial" panose="020B0604020202020204" pitchFamily="34" charset="0"/>
              </a:rPr>
              <a:t>includes fly ash, bottom ash, boiler slag, and flue gas desulfurization (FGD) </a:t>
            </a:r>
            <a:r>
              <a:rPr lang="en-US" sz="2600" dirty="0" smtClean="0">
                <a:solidFill>
                  <a:schemeClr val="bg1"/>
                </a:solidFill>
                <a:latin typeface="Arial" panose="020B0604020202020204" pitchFamily="34" charset="0"/>
                <a:cs typeface="Arial" panose="020B0604020202020204" pitchFamily="34" charset="0"/>
              </a:rPr>
              <a:t>materials</a:t>
            </a:r>
            <a:endParaRPr lang="en-US" sz="2600" dirty="0">
              <a:solidFill>
                <a:schemeClr val="bg1"/>
              </a:solidFill>
              <a:latin typeface="Arial" panose="020B0604020202020204" pitchFamily="34" charset="0"/>
              <a:cs typeface="Arial" panose="020B0604020202020204" pitchFamily="34" charset="0"/>
            </a:endParaRPr>
          </a:p>
          <a:p>
            <a:pPr lvl="1">
              <a:buFont typeface="Arial" panose="020B0604020202020204" pitchFamily="34" charset="0"/>
              <a:buChar char="•"/>
            </a:pPr>
            <a:endParaRPr lang="en-US" sz="2600" dirty="0" smtClean="0">
              <a:solidFill>
                <a:schemeClr val="bg1"/>
              </a:solidFill>
              <a:latin typeface="Arial" panose="020B0604020202020204" pitchFamily="34" charset="0"/>
              <a:cs typeface="Arial" panose="020B0604020202020204" pitchFamily="34" charset="0"/>
            </a:endParaRPr>
          </a:p>
          <a:p>
            <a:pPr lvl="1">
              <a:buFont typeface="Arial" panose="020B0604020202020204" pitchFamily="34" charset="0"/>
              <a:buChar char="•"/>
            </a:pPr>
            <a:endParaRPr lang="en-US" dirty="0">
              <a:solidFill>
                <a:schemeClr val="bg1"/>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r>
              <a:rPr lang="en-US" sz="2400" dirty="0"/>
              <a:t>3</a:t>
            </a:r>
          </a:p>
        </p:txBody>
      </p:sp>
      <p:sp>
        <p:nvSpPr>
          <p:cNvPr id="5" name="Title 1"/>
          <p:cNvSpPr>
            <a:spLocks noGrp="1"/>
          </p:cNvSpPr>
          <p:nvPr>
            <p:ph type="title"/>
          </p:nvPr>
        </p:nvSpPr>
        <p:spPr>
          <a:xfrm>
            <a:off x="457200" y="-228600"/>
            <a:ext cx="8229600" cy="1143000"/>
          </a:xfrm>
        </p:spPr>
        <p:txBody>
          <a:bodyPr/>
          <a:lstStyle/>
          <a:p>
            <a:r>
              <a:rPr lang="en-US" altLang="en-US" sz="4800" b="1" dirty="0">
                <a:solidFill>
                  <a:schemeClr val="bg1"/>
                </a:solidFill>
                <a:latin typeface="Arial" panose="020B0604020202020204" pitchFamily="34" charset="0"/>
                <a:cs typeface="Arial" panose="020B0604020202020204" pitchFamily="34" charset="0"/>
              </a:rPr>
              <a:t>EPA CCR Rule Overview</a:t>
            </a:r>
            <a:endParaRPr lang="en-US" altLang="en-US" sz="4800" b="1" dirty="0" smtClean="0">
              <a:solidFill>
                <a:schemeClr val="bg1"/>
              </a:solidFill>
              <a:latin typeface="Arial" panose="020B0604020202020204" pitchFamily="34" charset="0"/>
              <a:cs typeface="Arial" panose="020B0604020202020204" pitchFamily="34" charset="0"/>
            </a:endParaRPr>
          </a:p>
        </p:txBody>
      </p:sp>
      <p:sp>
        <p:nvSpPr>
          <p:cNvPr id="6" name="Text Box 6"/>
          <p:cNvSpPr txBox="1">
            <a:spLocks noChangeArrowheads="1"/>
          </p:cNvSpPr>
          <p:nvPr/>
        </p:nvSpPr>
        <p:spPr bwMode="auto">
          <a:xfrm>
            <a:off x="685800" y="838200"/>
            <a:ext cx="7772400" cy="46037"/>
          </a:xfrm>
          <a:prstGeom prst="rect">
            <a:avLst/>
          </a:prstGeom>
          <a:noFill/>
          <a:ln w="76200">
            <a:solidFill>
              <a:schemeClr val="bg1"/>
            </a:solidFill>
            <a:miter lim="800000"/>
            <a:headEnd/>
            <a:tailEnd/>
          </a:ln>
          <a:extLst>
            <a:ext uri="{909E8E84-426E-40DD-AFC4-6F175D3DCCD1}">
              <a14:hiddenFill xmlns:a14="http://schemas.microsoft.com/office/drawing/2010/main" xmlns="">
                <a:solidFill>
                  <a:srgbClr val="FFFFFF"/>
                </a:solidFill>
              </a14:hiddenFill>
            </a:ext>
          </a:extLst>
        </p:spPr>
        <p:txBody>
          <a:bodyPr rot="10800000"/>
          <a:lstStyle>
            <a:lvl1pPr eaLnBrk="0" hangingPunct="0">
              <a:defRPr sz="3000">
                <a:solidFill>
                  <a:schemeClr val="tx1"/>
                </a:solidFill>
                <a:latin typeface="Times New Roman" pitchFamily="18" charset="0"/>
              </a:defRPr>
            </a:lvl1pPr>
            <a:lvl2pPr marL="742950" indent="-285750" algn="l" eaLnBrk="0" hangingPunct="0">
              <a:buChar char="–"/>
              <a:defRPr sz="2800">
                <a:solidFill>
                  <a:schemeClr val="tx1"/>
                </a:solidFill>
                <a:latin typeface="Arial" charset="0"/>
              </a:defRPr>
            </a:lvl2pPr>
            <a:lvl3pPr marL="1143000" indent="-228600" algn="l" eaLnBrk="0" hangingPunct="0">
              <a:buChar char="•"/>
              <a:defRPr sz="2400">
                <a:solidFill>
                  <a:schemeClr val="tx1"/>
                </a:solidFill>
                <a:latin typeface="Arial" charset="0"/>
              </a:defRPr>
            </a:lvl3pPr>
            <a:lvl4pPr marL="1600200" indent="-228600" algn="l" eaLnBrk="0" hangingPunct="0">
              <a:buChar char="–"/>
              <a:defRPr sz="2000">
                <a:solidFill>
                  <a:schemeClr val="tx1"/>
                </a:solidFill>
                <a:latin typeface="Arial" charset="0"/>
              </a:defRPr>
            </a:lvl4pPr>
            <a:lvl5pPr marL="2057400" indent="-228600" algn="l" eaLnBrk="0" hangingPunct="0">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pPr>
            <a:endParaRPr lang="en-US" altLang="en-US" sz="4200" dirty="0">
              <a:solidFill>
                <a:schemeClr val="bg1"/>
              </a:solidFill>
              <a:latin typeface="Arial" charset="0"/>
              <a:cs typeface="Arial" charset="0"/>
            </a:endParaRPr>
          </a:p>
        </p:txBody>
      </p:sp>
    </p:spTree>
    <p:extLst>
      <p:ext uri="{BB962C8B-B14F-4D97-AF65-F5344CB8AC3E}">
        <p14:creationId xmlns:p14="http://schemas.microsoft.com/office/powerpoint/2010/main" xmlns="" val="369286815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609600"/>
            <a:ext cx="8229600" cy="4953000"/>
          </a:xfrm>
        </p:spPr>
        <p:txBody>
          <a:bodyPr/>
          <a:lstStyle/>
          <a:p>
            <a:pPr lvl="1">
              <a:buFont typeface="Arial" panose="020B0604020202020204" pitchFamily="34" charset="0"/>
              <a:buChar char="•"/>
            </a:pPr>
            <a:endParaRPr lang="en-US" sz="2600" dirty="0">
              <a:solidFill>
                <a:schemeClr val="bg1"/>
              </a:solidFill>
              <a:latin typeface="Arial" panose="020B0604020202020204" pitchFamily="34" charset="0"/>
              <a:cs typeface="Arial" panose="020B0604020202020204" pitchFamily="34" charset="0"/>
            </a:endParaRPr>
          </a:p>
          <a:p>
            <a:pPr lvl="1">
              <a:buFont typeface="Arial" panose="020B0604020202020204" pitchFamily="34" charset="0"/>
              <a:buChar char="•"/>
            </a:pPr>
            <a:r>
              <a:rPr lang="en-US" sz="2600" dirty="0" smtClean="0">
                <a:solidFill>
                  <a:schemeClr val="bg1"/>
                </a:solidFill>
                <a:latin typeface="Arial" panose="020B0604020202020204" pitchFamily="34" charset="0"/>
                <a:cs typeface="Arial" panose="020B0604020202020204" pitchFamily="34" charset="0"/>
              </a:rPr>
              <a:t>States are not required to adopt the CCR rule.</a:t>
            </a:r>
          </a:p>
          <a:p>
            <a:pPr lvl="1">
              <a:buFont typeface="Arial" panose="020B0604020202020204" pitchFamily="34" charset="0"/>
              <a:buChar char="•"/>
            </a:pPr>
            <a:endParaRPr lang="en-US" sz="2600" dirty="0" smtClean="0">
              <a:solidFill>
                <a:schemeClr val="bg1"/>
              </a:solidFill>
              <a:latin typeface="Arial" panose="020B0604020202020204" pitchFamily="34" charset="0"/>
              <a:cs typeface="Arial" panose="020B0604020202020204" pitchFamily="34" charset="0"/>
            </a:endParaRPr>
          </a:p>
          <a:p>
            <a:pPr lvl="1">
              <a:buFont typeface="Arial" panose="020B0604020202020204" pitchFamily="34" charset="0"/>
              <a:buChar char="•"/>
            </a:pPr>
            <a:r>
              <a:rPr lang="en-US" sz="2600"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States are encouraged to submit a Solid Waste Management Plan to demonstrate how states plan to address CCR Standards.</a:t>
            </a:r>
          </a:p>
          <a:p>
            <a:pPr lvl="2">
              <a:buFont typeface="Arial" panose="020B0604020202020204" pitchFamily="34" charset="0"/>
              <a:buChar char="•"/>
            </a:pPr>
            <a:endParaRPr lang="en-US" sz="2200" dirty="0">
              <a:solidFill>
                <a:schemeClr val="bg1"/>
              </a:solidFill>
              <a:latin typeface="Arial" panose="020B0604020202020204" pitchFamily="34" charset="0"/>
              <a:cs typeface="Arial" panose="020B0604020202020204" pitchFamily="34" charset="0"/>
            </a:endParaRPr>
          </a:p>
          <a:p>
            <a:pPr lvl="2">
              <a:buFont typeface="Arial" panose="020B0604020202020204" pitchFamily="34" charset="0"/>
              <a:buChar char="•"/>
            </a:pPr>
            <a:r>
              <a:rPr lang="en-US" sz="2200" dirty="0">
                <a:solidFill>
                  <a:schemeClr val="bg1"/>
                </a:solidFill>
                <a:latin typeface="Arial" panose="020B0604020202020204" pitchFamily="34" charset="0"/>
                <a:cs typeface="Arial" panose="020B0604020202020204" pitchFamily="34" charset="0"/>
              </a:rPr>
              <a:t>EPA approves plans that at </a:t>
            </a:r>
            <a:r>
              <a:rPr lang="en-US" sz="2200" dirty="0" smtClean="0">
                <a:solidFill>
                  <a:schemeClr val="bg1"/>
                </a:solidFill>
                <a:latin typeface="Arial" panose="020B0604020202020204" pitchFamily="34" charset="0"/>
                <a:cs typeface="Arial" panose="020B0604020202020204" pitchFamily="34" charset="0"/>
              </a:rPr>
              <a:t>a minimum </a:t>
            </a:r>
            <a:r>
              <a:rPr lang="en-US" sz="2200" dirty="0">
                <a:solidFill>
                  <a:schemeClr val="bg1"/>
                </a:solidFill>
                <a:latin typeface="Arial" panose="020B0604020202020204" pitchFamily="34" charset="0"/>
                <a:cs typeface="Arial" panose="020B0604020202020204" pitchFamily="34" charset="0"/>
              </a:rPr>
              <a:t>“meet the requirements of EPA’s guidelines</a:t>
            </a:r>
            <a:r>
              <a:rPr lang="en-US" sz="2200" dirty="0" smtClean="0">
                <a:solidFill>
                  <a:schemeClr val="bg1"/>
                </a:solidFill>
                <a:latin typeface="Arial" panose="020B0604020202020204" pitchFamily="34" charset="0"/>
                <a:cs typeface="Arial" panose="020B0604020202020204" pitchFamily="34" charset="0"/>
              </a:rPr>
              <a:t>” – 6 months </a:t>
            </a:r>
          </a:p>
          <a:p>
            <a:pPr lvl="2">
              <a:buFont typeface="Arial" panose="020B0604020202020204" pitchFamily="34" charset="0"/>
              <a:buChar char="•"/>
            </a:pPr>
            <a:r>
              <a:rPr lang="en-US" sz="2200" dirty="0">
                <a:solidFill>
                  <a:schemeClr val="bg1"/>
                </a:solidFill>
                <a:latin typeface="Arial" panose="020B0604020202020204" pitchFamily="34" charset="0"/>
                <a:cs typeface="Arial" panose="020B0604020202020204" pitchFamily="34" charset="0"/>
              </a:rPr>
              <a:t>EPA regulations require states to develop their plans </a:t>
            </a:r>
            <a:r>
              <a:rPr lang="en-US" sz="2200" dirty="0" smtClean="0">
                <a:solidFill>
                  <a:schemeClr val="bg1"/>
                </a:solidFill>
                <a:latin typeface="Arial" panose="020B0604020202020204" pitchFamily="34" charset="0"/>
                <a:cs typeface="Arial" panose="020B0604020202020204" pitchFamily="34" charset="0"/>
              </a:rPr>
              <a:t>through a </a:t>
            </a:r>
            <a:r>
              <a:rPr lang="en-US" sz="2200" dirty="0">
                <a:solidFill>
                  <a:schemeClr val="bg1"/>
                </a:solidFill>
                <a:latin typeface="Arial" panose="020B0604020202020204" pitchFamily="34" charset="0"/>
                <a:cs typeface="Arial" panose="020B0604020202020204" pitchFamily="34" charset="0"/>
              </a:rPr>
              <a:t>public notice and comment </a:t>
            </a:r>
            <a:r>
              <a:rPr lang="en-US" sz="2200" dirty="0" smtClean="0">
                <a:solidFill>
                  <a:schemeClr val="bg1"/>
                </a:solidFill>
                <a:latin typeface="Arial" panose="020B0604020202020204" pitchFamily="34" charset="0"/>
                <a:cs typeface="Arial" panose="020B0604020202020204" pitchFamily="34" charset="0"/>
              </a:rPr>
              <a:t>process</a:t>
            </a:r>
          </a:p>
          <a:p>
            <a:pPr lvl="2">
              <a:buFont typeface="Arial" panose="020B0604020202020204" pitchFamily="34" charset="0"/>
              <a:buChar char="•"/>
            </a:pPr>
            <a:r>
              <a:rPr lang="en-US" sz="2200" dirty="0">
                <a:solidFill>
                  <a:schemeClr val="bg1"/>
                </a:solidFill>
                <a:latin typeface="Arial" panose="020B0604020202020204" pitchFamily="34" charset="0"/>
                <a:cs typeface="Arial" panose="020B0604020202020204" pitchFamily="34" charset="0"/>
              </a:rPr>
              <a:t>23 states/territories </a:t>
            </a:r>
            <a:r>
              <a:rPr lang="en-US" sz="2200" dirty="0" smtClean="0">
                <a:solidFill>
                  <a:schemeClr val="bg1"/>
                </a:solidFill>
                <a:latin typeface="Arial" panose="020B0604020202020204" pitchFamily="34" charset="0"/>
                <a:cs typeface="Arial" panose="020B0604020202020204" pitchFamily="34" charset="0"/>
              </a:rPr>
              <a:t>currently with </a:t>
            </a:r>
            <a:r>
              <a:rPr lang="en-US" sz="2200" dirty="0">
                <a:solidFill>
                  <a:schemeClr val="bg1"/>
                </a:solidFill>
                <a:latin typeface="Arial" panose="020B0604020202020204" pitchFamily="34" charset="0"/>
                <a:cs typeface="Arial" panose="020B0604020202020204" pitchFamily="34" charset="0"/>
              </a:rPr>
              <a:t>full plan </a:t>
            </a:r>
            <a:r>
              <a:rPr lang="en-US" sz="2200" dirty="0" smtClean="0">
                <a:solidFill>
                  <a:schemeClr val="bg1"/>
                </a:solidFill>
                <a:latin typeface="Arial" panose="020B0604020202020204" pitchFamily="34" charset="0"/>
                <a:cs typeface="Arial" panose="020B0604020202020204" pitchFamily="34" charset="0"/>
              </a:rPr>
              <a:t>approvals  including Texas</a:t>
            </a:r>
            <a:endParaRPr lang="en-US" sz="2200" dirty="0">
              <a:solidFill>
                <a:schemeClr val="bg1"/>
              </a:solidFill>
              <a:latin typeface="Arial" panose="020B0604020202020204" pitchFamily="34" charset="0"/>
              <a:cs typeface="Arial" panose="020B0604020202020204" pitchFamily="34" charset="0"/>
            </a:endParaRPr>
          </a:p>
          <a:p>
            <a:pPr lvl="2">
              <a:buFont typeface="Arial" panose="020B0604020202020204" pitchFamily="34" charset="0"/>
              <a:buChar char="•"/>
            </a:pPr>
            <a:endParaRPr lang="en-US" sz="2200" dirty="0" smtClean="0">
              <a:solidFill>
                <a:schemeClr val="bg1"/>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6F43FDFB-9946-4C9C-BA6F-025AAB9518F8}" type="slidenum">
              <a:rPr lang="en-US" sz="2400" smtClean="0"/>
              <a:pPr/>
              <a:t>30</a:t>
            </a:fld>
            <a:endParaRPr lang="en-US" sz="2400" dirty="0"/>
          </a:p>
        </p:txBody>
      </p:sp>
      <p:sp>
        <p:nvSpPr>
          <p:cNvPr id="5" name="Title 1"/>
          <p:cNvSpPr>
            <a:spLocks noGrp="1"/>
          </p:cNvSpPr>
          <p:nvPr>
            <p:ph type="title"/>
          </p:nvPr>
        </p:nvSpPr>
        <p:spPr>
          <a:xfrm>
            <a:off x="457200" y="-228600"/>
            <a:ext cx="8229600" cy="1143000"/>
          </a:xfrm>
        </p:spPr>
        <p:txBody>
          <a:bodyPr/>
          <a:lstStyle/>
          <a:p>
            <a:r>
              <a:rPr lang="en-US" altLang="en-US" sz="4800" b="1" dirty="0" smtClean="0">
                <a:solidFill>
                  <a:schemeClr val="bg1"/>
                </a:solidFill>
                <a:latin typeface="Arial" panose="020B0604020202020204" pitchFamily="34" charset="0"/>
                <a:cs typeface="Arial" panose="020B0604020202020204" pitchFamily="34" charset="0"/>
              </a:rPr>
              <a:t>State Issues </a:t>
            </a:r>
          </a:p>
        </p:txBody>
      </p:sp>
      <p:sp>
        <p:nvSpPr>
          <p:cNvPr id="6" name="Text Box 6"/>
          <p:cNvSpPr txBox="1">
            <a:spLocks noChangeArrowheads="1"/>
          </p:cNvSpPr>
          <p:nvPr/>
        </p:nvSpPr>
        <p:spPr bwMode="auto">
          <a:xfrm>
            <a:off x="685800" y="772510"/>
            <a:ext cx="7772400" cy="46037"/>
          </a:xfrm>
          <a:prstGeom prst="rect">
            <a:avLst/>
          </a:prstGeom>
          <a:noFill/>
          <a:ln w="76200">
            <a:solidFill>
              <a:schemeClr val="bg1"/>
            </a:solidFill>
            <a:miter lim="800000"/>
            <a:headEnd/>
            <a:tailEnd/>
          </a:ln>
          <a:extLst>
            <a:ext uri="{909E8E84-426E-40DD-AFC4-6F175D3DCCD1}">
              <a14:hiddenFill xmlns:a14="http://schemas.microsoft.com/office/drawing/2010/main" xmlns="">
                <a:solidFill>
                  <a:srgbClr val="FFFFFF"/>
                </a:solidFill>
              </a14:hiddenFill>
            </a:ext>
          </a:extLst>
        </p:spPr>
        <p:txBody>
          <a:bodyPr rot="10800000"/>
          <a:lstStyle>
            <a:lvl1pPr eaLnBrk="0" hangingPunct="0">
              <a:defRPr sz="3000">
                <a:solidFill>
                  <a:schemeClr val="tx1"/>
                </a:solidFill>
                <a:latin typeface="Times New Roman" pitchFamily="18" charset="0"/>
              </a:defRPr>
            </a:lvl1pPr>
            <a:lvl2pPr marL="742950" indent="-285750" algn="l" eaLnBrk="0" hangingPunct="0">
              <a:buChar char="–"/>
              <a:defRPr sz="2800">
                <a:solidFill>
                  <a:schemeClr val="tx1"/>
                </a:solidFill>
                <a:latin typeface="Arial" charset="0"/>
              </a:defRPr>
            </a:lvl2pPr>
            <a:lvl3pPr marL="1143000" indent="-228600" algn="l" eaLnBrk="0" hangingPunct="0">
              <a:buChar char="•"/>
              <a:defRPr sz="2400">
                <a:solidFill>
                  <a:schemeClr val="tx1"/>
                </a:solidFill>
                <a:latin typeface="Arial" charset="0"/>
              </a:defRPr>
            </a:lvl3pPr>
            <a:lvl4pPr marL="1600200" indent="-228600" algn="l" eaLnBrk="0" hangingPunct="0">
              <a:buChar char="–"/>
              <a:defRPr sz="2000">
                <a:solidFill>
                  <a:schemeClr val="tx1"/>
                </a:solidFill>
                <a:latin typeface="Arial" charset="0"/>
              </a:defRPr>
            </a:lvl4pPr>
            <a:lvl5pPr marL="2057400" indent="-228600" algn="l" eaLnBrk="0" hangingPunct="0">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pPr>
            <a:endParaRPr lang="en-US" altLang="en-US" sz="4200" dirty="0">
              <a:solidFill>
                <a:schemeClr val="bg1"/>
              </a:solidFill>
              <a:latin typeface="Arial" charset="0"/>
              <a:cs typeface="Arial" charset="0"/>
            </a:endParaRPr>
          </a:p>
        </p:txBody>
      </p:sp>
    </p:spTree>
    <p:extLst>
      <p:ext uri="{BB962C8B-B14F-4D97-AF65-F5344CB8AC3E}">
        <p14:creationId xmlns:p14="http://schemas.microsoft.com/office/powerpoint/2010/main" xmlns="" val="249857457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827809"/>
            <a:ext cx="8229600" cy="4953000"/>
          </a:xfrm>
        </p:spPr>
        <p:txBody>
          <a:bodyPr/>
          <a:lstStyle/>
          <a:p>
            <a:pPr marL="457200" lvl="1" indent="0">
              <a:buNone/>
            </a:pPr>
            <a:r>
              <a:rPr lang="en-US" sz="2600" dirty="0" smtClean="0">
                <a:solidFill>
                  <a:schemeClr val="bg1"/>
                </a:solidFill>
                <a:latin typeface="Arial" panose="020B0604020202020204" pitchFamily="34" charset="0"/>
                <a:cs typeface="Arial" panose="020B0604020202020204" pitchFamily="34" charset="0"/>
              </a:rPr>
              <a:t>Texas Health and Safety Code, Solid Waste Disposal Act,  Sec. 361.090 </a:t>
            </a:r>
          </a:p>
          <a:p>
            <a:pPr marL="457200" lvl="1" indent="0">
              <a:buNone/>
            </a:pPr>
            <a:endParaRPr lang="en-US" sz="2000" dirty="0" smtClean="0">
              <a:solidFill>
                <a:schemeClr val="bg1"/>
              </a:solidFill>
              <a:latin typeface="Arial" panose="020B0604020202020204" pitchFamily="34" charset="0"/>
              <a:cs typeface="Arial" panose="020B0604020202020204" pitchFamily="34" charset="0"/>
            </a:endParaRPr>
          </a:p>
          <a:p>
            <a:pPr marL="457200" lvl="1" indent="0">
              <a:buNone/>
            </a:pPr>
            <a:r>
              <a:rPr lang="en-US" sz="2000" dirty="0" smtClean="0">
                <a:solidFill>
                  <a:schemeClr val="bg1"/>
                </a:solidFill>
                <a:latin typeface="Arial" panose="020B0604020202020204" pitchFamily="34" charset="0"/>
                <a:cs typeface="Arial" panose="020B0604020202020204" pitchFamily="34" charset="0"/>
              </a:rPr>
              <a:t>REGULATION </a:t>
            </a:r>
            <a:r>
              <a:rPr lang="en-US" sz="2000" dirty="0">
                <a:solidFill>
                  <a:schemeClr val="bg1"/>
                </a:solidFill>
                <a:latin typeface="Arial" panose="020B0604020202020204" pitchFamily="34" charset="0"/>
                <a:cs typeface="Arial" panose="020B0604020202020204" pitchFamily="34" charset="0"/>
              </a:rPr>
              <a:t>AND PERMITTING OF CERTAIN INDUSTRIAL SOLID WASTE </a:t>
            </a:r>
            <a:r>
              <a:rPr lang="en-US" sz="2000" dirty="0" smtClean="0">
                <a:solidFill>
                  <a:schemeClr val="bg1"/>
                </a:solidFill>
                <a:latin typeface="Arial" panose="020B0604020202020204" pitchFamily="34" charset="0"/>
                <a:cs typeface="Arial" panose="020B0604020202020204" pitchFamily="34" charset="0"/>
              </a:rPr>
              <a:t>DISPOSAL  </a:t>
            </a:r>
          </a:p>
          <a:p>
            <a:pPr marL="457200" lvl="1" indent="0">
              <a:buNone/>
            </a:pPr>
            <a:endParaRPr lang="en-US" sz="2000" dirty="0" smtClean="0">
              <a:solidFill>
                <a:schemeClr val="bg1"/>
              </a:solidFill>
              <a:latin typeface="Arial" panose="020B0604020202020204" pitchFamily="34" charset="0"/>
              <a:cs typeface="Arial" panose="020B0604020202020204" pitchFamily="34" charset="0"/>
            </a:endParaRPr>
          </a:p>
          <a:p>
            <a:pPr marL="457200" lvl="1" indent="0">
              <a:buNone/>
            </a:pPr>
            <a:r>
              <a:rPr lang="en-US" sz="2000" dirty="0" smtClean="0">
                <a:solidFill>
                  <a:schemeClr val="bg1"/>
                </a:solidFill>
                <a:latin typeface="Arial" panose="020B0604020202020204" pitchFamily="34" charset="0"/>
                <a:cs typeface="Arial" panose="020B0604020202020204" pitchFamily="34" charset="0"/>
              </a:rPr>
              <a:t>(</a:t>
            </a:r>
            <a:r>
              <a:rPr lang="en-US" sz="2000" dirty="0">
                <a:solidFill>
                  <a:schemeClr val="bg1"/>
                </a:solidFill>
                <a:latin typeface="Arial" panose="020B0604020202020204" pitchFamily="34" charset="0"/>
                <a:cs typeface="Arial" panose="020B0604020202020204" pitchFamily="34" charset="0"/>
              </a:rPr>
              <a:t>a)  The commission </a:t>
            </a:r>
            <a:r>
              <a:rPr lang="en-US" sz="2000" u="sng" dirty="0">
                <a:solidFill>
                  <a:schemeClr val="bg1"/>
                </a:solidFill>
                <a:latin typeface="Arial" panose="020B0604020202020204" pitchFamily="34" charset="0"/>
                <a:cs typeface="Arial" panose="020B0604020202020204" pitchFamily="34" charset="0"/>
              </a:rPr>
              <a:t>may not require a permit </a:t>
            </a:r>
            <a:r>
              <a:rPr lang="en-US" sz="2000" dirty="0">
                <a:solidFill>
                  <a:schemeClr val="bg1"/>
                </a:solidFill>
                <a:latin typeface="Arial" panose="020B0604020202020204" pitchFamily="34" charset="0"/>
                <a:cs typeface="Arial" panose="020B0604020202020204" pitchFamily="34" charset="0"/>
              </a:rPr>
              <a:t>under this chapter for the collection, handling, storage, processing, and disposal of industrial solid waste that is disposed of within the boundaries of a tract of land that is:(1) </a:t>
            </a:r>
            <a:r>
              <a:rPr lang="en-US" sz="2000" dirty="0" smtClean="0">
                <a:solidFill>
                  <a:schemeClr val="bg1"/>
                </a:solidFill>
                <a:latin typeface="Arial" panose="020B0604020202020204" pitchFamily="34" charset="0"/>
                <a:cs typeface="Arial" panose="020B0604020202020204" pitchFamily="34" charset="0"/>
              </a:rPr>
              <a:t>owned </a:t>
            </a:r>
            <a:r>
              <a:rPr lang="en-US" sz="2000" dirty="0">
                <a:solidFill>
                  <a:schemeClr val="bg1"/>
                </a:solidFill>
                <a:latin typeface="Arial" panose="020B0604020202020204" pitchFamily="34" charset="0"/>
                <a:cs typeface="Arial" panose="020B0604020202020204" pitchFamily="34" charset="0"/>
              </a:rPr>
              <a:t>or otherwise effectively controlled by the owners or operators of the particular industrial plant, manufacturing plant, mining operation, or agricultural operation from which the waste results or is produced;  and(2)  located within 50 miles from the plant or operation that is the source of the industrial solid </a:t>
            </a:r>
            <a:r>
              <a:rPr lang="en-US" sz="2000" dirty="0" smtClean="0">
                <a:solidFill>
                  <a:schemeClr val="bg1"/>
                </a:solidFill>
                <a:latin typeface="Arial" panose="020B0604020202020204" pitchFamily="34" charset="0"/>
                <a:cs typeface="Arial" panose="020B0604020202020204" pitchFamily="34" charset="0"/>
              </a:rPr>
              <a:t>waste</a:t>
            </a:r>
          </a:p>
          <a:p>
            <a:pPr lvl="1">
              <a:buFont typeface="Arial" panose="020B0604020202020204" pitchFamily="34" charset="0"/>
              <a:buChar char="•"/>
            </a:pPr>
            <a:endParaRPr lang="en-US" sz="2600" dirty="0">
              <a:solidFill>
                <a:schemeClr val="bg1"/>
              </a:solidFill>
              <a:latin typeface="Arial" panose="020B0604020202020204" pitchFamily="34" charset="0"/>
              <a:cs typeface="Arial" panose="020B0604020202020204" pitchFamily="34" charset="0"/>
            </a:endParaRPr>
          </a:p>
          <a:p>
            <a:pPr lvl="1">
              <a:buFont typeface="Arial" panose="020B0604020202020204" pitchFamily="34" charset="0"/>
              <a:buChar char="•"/>
            </a:pPr>
            <a:endParaRPr lang="en-US" sz="2600" dirty="0" smtClean="0">
              <a:solidFill>
                <a:schemeClr val="bg1"/>
              </a:solidFill>
              <a:latin typeface="Arial" panose="020B0604020202020204" pitchFamily="34" charset="0"/>
              <a:cs typeface="Arial" panose="020B0604020202020204" pitchFamily="34" charset="0"/>
            </a:endParaRPr>
          </a:p>
          <a:p>
            <a:pPr lvl="1">
              <a:buFont typeface="Arial" panose="020B0604020202020204" pitchFamily="34" charset="0"/>
              <a:buChar char="•"/>
            </a:pPr>
            <a:endParaRPr lang="en-US" sz="2600" dirty="0">
              <a:solidFill>
                <a:schemeClr val="bg1"/>
              </a:solidFill>
              <a:latin typeface="Arial" panose="020B0604020202020204" pitchFamily="34" charset="0"/>
              <a:cs typeface="Arial" panose="020B0604020202020204" pitchFamily="34" charset="0"/>
            </a:endParaRPr>
          </a:p>
          <a:p>
            <a:pPr lvl="1">
              <a:buFont typeface="Arial" panose="020B0604020202020204" pitchFamily="34" charset="0"/>
              <a:buChar char="•"/>
            </a:pPr>
            <a:endParaRPr lang="en-US" sz="2600" dirty="0">
              <a:solidFill>
                <a:schemeClr val="bg1"/>
              </a:solidFill>
              <a:latin typeface="Arial" panose="020B0604020202020204" pitchFamily="34" charset="0"/>
              <a:cs typeface="Arial" panose="020B0604020202020204" pitchFamily="34" charset="0"/>
            </a:endParaRPr>
          </a:p>
          <a:p>
            <a:pPr lvl="1">
              <a:buFont typeface="Arial" panose="020B0604020202020204" pitchFamily="34" charset="0"/>
              <a:buChar char="•"/>
            </a:pPr>
            <a:endParaRPr lang="en-US" sz="2600" dirty="0" smtClean="0">
              <a:solidFill>
                <a:schemeClr val="bg1"/>
              </a:solidFill>
              <a:latin typeface="Arial" panose="020B0604020202020204" pitchFamily="34" charset="0"/>
              <a:cs typeface="Arial" panose="020B0604020202020204" pitchFamily="34" charset="0"/>
            </a:endParaRPr>
          </a:p>
          <a:p>
            <a:pPr lvl="2">
              <a:buFont typeface="Arial" panose="020B0604020202020204" pitchFamily="34" charset="0"/>
              <a:buChar char="•"/>
            </a:pPr>
            <a:endParaRPr lang="en-US" sz="2200" dirty="0">
              <a:solidFill>
                <a:schemeClr val="bg1"/>
              </a:solidFill>
              <a:latin typeface="Arial" panose="020B0604020202020204" pitchFamily="34" charset="0"/>
              <a:cs typeface="Arial" panose="020B0604020202020204" pitchFamily="34" charset="0"/>
            </a:endParaRPr>
          </a:p>
          <a:p>
            <a:pPr marL="914400" lvl="2" indent="0">
              <a:buNone/>
            </a:pPr>
            <a:endParaRPr lang="en-US" sz="2200" dirty="0" smtClean="0">
              <a:solidFill>
                <a:schemeClr val="bg1"/>
              </a:solidFill>
              <a:latin typeface="Arial" panose="020B0604020202020204" pitchFamily="34" charset="0"/>
              <a:cs typeface="Arial" panose="020B0604020202020204" pitchFamily="34" charset="0"/>
            </a:endParaRPr>
          </a:p>
          <a:p>
            <a:pPr lvl="1">
              <a:buFont typeface="Arial" panose="020B0604020202020204" pitchFamily="34" charset="0"/>
              <a:buChar char="•"/>
            </a:pPr>
            <a:endParaRPr lang="en-US" dirty="0">
              <a:solidFill>
                <a:schemeClr val="bg1"/>
              </a:solidFill>
              <a:latin typeface="Arial" panose="020B0604020202020204" pitchFamily="34" charset="0"/>
              <a:cs typeface="Arial" panose="020B0604020202020204" pitchFamily="34" charset="0"/>
            </a:endParaRPr>
          </a:p>
          <a:p>
            <a:pPr lvl="1">
              <a:buFont typeface="Arial" panose="020B0604020202020204" pitchFamily="34" charset="0"/>
              <a:buChar char="•"/>
            </a:pPr>
            <a:endParaRPr lang="en-US" dirty="0" smtClean="0">
              <a:solidFill>
                <a:schemeClr val="bg1"/>
              </a:solidFill>
              <a:latin typeface="Arial" panose="020B0604020202020204" pitchFamily="34" charset="0"/>
              <a:cs typeface="Arial" panose="020B0604020202020204" pitchFamily="34" charset="0"/>
            </a:endParaRPr>
          </a:p>
          <a:p>
            <a:pPr lvl="1">
              <a:buFont typeface="Arial" panose="020B0604020202020204" pitchFamily="34" charset="0"/>
              <a:buChar char="•"/>
            </a:pPr>
            <a:endParaRPr lang="en-US" dirty="0" smtClean="0">
              <a:solidFill>
                <a:schemeClr val="bg1"/>
              </a:solidFill>
              <a:latin typeface="Arial" panose="020B0604020202020204" pitchFamily="34" charset="0"/>
              <a:cs typeface="Arial" panose="020B0604020202020204" pitchFamily="34" charset="0"/>
            </a:endParaRPr>
          </a:p>
          <a:p>
            <a:pPr marL="457200" lvl="1" indent="0">
              <a:buNone/>
            </a:pPr>
            <a:endParaRPr lang="en-US" dirty="0">
              <a:solidFill>
                <a:schemeClr val="bg1"/>
              </a:solidFill>
              <a:latin typeface="Arial" panose="020B0604020202020204" pitchFamily="34" charset="0"/>
              <a:cs typeface="Arial" panose="020B0604020202020204" pitchFamily="34" charset="0"/>
            </a:endParaRPr>
          </a:p>
          <a:p>
            <a:pPr lvl="1">
              <a:buFont typeface="Arial" panose="020B0604020202020204" pitchFamily="34" charset="0"/>
              <a:buChar char="•"/>
            </a:pPr>
            <a:endParaRPr lang="en-US" dirty="0" smtClean="0">
              <a:solidFill>
                <a:schemeClr val="bg1"/>
              </a:solidFill>
              <a:latin typeface="Arial" panose="020B0604020202020204" pitchFamily="34" charset="0"/>
              <a:cs typeface="Arial" panose="020B0604020202020204" pitchFamily="34" charset="0"/>
            </a:endParaRPr>
          </a:p>
          <a:p>
            <a:pPr lvl="1">
              <a:buFont typeface="Arial" panose="020B0604020202020204" pitchFamily="34" charset="0"/>
              <a:buChar char="•"/>
            </a:pPr>
            <a:endParaRPr lang="en-US" dirty="0">
              <a:solidFill>
                <a:schemeClr val="bg1"/>
              </a:solidFill>
              <a:latin typeface="Arial" panose="020B0604020202020204" pitchFamily="34" charset="0"/>
              <a:cs typeface="Arial" panose="020B0604020202020204" pitchFamily="34" charset="0"/>
            </a:endParaRPr>
          </a:p>
          <a:p>
            <a:pPr lvl="1">
              <a:buFont typeface="Arial" panose="020B0604020202020204" pitchFamily="34" charset="0"/>
              <a:buChar char="•"/>
            </a:pPr>
            <a:endParaRPr lang="en-US" dirty="0">
              <a:latin typeface="Arial" panose="020B0604020202020204" pitchFamily="34" charset="0"/>
              <a:cs typeface="Arial" panose="020B0604020202020204" pitchFamily="34" charset="0"/>
            </a:endParaRPr>
          </a:p>
          <a:p>
            <a:r>
              <a:rPr lang="en-US" dirty="0" smtClean="0">
                <a:solidFill>
                  <a:schemeClr val="bg1"/>
                </a:solidFill>
                <a:latin typeface="Arial" panose="020B0604020202020204" pitchFamily="34" charset="0"/>
                <a:cs typeface="Arial" panose="020B0604020202020204" pitchFamily="34" charset="0"/>
              </a:rPr>
              <a:t>.</a:t>
            </a:r>
            <a:endParaRPr lang="en-US" dirty="0">
              <a:solidFill>
                <a:schemeClr val="bg1"/>
              </a:solidFill>
              <a:latin typeface="Arial" panose="020B0604020202020204" pitchFamily="34" charset="0"/>
              <a:cs typeface="Arial" panose="020B0604020202020204" pitchFamily="34" charset="0"/>
            </a:endParaRPr>
          </a:p>
          <a:p>
            <a:endParaRPr lang="en-US" dirty="0">
              <a:solidFill>
                <a:schemeClr val="bg1"/>
              </a:solidFill>
              <a:latin typeface="Arial" panose="020B0604020202020204" pitchFamily="34" charset="0"/>
              <a:cs typeface="Arial" panose="020B0604020202020204" pitchFamily="34" charset="0"/>
            </a:endParaRPr>
          </a:p>
          <a:p>
            <a:r>
              <a:rPr lang="en-US" dirty="0" smtClean="0">
                <a:solidFill>
                  <a:schemeClr val="bg1"/>
                </a:solidFill>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6F43FDFB-9946-4C9C-BA6F-025AAB9518F8}" type="slidenum">
              <a:rPr lang="en-US" sz="2400" smtClean="0"/>
              <a:pPr/>
              <a:t>31</a:t>
            </a:fld>
            <a:endParaRPr lang="en-US" sz="2400" dirty="0"/>
          </a:p>
        </p:txBody>
      </p:sp>
      <p:sp>
        <p:nvSpPr>
          <p:cNvPr id="5" name="Title 1"/>
          <p:cNvSpPr>
            <a:spLocks noGrp="1"/>
          </p:cNvSpPr>
          <p:nvPr>
            <p:ph type="title"/>
          </p:nvPr>
        </p:nvSpPr>
        <p:spPr>
          <a:xfrm>
            <a:off x="457200" y="-228600"/>
            <a:ext cx="8229600" cy="1143000"/>
          </a:xfrm>
        </p:spPr>
        <p:txBody>
          <a:bodyPr/>
          <a:lstStyle/>
          <a:p>
            <a:r>
              <a:rPr lang="en-US" altLang="en-US" sz="4800" b="1" dirty="0" smtClean="0">
                <a:solidFill>
                  <a:schemeClr val="bg1"/>
                </a:solidFill>
                <a:latin typeface="Arial" panose="020B0604020202020204" pitchFamily="34" charset="0"/>
                <a:cs typeface="Arial" panose="020B0604020202020204" pitchFamily="34" charset="0"/>
              </a:rPr>
              <a:t>State Issues </a:t>
            </a:r>
          </a:p>
        </p:txBody>
      </p:sp>
      <p:sp>
        <p:nvSpPr>
          <p:cNvPr id="6" name="Text Box 6"/>
          <p:cNvSpPr txBox="1">
            <a:spLocks noChangeArrowheads="1"/>
          </p:cNvSpPr>
          <p:nvPr/>
        </p:nvSpPr>
        <p:spPr bwMode="auto">
          <a:xfrm>
            <a:off x="685800" y="713211"/>
            <a:ext cx="7772400" cy="46037"/>
          </a:xfrm>
          <a:prstGeom prst="rect">
            <a:avLst/>
          </a:prstGeom>
          <a:noFill/>
          <a:ln w="76200">
            <a:solidFill>
              <a:schemeClr val="bg1"/>
            </a:solidFill>
            <a:miter lim="800000"/>
            <a:headEnd/>
            <a:tailEnd/>
          </a:ln>
          <a:extLst>
            <a:ext uri="{909E8E84-426E-40DD-AFC4-6F175D3DCCD1}">
              <a14:hiddenFill xmlns:a14="http://schemas.microsoft.com/office/drawing/2010/main" xmlns="">
                <a:solidFill>
                  <a:srgbClr val="FFFFFF"/>
                </a:solidFill>
              </a14:hiddenFill>
            </a:ext>
          </a:extLst>
        </p:spPr>
        <p:txBody>
          <a:bodyPr rot="10800000"/>
          <a:lstStyle>
            <a:lvl1pPr eaLnBrk="0" hangingPunct="0">
              <a:defRPr sz="3000">
                <a:solidFill>
                  <a:schemeClr val="tx1"/>
                </a:solidFill>
                <a:latin typeface="Times New Roman" pitchFamily="18" charset="0"/>
              </a:defRPr>
            </a:lvl1pPr>
            <a:lvl2pPr marL="742950" indent="-285750" algn="l" eaLnBrk="0" hangingPunct="0">
              <a:buChar char="–"/>
              <a:defRPr sz="2800">
                <a:solidFill>
                  <a:schemeClr val="tx1"/>
                </a:solidFill>
                <a:latin typeface="Arial" charset="0"/>
              </a:defRPr>
            </a:lvl2pPr>
            <a:lvl3pPr marL="1143000" indent="-228600" algn="l" eaLnBrk="0" hangingPunct="0">
              <a:buChar char="•"/>
              <a:defRPr sz="2400">
                <a:solidFill>
                  <a:schemeClr val="tx1"/>
                </a:solidFill>
                <a:latin typeface="Arial" charset="0"/>
              </a:defRPr>
            </a:lvl3pPr>
            <a:lvl4pPr marL="1600200" indent="-228600" algn="l" eaLnBrk="0" hangingPunct="0">
              <a:buChar char="–"/>
              <a:defRPr sz="2000">
                <a:solidFill>
                  <a:schemeClr val="tx1"/>
                </a:solidFill>
                <a:latin typeface="Arial" charset="0"/>
              </a:defRPr>
            </a:lvl4pPr>
            <a:lvl5pPr marL="2057400" indent="-228600" algn="l" eaLnBrk="0" hangingPunct="0">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pPr>
            <a:endParaRPr lang="en-US" altLang="en-US" sz="4200" dirty="0">
              <a:solidFill>
                <a:schemeClr val="bg1"/>
              </a:solidFill>
              <a:latin typeface="Arial" charset="0"/>
              <a:cs typeface="Arial" charset="0"/>
            </a:endParaRPr>
          </a:p>
        </p:txBody>
      </p:sp>
    </p:spTree>
    <p:extLst>
      <p:ext uri="{BB962C8B-B14F-4D97-AF65-F5344CB8AC3E}">
        <p14:creationId xmlns:p14="http://schemas.microsoft.com/office/powerpoint/2010/main" xmlns="" val="81919172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219200"/>
            <a:ext cx="8229600" cy="4953000"/>
          </a:xfrm>
        </p:spPr>
        <p:txBody>
          <a:bodyPr/>
          <a:lstStyle/>
          <a:p>
            <a:pPr lvl="1">
              <a:buFont typeface="Arial" panose="020B0604020202020204" pitchFamily="34" charset="0"/>
              <a:buChar char="•"/>
            </a:pPr>
            <a:endParaRPr lang="en-US" sz="2600" dirty="0">
              <a:solidFill>
                <a:schemeClr val="bg1"/>
              </a:solidFill>
              <a:latin typeface="Arial" panose="020B0604020202020204" pitchFamily="34" charset="0"/>
              <a:cs typeface="Arial" panose="020B0604020202020204" pitchFamily="34" charset="0"/>
            </a:endParaRPr>
          </a:p>
          <a:p>
            <a:endParaRPr lang="en-US" dirty="0">
              <a:solidFill>
                <a:schemeClr val="bg1"/>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6F43FDFB-9946-4C9C-BA6F-025AAB9518F8}" type="slidenum">
              <a:rPr lang="en-US" smtClean="0"/>
              <a:pPr/>
              <a:t>32</a:t>
            </a:fld>
            <a:endParaRPr lang="en-US" dirty="0"/>
          </a:p>
        </p:txBody>
      </p:sp>
      <p:sp>
        <p:nvSpPr>
          <p:cNvPr id="5" name="Title 1"/>
          <p:cNvSpPr>
            <a:spLocks noGrp="1"/>
          </p:cNvSpPr>
          <p:nvPr>
            <p:ph type="title"/>
          </p:nvPr>
        </p:nvSpPr>
        <p:spPr>
          <a:xfrm>
            <a:off x="457200" y="-228600"/>
            <a:ext cx="8229600" cy="1143000"/>
          </a:xfrm>
        </p:spPr>
        <p:txBody>
          <a:bodyPr/>
          <a:lstStyle/>
          <a:p>
            <a:r>
              <a:rPr lang="en-US" altLang="en-US" sz="4800" b="1" dirty="0" smtClean="0">
                <a:solidFill>
                  <a:schemeClr val="bg1"/>
                </a:solidFill>
                <a:latin typeface="Arial" panose="020B0604020202020204" pitchFamily="34" charset="0"/>
                <a:cs typeface="Arial" panose="020B0604020202020204" pitchFamily="34" charset="0"/>
              </a:rPr>
              <a:t>CCR sites </a:t>
            </a:r>
          </a:p>
        </p:txBody>
      </p:sp>
      <p:sp>
        <p:nvSpPr>
          <p:cNvPr id="6" name="Text Box 6"/>
          <p:cNvSpPr txBox="1">
            <a:spLocks noChangeArrowheads="1"/>
          </p:cNvSpPr>
          <p:nvPr/>
        </p:nvSpPr>
        <p:spPr bwMode="auto">
          <a:xfrm>
            <a:off x="685800" y="772510"/>
            <a:ext cx="7772400" cy="46037"/>
          </a:xfrm>
          <a:prstGeom prst="rect">
            <a:avLst/>
          </a:prstGeom>
          <a:noFill/>
          <a:ln w="76200">
            <a:solidFill>
              <a:schemeClr val="bg1"/>
            </a:solidFill>
            <a:miter lim="800000"/>
            <a:headEnd/>
            <a:tailEnd/>
          </a:ln>
          <a:extLst>
            <a:ext uri="{909E8E84-426E-40DD-AFC4-6F175D3DCCD1}">
              <a14:hiddenFill xmlns:a14="http://schemas.microsoft.com/office/drawing/2010/main" xmlns="">
                <a:solidFill>
                  <a:srgbClr val="FFFFFF"/>
                </a:solidFill>
              </a14:hiddenFill>
            </a:ext>
          </a:extLst>
        </p:spPr>
        <p:txBody>
          <a:bodyPr rot="10800000"/>
          <a:lstStyle>
            <a:lvl1pPr eaLnBrk="0" hangingPunct="0">
              <a:defRPr sz="3000">
                <a:solidFill>
                  <a:schemeClr val="tx1"/>
                </a:solidFill>
                <a:latin typeface="Times New Roman" pitchFamily="18" charset="0"/>
              </a:defRPr>
            </a:lvl1pPr>
            <a:lvl2pPr marL="742950" indent="-285750" algn="l" eaLnBrk="0" hangingPunct="0">
              <a:buChar char="–"/>
              <a:defRPr sz="2800">
                <a:solidFill>
                  <a:schemeClr val="tx1"/>
                </a:solidFill>
                <a:latin typeface="Arial" charset="0"/>
              </a:defRPr>
            </a:lvl2pPr>
            <a:lvl3pPr marL="1143000" indent="-228600" algn="l" eaLnBrk="0" hangingPunct="0">
              <a:buChar char="•"/>
              <a:defRPr sz="2400">
                <a:solidFill>
                  <a:schemeClr val="tx1"/>
                </a:solidFill>
                <a:latin typeface="Arial" charset="0"/>
              </a:defRPr>
            </a:lvl3pPr>
            <a:lvl4pPr marL="1600200" indent="-228600" algn="l" eaLnBrk="0" hangingPunct="0">
              <a:buChar char="–"/>
              <a:defRPr sz="2000">
                <a:solidFill>
                  <a:schemeClr val="tx1"/>
                </a:solidFill>
                <a:latin typeface="Arial" charset="0"/>
              </a:defRPr>
            </a:lvl4pPr>
            <a:lvl5pPr marL="2057400" indent="-228600" algn="l" eaLnBrk="0" hangingPunct="0">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pPr>
            <a:endParaRPr lang="en-US" altLang="en-US" sz="4200" dirty="0">
              <a:solidFill>
                <a:schemeClr val="bg1"/>
              </a:solidFill>
              <a:latin typeface="Arial" charset="0"/>
              <a:cs typeface="Arial" charset="0"/>
            </a:endParaRPr>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707571" y="990600"/>
            <a:ext cx="7086600" cy="57531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130947370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2"/>
          <p:cNvSpPr txBox="1">
            <a:spLocks noChangeArrowheads="1"/>
          </p:cNvSpPr>
          <p:nvPr/>
        </p:nvSpPr>
        <p:spPr bwMode="auto">
          <a:xfrm>
            <a:off x="685800" y="1043781"/>
            <a:ext cx="7772400" cy="46038"/>
          </a:xfrm>
          <a:prstGeom prst="rect">
            <a:avLst/>
          </a:prstGeom>
          <a:noFill/>
          <a:ln w="76200">
            <a:solidFill>
              <a:schemeClr val="bg1"/>
            </a:solidFill>
            <a:miter lim="800000"/>
            <a:headEnd/>
            <a:tailEnd/>
          </a:ln>
          <a:extLst>
            <a:ext uri="{909E8E84-426E-40DD-AFC4-6F175D3DCCD1}">
              <a14:hiddenFill xmlns:a14="http://schemas.microsoft.com/office/drawing/2010/main" xmlns="">
                <a:solidFill>
                  <a:srgbClr val="FFFFFF"/>
                </a:solidFill>
              </a14:hiddenFill>
            </a:ext>
          </a:extLst>
        </p:spPr>
        <p:txBody>
          <a:bodyPr rot="10800000"/>
          <a:lstStyle>
            <a:lvl1pPr eaLnBrk="0" hangingPunct="0">
              <a:defRPr sz="3000">
                <a:solidFill>
                  <a:schemeClr val="tx1"/>
                </a:solidFill>
                <a:latin typeface="Times New Roman" pitchFamily="18" charset="0"/>
              </a:defRPr>
            </a:lvl1pPr>
            <a:lvl2pPr marL="742950" indent="-285750" algn="l" eaLnBrk="0" hangingPunct="0">
              <a:buChar char="–"/>
              <a:defRPr sz="2800">
                <a:solidFill>
                  <a:schemeClr val="tx1"/>
                </a:solidFill>
                <a:latin typeface="Arial" charset="0"/>
              </a:defRPr>
            </a:lvl2pPr>
            <a:lvl3pPr marL="1143000" indent="-228600" algn="l" eaLnBrk="0" hangingPunct="0">
              <a:buChar char="•"/>
              <a:defRPr sz="2400">
                <a:solidFill>
                  <a:schemeClr val="tx1"/>
                </a:solidFill>
                <a:latin typeface="Arial" charset="0"/>
              </a:defRPr>
            </a:lvl3pPr>
            <a:lvl4pPr marL="1600200" indent="-228600" algn="l" eaLnBrk="0" hangingPunct="0">
              <a:buChar char="–"/>
              <a:defRPr sz="2000">
                <a:solidFill>
                  <a:schemeClr val="tx1"/>
                </a:solidFill>
                <a:latin typeface="Arial" charset="0"/>
              </a:defRPr>
            </a:lvl4pPr>
            <a:lvl5pPr marL="2057400" indent="-228600" algn="l" eaLnBrk="0" hangingPunct="0">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pPr>
            <a:endParaRPr lang="en-US" altLang="en-US" sz="4200" dirty="0">
              <a:solidFill>
                <a:schemeClr val="bg1"/>
              </a:solidFill>
            </a:endParaRPr>
          </a:p>
        </p:txBody>
      </p:sp>
      <p:sp>
        <p:nvSpPr>
          <p:cNvPr id="15363" name="Rectangle 3"/>
          <p:cNvSpPr>
            <a:spLocks noGrp="1" noChangeArrowheads="1"/>
          </p:cNvSpPr>
          <p:nvPr>
            <p:ph type="ctrTitle"/>
          </p:nvPr>
        </p:nvSpPr>
        <p:spPr>
          <a:xfrm>
            <a:off x="0" y="0"/>
            <a:ext cx="9144000" cy="1371600"/>
          </a:xfrm>
        </p:spPr>
        <p:txBody>
          <a:bodyPr/>
          <a:lstStyle/>
          <a:p>
            <a:pPr eaLnBrk="1" hangingPunct="1"/>
            <a:r>
              <a:rPr lang="en-US" altLang="en-US" sz="4400" b="1" dirty="0" smtClean="0">
                <a:solidFill>
                  <a:schemeClr val="bg1"/>
                </a:solidFill>
                <a:latin typeface="Arial" charset="0"/>
              </a:rPr>
              <a:t>EPA CCR Rule Link </a:t>
            </a:r>
          </a:p>
        </p:txBody>
      </p:sp>
      <p:sp>
        <p:nvSpPr>
          <p:cNvPr id="15364" name="Rectangle 4"/>
          <p:cNvSpPr>
            <a:spLocks noGrp="1" noChangeArrowheads="1"/>
          </p:cNvSpPr>
          <p:nvPr>
            <p:ph type="subTitle" idx="1"/>
          </p:nvPr>
        </p:nvSpPr>
        <p:spPr>
          <a:xfrm>
            <a:off x="0" y="1905000"/>
            <a:ext cx="9144000" cy="4953000"/>
          </a:xfrm>
        </p:spPr>
        <p:txBody>
          <a:bodyPr/>
          <a:lstStyle/>
          <a:p>
            <a:pPr marL="520700" indent="-457200" algn="just" eaLnBrk="1" hangingPunct="1">
              <a:buClr>
                <a:schemeClr val="bg1"/>
              </a:buClr>
              <a:buFont typeface="Arial" panose="020B0604020202020204" pitchFamily="34" charset="0"/>
              <a:buChar char="•"/>
            </a:pPr>
            <a:r>
              <a:rPr lang="en-US" altLang="en-US" sz="3200" b="1" dirty="0" smtClean="0">
                <a:solidFill>
                  <a:schemeClr val="bg1"/>
                </a:solidFill>
                <a:latin typeface="Arial" charset="0"/>
              </a:rPr>
              <a:t>Rule Summary</a:t>
            </a:r>
          </a:p>
          <a:p>
            <a:pPr marL="520700" indent="-457200" algn="just" eaLnBrk="1" hangingPunct="1">
              <a:buClr>
                <a:schemeClr val="bg1"/>
              </a:buClr>
              <a:buFont typeface="Arial" panose="020B0604020202020204" pitchFamily="34" charset="0"/>
              <a:buChar char="•"/>
            </a:pPr>
            <a:r>
              <a:rPr lang="en-US" altLang="en-US" sz="3200" b="1" dirty="0" smtClean="0">
                <a:solidFill>
                  <a:schemeClr val="bg1"/>
                </a:solidFill>
                <a:latin typeface="Arial" charset="0"/>
              </a:rPr>
              <a:t>Final Rule</a:t>
            </a:r>
          </a:p>
          <a:p>
            <a:pPr marL="520700" indent="-457200" algn="just" eaLnBrk="1" hangingPunct="1">
              <a:buClr>
                <a:schemeClr val="bg1"/>
              </a:buClr>
              <a:buFont typeface="Arial" panose="020B0604020202020204" pitchFamily="34" charset="0"/>
              <a:buChar char="•"/>
            </a:pPr>
            <a:r>
              <a:rPr lang="en-US" altLang="en-US" sz="3200" b="1" dirty="0" smtClean="0">
                <a:solidFill>
                  <a:schemeClr val="bg1"/>
                </a:solidFill>
                <a:latin typeface="Arial" charset="0"/>
              </a:rPr>
              <a:t>Webinar Slides</a:t>
            </a:r>
          </a:p>
          <a:p>
            <a:pPr marL="520700" indent="-457200" eaLnBrk="1" hangingPunct="1">
              <a:buClr>
                <a:schemeClr val="bg1"/>
              </a:buClr>
              <a:buFont typeface="Arial" panose="020B0604020202020204" pitchFamily="34" charset="0"/>
              <a:buChar char="•"/>
            </a:pPr>
            <a:endParaRPr lang="en-US" altLang="en-US" sz="3200" b="1" dirty="0" smtClean="0">
              <a:solidFill>
                <a:schemeClr val="bg1"/>
              </a:solidFill>
              <a:latin typeface="Arial" charset="0"/>
            </a:endParaRPr>
          </a:p>
          <a:p>
            <a:pPr marL="520700" indent="-457200" eaLnBrk="1" hangingPunct="1">
              <a:buClr>
                <a:schemeClr val="bg1"/>
              </a:buClr>
              <a:buFont typeface="Arial" panose="020B0604020202020204" pitchFamily="34" charset="0"/>
              <a:buChar char="•"/>
            </a:pPr>
            <a:endParaRPr lang="en-US" altLang="en-US" sz="3200" b="1" dirty="0">
              <a:solidFill>
                <a:schemeClr val="bg1"/>
              </a:solidFill>
              <a:latin typeface="Arial" charset="0"/>
            </a:endParaRPr>
          </a:p>
          <a:p>
            <a:pPr marL="520700" indent="-457200" eaLnBrk="1" hangingPunct="1">
              <a:buClr>
                <a:schemeClr val="bg1"/>
              </a:buClr>
              <a:buFont typeface="Arial" panose="020B0604020202020204" pitchFamily="34" charset="0"/>
              <a:buChar char="•"/>
            </a:pPr>
            <a:r>
              <a:rPr lang="en-US" altLang="en-US" sz="3200" b="1" dirty="0" smtClean="0">
                <a:solidFill>
                  <a:schemeClr val="bg1"/>
                </a:solidFill>
                <a:latin typeface="Arial" charset="0"/>
                <a:hlinkClick r:id="rId3"/>
              </a:rPr>
              <a:t>http://www2.epa.gov/coalash/coal-ash-rule</a:t>
            </a:r>
            <a:endParaRPr lang="en-US" altLang="en-US" sz="3200" b="1" dirty="0">
              <a:solidFill>
                <a:schemeClr val="bg1"/>
              </a:solidFill>
              <a:latin typeface="Arial" charset="0"/>
            </a:endParaRPr>
          </a:p>
        </p:txBody>
      </p:sp>
      <p:sp>
        <p:nvSpPr>
          <p:cNvPr id="2" name="Slide Number Placeholder 1"/>
          <p:cNvSpPr>
            <a:spLocks noGrp="1"/>
          </p:cNvSpPr>
          <p:nvPr>
            <p:ph type="sldNum" sz="quarter" idx="10"/>
          </p:nvPr>
        </p:nvSpPr>
        <p:spPr/>
        <p:txBody>
          <a:bodyPr/>
          <a:lstStyle/>
          <a:p>
            <a:pPr>
              <a:defRPr/>
            </a:pPr>
            <a:fld id="{818068E2-6299-4DE8-9B41-7AFB881A93B9}" type="slidenum">
              <a:rPr lang="en-US" sz="2400">
                <a:solidFill>
                  <a:schemeClr val="bg1"/>
                </a:solidFill>
              </a:rPr>
              <a:pPr>
                <a:defRPr/>
              </a:pPr>
              <a:t>33</a:t>
            </a:fld>
            <a:endParaRPr lang="en-US" sz="2400" dirty="0">
              <a:solidFill>
                <a:schemeClr val="bg1"/>
              </a:solidFill>
            </a:endParaRPr>
          </a:p>
        </p:txBody>
      </p:sp>
    </p:spTree>
    <p:extLst>
      <p:ext uri="{BB962C8B-B14F-4D97-AF65-F5344CB8AC3E}">
        <p14:creationId xmlns:p14="http://schemas.microsoft.com/office/powerpoint/2010/main" xmlns="" val="21539299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2"/>
          <p:cNvSpPr txBox="1">
            <a:spLocks noChangeArrowheads="1"/>
          </p:cNvSpPr>
          <p:nvPr/>
        </p:nvSpPr>
        <p:spPr bwMode="auto">
          <a:xfrm>
            <a:off x="666750" y="1348581"/>
            <a:ext cx="7772400" cy="46038"/>
          </a:xfrm>
          <a:prstGeom prst="rect">
            <a:avLst/>
          </a:prstGeom>
          <a:noFill/>
          <a:ln w="76200">
            <a:solidFill>
              <a:schemeClr val="bg1"/>
            </a:solidFill>
            <a:miter lim="800000"/>
            <a:headEnd/>
            <a:tailEnd/>
          </a:ln>
          <a:extLst>
            <a:ext uri="{909E8E84-426E-40DD-AFC4-6F175D3DCCD1}">
              <a14:hiddenFill xmlns:a14="http://schemas.microsoft.com/office/drawing/2010/main" xmlns="">
                <a:solidFill>
                  <a:srgbClr val="FFFFFF"/>
                </a:solidFill>
              </a14:hiddenFill>
            </a:ext>
          </a:extLst>
        </p:spPr>
        <p:txBody>
          <a:bodyPr rot="10800000"/>
          <a:lstStyle>
            <a:lvl1pPr eaLnBrk="0" hangingPunct="0">
              <a:defRPr sz="3000">
                <a:solidFill>
                  <a:schemeClr val="tx1"/>
                </a:solidFill>
                <a:latin typeface="Times New Roman" pitchFamily="18" charset="0"/>
              </a:defRPr>
            </a:lvl1pPr>
            <a:lvl2pPr marL="742950" indent="-285750" algn="l" eaLnBrk="0" hangingPunct="0">
              <a:buChar char="–"/>
              <a:defRPr sz="2800">
                <a:solidFill>
                  <a:schemeClr val="tx1"/>
                </a:solidFill>
                <a:latin typeface="Arial" charset="0"/>
              </a:defRPr>
            </a:lvl2pPr>
            <a:lvl3pPr marL="1143000" indent="-228600" algn="l" eaLnBrk="0" hangingPunct="0">
              <a:buChar char="•"/>
              <a:defRPr sz="2400">
                <a:solidFill>
                  <a:schemeClr val="tx1"/>
                </a:solidFill>
                <a:latin typeface="Arial" charset="0"/>
              </a:defRPr>
            </a:lvl3pPr>
            <a:lvl4pPr marL="1600200" indent="-228600" algn="l" eaLnBrk="0" hangingPunct="0">
              <a:buChar char="–"/>
              <a:defRPr sz="2000">
                <a:solidFill>
                  <a:schemeClr val="tx1"/>
                </a:solidFill>
                <a:latin typeface="Arial" charset="0"/>
              </a:defRPr>
            </a:lvl4pPr>
            <a:lvl5pPr marL="2057400" indent="-228600" algn="l" eaLnBrk="0" hangingPunct="0">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pPr>
            <a:endParaRPr lang="en-US" altLang="en-US" sz="4200" dirty="0">
              <a:solidFill>
                <a:schemeClr val="bg1"/>
              </a:solidFill>
            </a:endParaRPr>
          </a:p>
        </p:txBody>
      </p:sp>
      <p:sp>
        <p:nvSpPr>
          <p:cNvPr id="15363" name="Rectangle 3"/>
          <p:cNvSpPr>
            <a:spLocks noGrp="1" noChangeArrowheads="1"/>
          </p:cNvSpPr>
          <p:nvPr>
            <p:ph type="ctrTitle"/>
          </p:nvPr>
        </p:nvSpPr>
        <p:spPr>
          <a:xfrm>
            <a:off x="0" y="0"/>
            <a:ext cx="9144000" cy="1371600"/>
          </a:xfrm>
        </p:spPr>
        <p:txBody>
          <a:bodyPr/>
          <a:lstStyle/>
          <a:p>
            <a:pPr eaLnBrk="1" hangingPunct="1"/>
            <a:r>
              <a:rPr lang="en-US" altLang="en-US" sz="4400" b="1" dirty="0" smtClean="0">
                <a:solidFill>
                  <a:schemeClr val="bg1"/>
                </a:solidFill>
                <a:latin typeface="Arial" charset="0"/>
              </a:rPr>
              <a:t>Sign up for GovDelivery</a:t>
            </a:r>
          </a:p>
        </p:txBody>
      </p:sp>
      <p:sp>
        <p:nvSpPr>
          <p:cNvPr id="15364" name="Rectangle 4"/>
          <p:cNvSpPr>
            <a:spLocks noGrp="1" noChangeArrowheads="1"/>
          </p:cNvSpPr>
          <p:nvPr>
            <p:ph type="subTitle" idx="1"/>
          </p:nvPr>
        </p:nvSpPr>
        <p:spPr>
          <a:xfrm>
            <a:off x="0" y="1905000"/>
            <a:ext cx="9144000" cy="4953000"/>
          </a:xfrm>
        </p:spPr>
        <p:txBody>
          <a:bodyPr/>
          <a:lstStyle/>
          <a:p>
            <a:pPr marL="63500" eaLnBrk="1" hangingPunct="1">
              <a:buClr>
                <a:schemeClr val="bg1"/>
              </a:buClr>
            </a:pPr>
            <a:r>
              <a:rPr lang="en-US" altLang="en-US" sz="3600" b="1" dirty="0" smtClean="0">
                <a:solidFill>
                  <a:schemeClr val="bg1"/>
                </a:solidFill>
                <a:latin typeface="Arial" charset="0"/>
              </a:rPr>
              <a:t>To Receive notification of IHW form, guidance, and procedure updates:</a:t>
            </a:r>
          </a:p>
          <a:p>
            <a:pPr marL="173038" eaLnBrk="1" hangingPunct="1">
              <a:spcBef>
                <a:spcPts val="5400"/>
              </a:spcBef>
              <a:buClr>
                <a:schemeClr val="bg1"/>
              </a:buClr>
            </a:pPr>
            <a:r>
              <a:rPr lang="en-US" altLang="en-US" sz="3200" b="1" dirty="0" smtClean="0">
                <a:solidFill>
                  <a:schemeClr val="bg1"/>
                </a:solidFill>
                <a:latin typeface="Arial" charset="0"/>
                <a:hlinkClick r:id="rId3"/>
              </a:rPr>
              <a:t>http</a:t>
            </a:r>
            <a:r>
              <a:rPr lang="en-US" altLang="en-US" sz="3200" b="1" dirty="0">
                <a:solidFill>
                  <a:schemeClr val="bg1"/>
                </a:solidFill>
                <a:latin typeface="Arial" charset="0"/>
                <a:hlinkClick r:id="rId3"/>
              </a:rPr>
              <a:t>://</a:t>
            </a:r>
            <a:r>
              <a:rPr lang="en-US" altLang="en-US" sz="3200" b="1" dirty="0" smtClean="0">
                <a:solidFill>
                  <a:schemeClr val="bg1"/>
                </a:solidFill>
                <a:latin typeface="Arial" charset="0"/>
                <a:hlinkClick r:id="rId3"/>
              </a:rPr>
              <a:t>www.tceq.texas.gov/permitting/waste_permits/ihw_permits/signupihw</a:t>
            </a:r>
            <a:endParaRPr lang="en-US" altLang="en-US" sz="3200" b="1" dirty="0">
              <a:solidFill>
                <a:schemeClr val="bg1"/>
              </a:solidFill>
              <a:latin typeface="Arial" charset="0"/>
            </a:endParaRPr>
          </a:p>
        </p:txBody>
      </p:sp>
      <p:sp>
        <p:nvSpPr>
          <p:cNvPr id="2" name="Slide Number Placeholder 1"/>
          <p:cNvSpPr>
            <a:spLocks noGrp="1"/>
          </p:cNvSpPr>
          <p:nvPr>
            <p:ph type="sldNum" sz="quarter" idx="10"/>
          </p:nvPr>
        </p:nvSpPr>
        <p:spPr/>
        <p:txBody>
          <a:bodyPr/>
          <a:lstStyle/>
          <a:p>
            <a:pPr>
              <a:defRPr/>
            </a:pPr>
            <a:fld id="{818068E2-6299-4DE8-9B41-7AFB881A93B9}" type="slidenum">
              <a:rPr lang="en-US" sz="2400">
                <a:solidFill>
                  <a:schemeClr val="bg1"/>
                </a:solidFill>
              </a:rPr>
              <a:pPr>
                <a:defRPr/>
              </a:pPr>
              <a:t>34</a:t>
            </a:fld>
            <a:endParaRPr lang="en-US" sz="2400" dirty="0">
              <a:solidFill>
                <a:schemeClr val="bg1"/>
              </a:solidFill>
            </a:endParaRPr>
          </a:p>
        </p:txBody>
      </p:sp>
    </p:spTree>
    <p:extLst>
      <p:ext uri="{BB962C8B-B14F-4D97-AF65-F5344CB8AC3E}">
        <p14:creationId xmlns:p14="http://schemas.microsoft.com/office/powerpoint/2010/main" xmlns="" val="139072637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altLang="en-US" sz="4400" b="1" dirty="0" smtClean="0">
                <a:solidFill>
                  <a:schemeClr val="bg1"/>
                </a:solidFill>
                <a:latin typeface="Arial" panose="020B0604020202020204" pitchFamily="34" charset="0"/>
                <a:cs typeface="Arial" panose="020B0604020202020204" pitchFamily="34" charset="0"/>
              </a:rPr>
              <a:t>How to Contact Us</a:t>
            </a:r>
          </a:p>
        </p:txBody>
      </p:sp>
      <p:sp>
        <p:nvSpPr>
          <p:cNvPr id="6147" name="Rectangle 3"/>
          <p:cNvSpPr>
            <a:spLocks noGrp="1" noChangeArrowheads="1"/>
          </p:cNvSpPr>
          <p:nvPr>
            <p:ph type="body" idx="1"/>
          </p:nvPr>
        </p:nvSpPr>
        <p:spPr>
          <a:xfrm>
            <a:off x="457200" y="1676400"/>
            <a:ext cx="8229600" cy="4953000"/>
          </a:xfrm>
        </p:spPr>
        <p:txBody>
          <a:bodyPr/>
          <a:lstStyle/>
          <a:p>
            <a:pPr algn="l" eaLnBrk="1" hangingPunct="1">
              <a:buFontTx/>
              <a:buChar char="•"/>
            </a:pPr>
            <a:r>
              <a:rPr lang="en-US" altLang="en-US" sz="2800" dirty="0" smtClean="0">
                <a:solidFill>
                  <a:schemeClr val="bg1"/>
                </a:solidFill>
                <a:latin typeface="Arial" panose="020B0604020202020204" pitchFamily="34" charset="0"/>
                <a:cs typeface="Arial" panose="020B0604020202020204" pitchFamily="34" charset="0"/>
              </a:rPr>
              <a:t>Texas Commission on Environmental Quality</a:t>
            </a:r>
          </a:p>
          <a:p>
            <a:pPr algn="l" eaLnBrk="1" hangingPunct="1">
              <a:buClr>
                <a:schemeClr val="bg1"/>
              </a:buClr>
            </a:pPr>
            <a:r>
              <a:rPr lang="en-US" altLang="en-US" sz="2800" dirty="0" smtClean="0">
                <a:solidFill>
                  <a:schemeClr val="bg1"/>
                </a:solidFill>
                <a:latin typeface="Arial" panose="020B0604020202020204" pitchFamily="34" charset="0"/>
                <a:cs typeface="Arial" panose="020B0604020202020204" pitchFamily="34" charset="0"/>
              </a:rPr>
              <a:t>    Industrial &amp; Hazardous Waste Permits Section,</a:t>
            </a:r>
          </a:p>
          <a:p>
            <a:pPr algn="l" eaLnBrk="1" hangingPunct="1">
              <a:buClr>
                <a:schemeClr val="bg1"/>
              </a:buClr>
            </a:pPr>
            <a:endParaRPr lang="en-US" altLang="en-US" sz="2800" dirty="0" smtClean="0">
              <a:solidFill>
                <a:schemeClr val="bg1"/>
              </a:solidFill>
              <a:latin typeface="Arial" panose="020B0604020202020204" pitchFamily="34" charset="0"/>
              <a:cs typeface="Arial" panose="020B0604020202020204" pitchFamily="34" charset="0"/>
            </a:endParaRPr>
          </a:p>
          <a:p>
            <a:pPr eaLnBrk="1" hangingPunct="1">
              <a:buClr>
                <a:schemeClr val="bg1"/>
              </a:buClr>
            </a:pPr>
            <a:r>
              <a:rPr lang="en-US" altLang="en-US" sz="2800" dirty="0" smtClean="0">
                <a:solidFill>
                  <a:schemeClr val="bg1"/>
                </a:solidFill>
                <a:latin typeface="Arial" panose="020B0604020202020204" pitchFamily="34" charset="0"/>
                <a:cs typeface="Arial" panose="020B0604020202020204" pitchFamily="34" charset="0"/>
              </a:rPr>
              <a:t>P. O. Box 13087    MC-130</a:t>
            </a:r>
          </a:p>
          <a:p>
            <a:pPr eaLnBrk="1" hangingPunct="1">
              <a:buClr>
                <a:schemeClr val="bg1"/>
              </a:buClr>
            </a:pPr>
            <a:r>
              <a:rPr lang="en-US" altLang="en-US" sz="2800" dirty="0" smtClean="0">
                <a:solidFill>
                  <a:schemeClr val="bg1"/>
                </a:solidFill>
                <a:latin typeface="Arial" panose="020B0604020202020204" pitchFamily="34" charset="0"/>
                <a:cs typeface="Arial" panose="020B0604020202020204" pitchFamily="34" charset="0"/>
              </a:rPr>
              <a:t>Austin, TX 78711-3087</a:t>
            </a:r>
            <a:endParaRPr lang="en-US" altLang="en-US" sz="1900" dirty="0" smtClean="0">
              <a:solidFill>
                <a:schemeClr val="bg1"/>
              </a:solidFill>
              <a:latin typeface="Arial" panose="020B0604020202020204" pitchFamily="34" charset="0"/>
              <a:cs typeface="Arial" panose="020B0604020202020204" pitchFamily="34" charset="0"/>
            </a:endParaRPr>
          </a:p>
          <a:p>
            <a:pPr algn="l" eaLnBrk="1" hangingPunct="1">
              <a:buFontTx/>
              <a:buChar char="•"/>
            </a:pPr>
            <a:endParaRPr lang="en-US" altLang="en-US" sz="1900" dirty="0" smtClean="0">
              <a:solidFill>
                <a:schemeClr val="bg1"/>
              </a:solidFill>
              <a:latin typeface="Arial" panose="020B0604020202020204" pitchFamily="34" charset="0"/>
              <a:cs typeface="Arial" panose="020B0604020202020204" pitchFamily="34" charset="0"/>
            </a:endParaRPr>
          </a:p>
          <a:p>
            <a:pPr eaLnBrk="1" hangingPunct="1">
              <a:buFontTx/>
              <a:buChar char="•"/>
            </a:pPr>
            <a:r>
              <a:rPr lang="en-US" altLang="en-US" sz="1900" dirty="0" smtClean="0">
                <a:solidFill>
                  <a:schemeClr val="bg1"/>
                </a:solidFill>
                <a:latin typeface="Arial" panose="020B0604020202020204" pitchFamily="34" charset="0"/>
                <a:cs typeface="Arial" panose="020B0604020202020204" pitchFamily="34" charset="0"/>
              </a:rPr>
              <a:t> </a:t>
            </a:r>
            <a:r>
              <a:rPr lang="en-US" altLang="en-US" sz="2800" dirty="0" smtClean="0">
                <a:solidFill>
                  <a:schemeClr val="bg1"/>
                </a:solidFill>
                <a:latin typeface="Arial" panose="020B0604020202020204" pitchFamily="34" charset="0"/>
                <a:cs typeface="Arial" panose="020B0604020202020204" pitchFamily="34" charset="0"/>
              </a:rPr>
              <a:t>Phone:    512-239-2335</a:t>
            </a:r>
            <a:r>
              <a:rPr lang="en-US" altLang="en-US" sz="1900" dirty="0" smtClean="0">
                <a:solidFill>
                  <a:schemeClr val="bg1"/>
                </a:solidFill>
                <a:latin typeface="Arial" panose="020B0604020202020204" pitchFamily="34" charset="0"/>
                <a:cs typeface="Arial" panose="020B0604020202020204" pitchFamily="34" charset="0"/>
              </a:rPr>
              <a:t> </a:t>
            </a:r>
          </a:p>
          <a:p>
            <a:pPr eaLnBrk="1" hangingPunct="1">
              <a:buFontTx/>
              <a:buChar char="•"/>
            </a:pPr>
            <a:r>
              <a:rPr lang="en-US" altLang="en-US" sz="1900" dirty="0" smtClean="0">
                <a:solidFill>
                  <a:schemeClr val="bg1"/>
                </a:solidFill>
                <a:latin typeface="Arial" panose="020B0604020202020204" pitchFamily="34" charset="0"/>
                <a:cs typeface="Arial" panose="020B0604020202020204" pitchFamily="34" charset="0"/>
              </a:rPr>
              <a:t> </a:t>
            </a:r>
            <a:r>
              <a:rPr lang="en-US" altLang="en-US" sz="2800" dirty="0" smtClean="0">
                <a:solidFill>
                  <a:schemeClr val="bg1"/>
                </a:solidFill>
                <a:latin typeface="Arial" panose="020B0604020202020204" pitchFamily="34" charset="0"/>
                <a:cs typeface="Arial" panose="020B0604020202020204" pitchFamily="34" charset="0"/>
              </a:rPr>
              <a:t>Fax:         512-239-6383</a:t>
            </a:r>
            <a:r>
              <a:rPr lang="en-US" altLang="en-US" sz="1900" dirty="0" smtClean="0">
                <a:solidFill>
                  <a:schemeClr val="bg1"/>
                </a:solidFill>
                <a:latin typeface="Arial" panose="020B0604020202020204" pitchFamily="34" charset="0"/>
                <a:cs typeface="Arial" panose="020B0604020202020204" pitchFamily="34" charset="0"/>
              </a:rPr>
              <a:t> </a:t>
            </a:r>
          </a:p>
          <a:p>
            <a:pPr eaLnBrk="1" hangingPunct="1">
              <a:buFontTx/>
              <a:buChar char="•"/>
            </a:pPr>
            <a:r>
              <a:rPr lang="en-US" altLang="en-US" sz="2800" dirty="0" smtClean="0">
                <a:solidFill>
                  <a:schemeClr val="bg1"/>
                </a:solidFill>
                <a:latin typeface="Arial" panose="020B0604020202020204" pitchFamily="34" charset="0"/>
                <a:cs typeface="Arial" panose="020B0604020202020204" pitchFamily="34" charset="0"/>
              </a:rPr>
              <a:t> E-Mail:   IHWPER@TCEQ.TEXAS.GOV</a:t>
            </a:r>
          </a:p>
          <a:p>
            <a:pPr algn="l" eaLnBrk="1" hangingPunct="1"/>
            <a:endParaRPr lang="en-US" altLang="en-US" sz="1900" b="1" dirty="0" smtClean="0">
              <a:solidFill>
                <a:schemeClr val="bg1"/>
              </a:solidFill>
              <a:latin typeface="Arial" charset="0"/>
            </a:endParaRPr>
          </a:p>
        </p:txBody>
      </p:sp>
      <p:sp>
        <p:nvSpPr>
          <p:cNvPr id="6148" name="Text Box 4"/>
          <p:cNvSpPr txBox="1">
            <a:spLocks noChangeArrowheads="1"/>
          </p:cNvSpPr>
          <p:nvPr/>
        </p:nvSpPr>
        <p:spPr bwMode="auto">
          <a:xfrm>
            <a:off x="746125" y="1187450"/>
            <a:ext cx="184150" cy="7318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miter lim="800000"/>
                <a:headEnd/>
                <a:tailEnd/>
              </a14:hiddenLine>
            </a:ext>
          </a:extLst>
        </p:spPr>
        <p:txBody>
          <a:bodyPr wrap="none">
            <a:spAutoFit/>
          </a:bodyPr>
          <a:lstStyle>
            <a:lvl1pPr eaLnBrk="0" hangingPunct="0">
              <a:defRPr sz="3000">
                <a:solidFill>
                  <a:schemeClr val="tx1"/>
                </a:solidFill>
                <a:latin typeface="Times New Roman" pitchFamily="18" charset="0"/>
              </a:defRPr>
            </a:lvl1pPr>
            <a:lvl2pPr marL="742950" indent="-285750" algn="l" eaLnBrk="0" hangingPunct="0">
              <a:buChar char="–"/>
              <a:defRPr sz="2800">
                <a:solidFill>
                  <a:schemeClr val="tx1"/>
                </a:solidFill>
                <a:latin typeface="Arial" charset="0"/>
              </a:defRPr>
            </a:lvl2pPr>
            <a:lvl3pPr marL="1143000" indent="-228600" algn="l" eaLnBrk="0" hangingPunct="0">
              <a:buChar char="•"/>
              <a:defRPr sz="2400">
                <a:solidFill>
                  <a:schemeClr val="tx1"/>
                </a:solidFill>
                <a:latin typeface="Arial" charset="0"/>
              </a:defRPr>
            </a:lvl3pPr>
            <a:lvl4pPr marL="1600200" indent="-228600" algn="l" eaLnBrk="0" hangingPunct="0">
              <a:buChar char="–"/>
              <a:defRPr sz="2000">
                <a:solidFill>
                  <a:schemeClr val="tx1"/>
                </a:solidFill>
                <a:latin typeface="Arial" charset="0"/>
              </a:defRPr>
            </a:lvl4pPr>
            <a:lvl5pPr marL="2057400" indent="-228600" algn="l" eaLnBrk="0" hangingPunct="0">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endParaRPr lang="en-US" altLang="en-US" sz="4200" dirty="0">
              <a:latin typeface="Arial" charset="0"/>
            </a:endParaRPr>
          </a:p>
        </p:txBody>
      </p:sp>
      <p:sp>
        <p:nvSpPr>
          <p:cNvPr id="6" name="Text Box 6"/>
          <p:cNvSpPr txBox="1">
            <a:spLocks noChangeArrowheads="1"/>
          </p:cNvSpPr>
          <p:nvPr/>
        </p:nvSpPr>
        <p:spPr bwMode="auto">
          <a:xfrm>
            <a:off x="622110" y="1249363"/>
            <a:ext cx="7772400" cy="46037"/>
          </a:xfrm>
          <a:prstGeom prst="rect">
            <a:avLst/>
          </a:prstGeom>
          <a:noFill/>
          <a:ln w="76200">
            <a:solidFill>
              <a:schemeClr val="bg1"/>
            </a:solidFill>
            <a:miter lim="800000"/>
            <a:headEnd/>
            <a:tailEnd/>
          </a:ln>
          <a:extLst>
            <a:ext uri="{909E8E84-426E-40DD-AFC4-6F175D3DCCD1}">
              <a14:hiddenFill xmlns:a14="http://schemas.microsoft.com/office/drawing/2010/main" xmlns="">
                <a:solidFill>
                  <a:srgbClr val="FFFFFF"/>
                </a:solidFill>
              </a14:hiddenFill>
            </a:ext>
          </a:extLst>
        </p:spPr>
        <p:txBody>
          <a:bodyPr rot="10800000"/>
          <a:lstStyle>
            <a:lvl1pPr eaLnBrk="0" hangingPunct="0">
              <a:defRPr sz="3000">
                <a:solidFill>
                  <a:schemeClr val="tx1"/>
                </a:solidFill>
                <a:latin typeface="Times New Roman" pitchFamily="18" charset="0"/>
              </a:defRPr>
            </a:lvl1pPr>
            <a:lvl2pPr marL="742950" indent="-285750" algn="l" eaLnBrk="0" hangingPunct="0">
              <a:buChar char="–"/>
              <a:defRPr sz="2800">
                <a:solidFill>
                  <a:schemeClr val="tx1"/>
                </a:solidFill>
                <a:latin typeface="Arial" charset="0"/>
              </a:defRPr>
            </a:lvl2pPr>
            <a:lvl3pPr marL="1143000" indent="-228600" algn="l" eaLnBrk="0" hangingPunct="0">
              <a:buChar char="•"/>
              <a:defRPr sz="2400">
                <a:solidFill>
                  <a:schemeClr val="tx1"/>
                </a:solidFill>
                <a:latin typeface="Arial" charset="0"/>
              </a:defRPr>
            </a:lvl3pPr>
            <a:lvl4pPr marL="1600200" indent="-228600" algn="l" eaLnBrk="0" hangingPunct="0">
              <a:buChar char="–"/>
              <a:defRPr sz="2000">
                <a:solidFill>
                  <a:schemeClr val="tx1"/>
                </a:solidFill>
                <a:latin typeface="Arial" charset="0"/>
              </a:defRPr>
            </a:lvl4pPr>
            <a:lvl5pPr marL="2057400" indent="-228600" algn="l" eaLnBrk="0" hangingPunct="0">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pPr>
            <a:endParaRPr lang="en-US" altLang="en-US" sz="4200" dirty="0">
              <a:solidFill>
                <a:schemeClr val="bg1"/>
              </a:solidFill>
              <a:latin typeface="Arial" charset="0"/>
              <a:cs typeface="Arial" charset="0"/>
            </a:endParaRPr>
          </a:p>
        </p:txBody>
      </p:sp>
      <p:sp>
        <p:nvSpPr>
          <p:cNvPr id="2" name="Slide Number Placeholder 1"/>
          <p:cNvSpPr>
            <a:spLocks noGrp="1"/>
          </p:cNvSpPr>
          <p:nvPr>
            <p:ph type="sldNum" sz="quarter" idx="10"/>
          </p:nvPr>
        </p:nvSpPr>
        <p:spPr/>
        <p:txBody>
          <a:bodyPr/>
          <a:lstStyle/>
          <a:p>
            <a:fld id="{6F43FDFB-9946-4C9C-BA6F-025AAB9518F8}" type="slidenum">
              <a:rPr lang="en-US" sz="2400" smtClean="0"/>
              <a:pPr/>
              <a:t>35</a:t>
            </a:fld>
            <a:endParaRPr lang="en-US" sz="2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143000"/>
            <a:ext cx="8229600" cy="5715000"/>
          </a:xfrm>
        </p:spPr>
        <p:txBody>
          <a:bodyPr/>
          <a:lstStyle/>
          <a:p>
            <a:pPr lvl="1">
              <a:buFont typeface="Arial" panose="020B0604020202020204" pitchFamily="34" charset="0"/>
              <a:buChar char="•"/>
            </a:pPr>
            <a:r>
              <a:rPr lang="en-US" sz="2600" dirty="0" smtClean="0">
                <a:solidFill>
                  <a:schemeClr val="bg1"/>
                </a:solidFill>
                <a:latin typeface="Arial" panose="020B0604020202020204" pitchFamily="34" charset="0"/>
                <a:cs typeface="Arial" panose="020B0604020202020204" pitchFamily="34" charset="0"/>
              </a:rPr>
              <a:t>Initial Rule Proposal</a:t>
            </a:r>
            <a:r>
              <a:rPr lang="en-US" sz="2600" dirty="0">
                <a:solidFill>
                  <a:schemeClr val="bg1"/>
                </a:solidFill>
                <a:latin typeface="Arial" panose="020B0604020202020204" pitchFamily="34" charset="0"/>
                <a:cs typeface="Arial" panose="020B0604020202020204" pitchFamily="34" charset="0"/>
              </a:rPr>
              <a:t> </a:t>
            </a:r>
            <a:r>
              <a:rPr lang="en-US" sz="2600" dirty="0" smtClean="0">
                <a:solidFill>
                  <a:schemeClr val="bg1"/>
                </a:solidFill>
                <a:latin typeface="Arial" panose="020B0604020202020204" pitchFamily="34" charset="0"/>
                <a:cs typeface="Arial" panose="020B0604020202020204" pitchFamily="34" charset="0"/>
              </a:rPr>
              <a:t>June 21, 2010.</a:t>
            </a:r>
          </a:p>
          <a:p>
            <a:pPr lvl="1">
              <a:buFont typeface="Arial" panose="020B0604020202020204" pitchFamily="34" charset="0"/>
              <a:buChar char="•"/>
            </a:pPr>
            <a:endParaRPr lang="en-US" sz="2600" dirty="0" smtClean="0">
              <a:solidFill>
                <a:schemeClr val="bg1"/>
              </a:solidFill>
              <a:latin typeface="Arial" panose="020B0604020202020204" pitchFamily="34" charset="0"/>
              <a:cs typeface="Arial" panose="020B0604020202020204" pitchFamily="34" charset="0"/>
            </a:endParaRPr>
          </a:p>
          <a:p>
            <a:pPr lvl="1">
              <a:buFont typeface="Arial" panose="020B0604020202020204" pitchFamily="34" charset="0"/>
              <a:buChar char="•"/>
            </a:pPr>
            <a:r>
              <a:rPr lang="en-US" sz="2600" dirty="0" smtClean="0">
                <a:solidFill>
                  <a:schemeClr val="bg1"/>
                </a:solidFill>
                <a:latin typeface="Arial" panose="020B0604020202020204" pitchFamily="34" charset="0"/>
                <a:cs typeface="Arial" panose="020B0604020202020204" pitchFamily="34" charset="0"/>
              </a:rPr>
              <a:t>On </a:t>
            </a:r>
            <a:r>
              <a:rPr lang="en-US" sz="2600" dirty="0">
                <a:solidFill>
                  <a:schemeClr val="bg1"/>
                </a:solidFill>
                <a:latin typeface="Arial" panose="020B0604020202020204" pitchFamily="34" charset="0"/>
                <a:cs typeface="Arial" panose="020B0604020202020204" pitchFamily="34" charset="0"/>
              </a:rPr>
              <a:t>December 19, 2014, the </a:t>
            </a:r>
            <a:r>
              <a:rPr lang="en-US" sz="2600" dirty="0" smtClean="0">
                <a:solidFill>
                  <a:schemeClr val="bg1"/>
                </a:solidFill>
                <a:latin typeface="Arial" panose="020B0604020202020204" pitchFamily="34" charset="0"/>
                <a:cs typeface="Arial" panose="020B0604020202020204" pitchFamily="34" charset="0"/>
              </a:rPr>
              <a:t>Administrator signed the </a:t>
            </a:r>
            <a:r>
              <a:rPr lang="en-US" sz="2600" dirty="0">
                <a:solidFill>
                  <a:schemeClr val="bg1"/>
                </a:solidFill>
                <a:latin typeface="Arial" panose="020B0604020202020204" pitchFamily="34" charset="0"/>
                <a:cs typeface="Arial" panose="020B0604020202020204" pitchFamily="34" charset="0"/>
              </a:rPr>
              <a:t>Final Coal Combustion Residuals (CCR) </a:t>
            </a:r>
            <a:r>
              <a:rPr lang="en-US" sz="2600" dirty="0" smtClean="0">
                <a:solidFill>
                  <a:schemeClr val="bg1"/>
                </a:solidFill>
                <a:latin typeface="Arial" panose="020B0604020202020204" pitchFamily="34" charset="0"/>
                <a:cs typeface="Arial" panose="020B0604020202020204" pitchFamily="34" charset="0"/>
              </a:rPr>
              <a:t>Rule issuing pre-publication of the rule</a:t>
            </a:r>
          </a:p>
          <a:p>
            <a:pPr lvl="1">
              <a:buFont typeface="Arial" panose="020B0604020202020204" pitchFamily="34" charset="0"/>
              <a:buChar char="•"/>
            </a:pPr>
            <a:endParaRPr lang="en-US" sz="2600" dirty="0">
              <a:solidFill>
                <a:schemeClr val="bg1"/>
              </a:solidFill>
              <a:latin typeface="Arial" panose="020B0604020202020204" pitchFamily="34" charset="0"/>
              <a:cs typeface="Arial" panose="020B0604020202020204" pitchFamily="34" charset="0"/>
            </a:endParaRPr>
          </a:p>
          <a:p>
            <a:pPr lvl="1">
              <a:buFont typeface="Arial" panose="020B0604020202020204" pitchFamily="34" charset="0"/>
              <a:buChar char="•"/>
            </a:pPr>
            <a:r>
              <a:rPr lang="en-US" sz="2600" dirty="0">
                <a:solidFill>
                  <a:schemeClr val="bg1"/>
                </a:solidFill>
                <a:latin typeface="Arial" panose="020B0604020202020204" pitchFamily="34" charset="0"/>
                <a:cs typeface="Arial" panose="020B0604020202020204" pitchFamily="34" charset="0"/>
              </a:rPr>
              <a:t>April 15, the House Energy and Commerce Committee passed H.R. 1734, Improving the  Coal Combustion Residuals Regulation Act of 2015</a:t>
            </a:r>
          </a:p>
          <a:p>
            <a:pPr lvl="1">
              <a:buFont typeface="Arial" panose="020B0604020202020204" pitchFamily="34" charset="0"/>
              <a:buChar char="•"/>
            </a:pPr>
            <a:r>
              <a:rPr lang="en-US" sz="2600" dirty="0" smtClean="0">
                <a:solidFill>
                  <a:schemeClr val="bg1"/>
                </a:solidFill>
                <a:latin typeface="Arial" panose="020B0604020202020204" pitchFamily="34" charset="0"/>
                <a:cs typeface="Arial" panose="020B0604020202020204" pitchFamily="34" charset="0"/>
              </a:rPr>
              <a:t>On April 17, the final CCR rule was published I</a:t>
            </a:r>
          </a:p>
          <a:p>
            <a:pPr marL="457200" lvl="1" indent="0">
              <a:buNone/>
            </a:pPr>
            <a:r>
              <a:rPr lang="en-US" sz="2600" dirty="0">
                <a:solidFill>
                  <a:schemeClr val="bg1"/>
                </a:solidFill>
                <a:latin typeface="Arial" panose="020B0604020202020204" pitchFamily="34" charset="0"/>
                <a:cs typeface="Arial" panose="020B0604020202020204" pitchFamily="34" charset="0"/>
              </a:rPr>
              <a:t> </a:t>
            </a:r>
            <a:r>
              <a:rPr lang="en-US" sz="2600" dirty="0" smtClean="0">
                <a:solidFill>
                  <a:schemeClr val="bg1"/>
                </a:solidFill>
                <a:latin typeface="Arial" panose="020B0604020202020204" pitchFamily="34" charset="0"/>
                <a:cs typeface="Arial" panose="020B0604020202020204" pitchFamily="34" charset="0"/>
              </a:rPr>
              <a:t>   in the Federal Register</a:t>
            </a:r>
          </a:p>
          <a:p>
            <a:pPr lvl="1">
              <a:buFont typeface="Arial" panose="020B0604020202020204" pitchFamily="34" charset="0"/>
              <a:buChar char="•"/>
            </a:pPr>
            <a:endParaRPr lang="en-US" sz="2600" dirty="0">
              <a:solidFill>
                <a:schemeClr val="bg1"/>
              </a:solidFill>
              <a:latin typeface="Arial" panose="020B0604020202020204" pitchFamily="34" charset="0"/>
              <a:cs typeface="Arial" panose="020B0604020202020204" pitchFamily="34" charset="0"/>
            </a:endParaRPr>
          </a:p>
          <a:p>
            <a:endParaRPr lang="en-US" dirty="0">
              <a:solidFill>
                <a:schemeClr val="bg1"/>
              </a:solidFill>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a:xfrm>
            <a:off x="3505200" y="6416675"/>
            <a:ext cx="2133600" cy="365125"/>
          </a:xfrm>
        </p:spPr>
        <p:txBody>
          <a:bodyPr/>
          <a:lstStyle/>
          <a:p>
            <a:fld id="{6F43FDFB-9946-4C9C-BA6F-025AAB9518F8}" type="slidenum">
              <a:rPr lang="en-US" sz="2400" smtClean="0"/>
              <a:pPr/>
              <a:t>4</a:t>
            </a:fld>
            <a:endParaRPr lang="en-US" sz="2400" dirty="0"/>
          </a:p>
        </p:txBody>
      </p:sp>
      <p:sp>
        <p:nvSpPr>
          <p:cNvPr id="5" name="Title 1"/>
          <p:cNvSpPr>
            <a:spLocks noGrp="1"/>
          </p:cNvSpPr>
          <p:nvPr>
            <p:ph type="title"/>
          </p:nvPr>
        </p:nvSpPr>
        <p:spPr>
          <a:xfrm>
            <a:off x="457200" y="-228600"/>
            <a:ext cx="8229600" cy="1143000"/>
          </a:xfrm>
        </p:spPr>
        <p:txBody>
          <a:bodyPr/>
          <a:lstStyle/>
          <a:p>
            <a:r>
              <a:rPr lang="en-US" altLang="en-US" sz="4800" b="1" dirty="0" smtClean="0">
                <a:solidFill>
                  <a:schemeClr val="bg1"/>
                </a:solidFill>
                <a:latin typeface="Arial" panose="020B0604020202020204" pitchFamily="34" charset="0"/>
                <a:cs typeface="Arial" panose="020B0604020202020204" pitchFamily="34" charset="0"/>
              </a:rPr>
              <a:t>EPA CCR Rule Overview</a:t>
            </a:r>
          </a:p>
        </p:txBody>
      </p:sp>
      <p:sp>
        <p:nvSpPr>
          <p:cNvPr id="6" name="Text Box 6"/>
          <p:cNvSpPr txBox="1">
            <a:spLocks noChangeArrowheads="1"/>
          </p:cNvSpPr>
          <p:nvPr/>
        </p:nvSpPr>
        <p:spPr bwMode="auto">
          <a:xfrm>
            <a:off x="685800" y="838200"/>
            <a:ext cx="7772400" cy="46037"/>
          </a:xfrm>
          <a:prstGeom prst="rect">
            <a:avLst/>
          </a:prstGeom>
          <a:noFill/>
          <a:ln w="76200">
            <a:solidFill>
              <a:schemeClr val="bg1"/>
            </a:solidFill>
            <a:miter lim="800000"/>
            <a:headEnd/>
            <a:tailEnd/>
          </a:ln>
          <a:extLst>
            <a:ext uri="{909E8E84-426E-40DD-AFC4-6F175D3DCCD1}">
              <a14:hiddenFill xmlns:a14="http://schemas.microsoft.com/office/drawing/2010/main" xmlns="">
                <a:solidFill>
                  <a:srgbClr val="FFFFFF"/>
                </a:solidFill>
              </a14:hiddenFill>
            </a:ext>
          </a:extLst>
        </p:spPr>
        <p:txBody>
          <a:bodyPr rot="10800000"/>
          <a:lstStyle>
            <a:lvl1pPr eaLnBrk="0" hangingPunct="0">
              <a:defRPr sz="3000">
                <a:solidFill>
                  <a:schemeClr val="tx1"/>
                </a:solidFill>
                <a:latin typeface="Times New Roman" pitchFamily="18" charset="0"/>
              </a:defRPr>
            </a:lvl1pPr>
            <a:lvl2pPr marL="742950" indent="-285750" algn="l" eaLnBrk="0" hangingPunct="0">
              <a:buChar char="–"/>
              <a:defRPr sz="2800">
                <a:solidFill>
                  <a:schemeClr val="tx1"/>
                </a:solidFill>
                <a:latin typeface="Arial" charset="0"/>
              </a:defRPr>
            </a:lvl2pPr>
            <a:lvl3pPr marL="1143000" indent="-228600" algn="l" eaLnBrk="0" hangingPunct="0">
              <a:buChar char="•"/>
              <a:defRPr sz="2400">
                <a:solidFill>
                  <a:schemeClr val="tx1"/>
                </a:solidFill>
                <a:latin typeface="Arial" charset="0"/>
              </a:defRPr>
            </a:lvl3pPr>
            <a:lvl4pPr marL="1600200" indent="-228600" algn="l" eaLnBrk="0" hangingPunct="0">
              <a:buChar char="–"/>
              <a:defRPr sz="2000">
                <a:solidFill>
                  <a:schemeClr val="tx1"/>
                </a:solidFill>
                <a:latin typeface="Arial" charset="0"/>
              </a:defRPr>
            </a:lvl4pPr>
            <a:lvl5pPr marL="2057400" indent="-228600" algn="l" eaLnBrk="0" hangingPunct="0">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pPr>
            <a:endParaRPr lang="en-US" altLang="en-US" sz="4200" dirty="0">
              <a:solidFill>
                <a:schemeClr val="bg1"/>
              </a:solidFill>
              <a:latin typeface="Arial" charset="0"/>
              <a:cs typeface="Arial" charset="0"/>
            </a:endParaRPr>
          </a:p>
        </p:txBody>
      </p:sp>
    </p:spTree>
    <p:extLst>
      <p:ext uri="{BB962C8B-B14F-4D97-AF65-F5344CB8AC3E}">
        <p14:creationId xmlns:p14="http://schemas.microsoft.com/office/powerpoint/2010/main" xmlns="" val="16482969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p:nvPr>
        </p:nvSpPr>
        <p:spPr>
          <a:xfrm>
            <a:off x="760413" y="76200"/>
            <a:ext cx="7772400" cy="1066800"/>
          </a:xfrm>
        </p:spPr>
        <p:txBody>
          <a:bodyPr/>
          <a:lstStyle/>
          <a:p>
            <a:r>
              <a:rPr lang="en-US" altLang="en-US" sz="4800" b="1" dirty="0" smtClean="0">
                <a:solidFill>
                  <a:schemeClr val="bg1"/>
                </a:solidFill>
                <a:latin typeface="Arial" panose="020B0604020202020204" pitchFamily="34" charset="0"/>
                <a:cs typeface="Arial" panose="020B0604020202020204" pitchFamily="34" charset="0"/>
              </a:rPr>
              <a:t>CCR Background </a:t>
            </a:r>
          </a:p>
        </p:txBody>
      </p:sp>
      <p:sp>
        <p:nvSpPr>
          <p:cNvPr id="4099" name="Subtitle 2"/>
          <p:cNvSpPr>
            <a:spLocks noGrp="1"/>
          </p:cNvSpPr>
          <p:nvPr>
            <p:ph type="subTitle" idx="1"/>
          </p:nvPr>
        </p:nvSpPr>
        <p:spPr>
          <a:xfrm>
            <a:off x="685800" y="1219200"/>
            <a:ext cx="7772400" cy="1295400"/>
          </a:xfrm>
        </p:spPr>
        <p:txBody>
          <a:bodyPr/>
          <a:lstStyle/>
          <a:p>
            <a:pPr marL="571500" indent="-571500" algn="l">
              <a:buFont typeface="Arial" panose="020B0604020202020204" pitchFamily="34" charset="0"/>
              <a:buChar char="•"/>
            </a:pPr>
            <a:r>
              <a:rPr lang="en-US" altLang="en-US" sz="3200" dirty="0" smtClean="0">
                <a:solidFill>
                  <a:schemeClr val="bg1"/>
                </a:solidFill>
                <a:latin typeface="Arial" panose="020B0604020202020204" pitchFamily="34" charset="0"/>
                <a:cs typeface="Arial" panose="020B0604020202020204" pitchFamily="34" charset="0"/>
              </a:rPr>
              <a:t>In 2010, </a:t>
            </a:r>
            <a:r>
              <a:rPr lang="en-US" sz="3200" dirty="0" smtClean="0">
                <a:solidFill>
                  <a:schemeClr val="bg1"/>
                </a:solidFill>
                <a:latin typeface="Arial" panose="020B0604020202020204" pitchFamily="34" charset="0"/>
                <a:cs typeface="Arial" panose="020B0604020202020204" pitchFamily="34" charset="0"/>
              </a:rPr>
              <a:t>Two </a:t>
            </a:r>
            <a:r>
              <a:rPr lang="en-US" sz="3200" dirty="0">
                <a:solidFill>
                  <a:schemeClr val="bg1"/>
                </a:solidFill>
                <a:latin typeface="Arial" panose="020B0604020202020204" pitchFamily="34" charset="0"/>
                <a:cs typeface="Arial" panose="020B0604020202020204" pitchFamily="34" charset="0"/>
              </a:rPr>
              <a:t>regulatory options were </a:t>
            </a:r>
            <a:r>
              <a:rPr lang="en-US" sz="3200" dirty="0" smtClean="0">
                <a:solidFill>
                  <a:schemeClr val="bg1"/>
                </a:solidFill>
                <a:latin typeface="Arial" panose="020B0604020202020204" pitchFamily="34" charset="0"/>
                <a:cs typeface="Arial" panose="020B0604020202020204" pitchFamily="34" charset="0"/>
              </a:rPr>
              <a:t>proposed</a:t>
            </a:r>
          </a:p>
          <a:p>
            <a:pPr algn="l"/>
            <a:endParaRPr lang="en-US" sz="3200" dirty="0">
              <a:solidFill>
                <a:schemeClr val="bg1"/>
              </a:solidFill>
              <a:latin typeface="Arial" panose="020B0604020202020204" pitchFamily="34" charset="0"/>
              <a:cs typeface="Arial" panose="020B0604020202020204" pitchFamily="34" charset="0"/>
            </a:endParaRPr>
          </a:p>
          <a:p>
            <a:pPr marL="571500" indent="-571500" algn="l">
              <a:buFont typeface="Arial" panose="020B0604020202020204" pitchFamily="34" charset="0"/>
              <a:buChar char="•"/>
            </a:pPr>
            <a:r>
              <a:rPr lang="en-US" sz="3200" dirty="0" smtClean="0">
                <a:solidFill>
                  <a:schemeClr val="bg1"/>
                </a:solidFill>
                <a:latin typeface="Arial" panose="020B0604020202020204" pitchFamily="34" charset="0"/>
                <a:cs typeface="Arial" panose="020B0604020202020204" pitchFamily="34" charset="0"/>
              </a:rPr>
              <a:t>EPA </a:t>
            </a:r>
            <a:r>
              <a:rPr lang="en-US" sz="3200" dirty="0">
                <a:solidFill>
                  <a:schemeClr val="bg1"/>
                </a:solidFill>
                <a:latin typeface="Arial" panose="020B0604020202020204" pitchFamily="34" charset="0"/>
                <a:cs typeface="Arial" panose="020B0604020202020204" pitchFamily="34" charset="0"/>
              </a:rPr>
              <a:t>finalized </a:t>
            </a:r>
            <a:r>
              <a:rPr lang="en-US" sz="3200" dirty="0" smtClean="0">
                <a:solidFill>
                  <a:schemeClr val="bg1"/>
                </a:solidFill>
                <a:latin typeface="Arial" panose="020B0604020202020204" pitchFamily="34" charset="0"/>
                <a:cs typeface="Arial" panose="020B0604020202020204" pitchFamily="34" charset="0"/>
              </a:rPr>
              <a:t>the rule </a:t>
            </a:r>
            <a:r>
              <a:rPr lang="en-US" sz="3200" dirty="0">
                <a:solidFill>
                  <a:schemeClr val="bg1"/>
                </a:solidFill>
                <a:latin typeface="Arial" panose="020B0604020202020204" pitchFamily="34" charset="0"/>
                <a:cs typeface="Arial" panose="020B0604020202020204" pitchFamily="34" charset="0"/>
              </a:rPr>
              <a:t>under a subtitle D, non-hazardous waste provisions of RCRA </a:t>
            </a:r>
            <a:r>
              <a:rPr lang="en-US" sz="3200" dirty="0" smtClean="0">
                <a:solidFill>
                  <a:schemeClr val="bg1"/>
                </a:solidFill>
                <a:latin typeface="Arial" panose="020B0604020202020204" pitchFamily="34" charset="0"/>
                <a:cs typeface="Arial" panose="020B0604020202020204" pitchFamily="34" charset="0"/>
              </a:rPr>
              <a:t>40 CFR 257.50 – 257.107 </a:t>
            </a:r>
          </a:p>
          <a:p>
            <a:pPr marL="571500" indent="-571500" algn="l">
              <a:buFont typeface="Arial" panose="020B0604020202020204" pitchFamily="34" charset="0"/>
              <a:buChar char="•"/>
            </a:pPr>
            <a:endParaRPr lang="en-US" sz="3200" dirty="0">
              <a:solidFill>
                <a:schemeClr val="bg1"/>
              </a:solidFill>
              <a:latin typeface="Arial" panose="020B0604020202020204" pitchFamily="34" charset="0"/>
              <a:cs typeface="Arial" panose="020B0604020202020204" pitchFamily="34" charset="0"/>
            </a:endParaRPr>
          </a:p>
          <a:p>
            <a:pPr marL="571500" indent="-571500" algn="l">
              <a:buFont typeface="Arial" panose="020B0604020202020204" pitchFamily="34" charset="0"/>
              <a:buChar char="•"/>
            </a:pPr>
            <a:r>
              <a:rPr lang="en-US" sz="3200" dirty="0" smtClean="0">
                <a:solidFill>
                  <a:schemeClr val="bg1"/>
                </a:solidFill>
                <a:latin typeface="Arial" panose="020B0604020202020204" pitchFamily="34" charset="0"/>
                <a:cs typeface="Arial" panose="020B0604020202020204" pitchFamily="34" charset="0"/>
              </a:rPr>
              <a:t>CCRs remain Bevill exempt.  261.4 (b)(4)</a:t>
            </a:r>
          </a:p>
          <a:p>
            <a:pPr algn="l"/>
            <a:r>
              <a:rPr lang="en-US" sz="3600" dirty="0" smtClean="0">
                <a:solidFill>
                  <a:schemeClr val="bg1"/>
                </a:solidFill>
                <a:latin typeface="Arial" panose="020B0604020202020204" pitchFamily="34" charset="0"/>
                <a:cs typeface="Arial" panose="020B0604020202020204" pitchFamily="34" charset="0"/>
              </a:rPr>
              <a:t>  </a:t>
            </a:r>
          </a:p>
          <a:p>
            <a:pPr marL="571500" indent="-571500" algn="l">
              <a:buFont typeface="Arial" panose="020B0604020202020204" pitchFamily="34" charset="0"/>
              <a:buChar char="•"/>
            </a:pPr>
            <a:endParaRPr lang="en-US" sz="3600" dirty="0">
              <a:solidFill>
                <a:schemeClr val="bg1"/>
              </a:solidFill>
              <a:latin typeface="Arial" panose="020B0604020202020204" pitchFamily="34" charset="0"/>
              <a:cs typeface="Arial" panose="020B0604020202020204" pitchFamily="34" charset="0"/>
            </a:endParaRPr>
          </a:p>
          <a:p>
            <a:pPr marL="571500" indent="-571500" algn="l">
              <a:buFont typeface="Arial" panose="020B0604020202020204" pitchFamily="34" charset="0"/>
              <a:buChar char="•"/>
            </a:pPr>
            <a:endParaRPr lang="en-US" sz="3600" dirty="0">
              <a:solidFill>
                <a:schemeClr val="bg1"/>
              </a:solidFill>
              <a:latin typeface="Arial" panose="020B0604020202020204" pitchFamily="34" charset="0"/>
              <a:cs typeface="Arial" panose="020B0604020202020204" pitchFamily="34" charset="0"/>
            </a:endParaRPr>
          </a:p>
          <a:p>
            <a:pPr marL="571500" indent="-571500" algn="l">
              <a:buFont typeface="Arial" panose="020B0604020202020204" pitchFamily="34" charset="0"/>
              <a:buChar char="•"/>
              <a:defRPr/>
            </a:pPr>
            <a:endParaRPr lang="en-US" altLang="en-US" sz="4000" dirty="0" smtClean="0">
              <a:solidFill>
                <a:schemeClr val="bg1"/>
              </a:solidFill>
              <a:latin typeface="Arial" panose="020B0604020202020204" pitchFamily="34" charset="0"/>
              <a:cs typeface="Arial" panose="020B0604020202020204" pitchFamily="34" charset="0"/>
            </a:endParaRPr>
          </a:p>
          <a:p>
            <a:pPr algn="l">
              <a:defRPr/>
            </a:pPr>
            <a:r>
              <a:rPr lang="en-US" altLang="en-US" sz="4000" dirty="0" smtClean="0">
                <a:solidFill>
                  <a:schemeClr val="bg1"/>
                </a:solidFill>
                <a:latin typeface="Arial" panose="020B0604020202020204" pitchFamily="34" charset="0"/>
                <a:cs typeface="Arial" panose="020B0604020202020204" pitchFamily="34" charset="0"/>
              </a:rPr>
              <a:t> </a:t>
            </a:r>
          </a:p>
          <a:p>
            <a:pPr marL="514350" indent="-514350" algn="l">
              <a:buFont typeface="Times New Roman" pitchFamily="18" charset="0"/>
              <a:buAutoNum type="arabicPeriod"/>
              <a:defRPr/>
            </a:pPr>
            <a:endParaRPr lang="en-US" altLang="en-US" sz="4000" b="1" dirty="0" smtClean="0">
              <a:solidFill>
                <a:schemeClr val="bg1"/>
              </a:solidFill>
              <a:latin typeface="Arial" panose="020B0604020202020204" pitchFamily="34" charset="0"/>
              <a:cs typeface="Arial" panose="020B0604020202020204" pitchFamily="34" charset="0"/>
            </a:endParaRPr>
          </a:p>
        </p:txBody>
      </p:sp>
      <p:sp>
        <p:nvSpPr>
          <p:cNvPr id="5" name="Text Box 6"/>
          <p:cNvSpPr txBox="1">
            <a:spLocks noChangeArrowheads="1"/>
          </p:cNvSpPr>
          <p:nvPr/>
        </p:nvSpPr>
        <p:spPr bwMode="auto">
          <a:xfrm>
            <a:off x="685800" y="990600"/>
            <a:ext cx="7772400" cy="46037"/>
          </a:xfrm>
          <a:prstGeom prst="rect">
            <a:avLst/>
          </a:prstGeom>
          <a:noFill/>
          <a:ln w="76200">
            <a:solidFill>
              <a:schemeClr val="bg1"/>
            </a:solidFill>
            <a:miter lim="800000"/>
            <a:headEnd/>
            <a:tailEnd/>
          </a:ln>
          <a:extLst>
            <a:ext uri="{909E8E84-426E-40DD-AFC4-6F175D3DCCD1}">
              <a14:hiddenFill xmlns:a14="http://schemas.microsoft.com/office/drawing/2010/main" xmlns="">
                <a:solidFill>
                  <a:srgbClr val="FFFFFF"/>
                </a:solidFill>
              </a14:hiddenFill>
            </a:ext>
          </a:extLst>
        </p:spPr>
        <p:txBody>
          <a:bodyPr rot="10800000"/>
          <a:lstStyle>
            <a:lvl1pPr eaLnBrk="0" hangingPunct="0">
              <a:defRPr sz="3000">
                <a:solidFill>
                  <a:schemeClr val="tx1"/>
                </a:solidFill>
                <a:latin typeface="Times New Roman" pitchFamily="18" charset="0"/>
              </a:defRPr>
            </a:lvl1pPr>
            <a:lvl2pPr marL="742950" indent="-285750" algn="l" eaLnBrk="0" hangingPunct="0">
              <a:buChar char="–"/>
              <a:defRPr sz="2800">
                <a:solidFill>
                  <a:schemeClr val="tx1"/>
                </a:solidFill>
                <a:latin typeface="Arial" charset="0"/>
              </a:defRPr>
            </a:lvl2pPr>
            <a:lvl3pPr marL="1143000" indent="-228600" algn="l" eaLnBrk="0" hangingPunct="0">
              <a:buChar char="•"/>
              <a:defRPr sz="2400">
                <a:solidFill>
                  <a:schemeClr val="tx1"/>
                </a:solidFill>
                <a:latin typeface="Arial" charset="0"/>
              </a:defRPr>
            </a:lvl3pPr>
            <a:lvl4pPr marL="1600200" indent="-228600" algn="l" eaLnBrk="0" hangingPunct="0">
              <a:buChar char="–"/>
              <a:defRPr sz="2000">
                <a:solidFill>
                  <a:schemeClr val="tx1"/>
                </a:solidFill>
                <a:latin typeface="Arial" charset="0"/>
              </a:defRPr>
            </a:lvl4pPr>
            <a:lvl5pPr marL="2057400" indent="-228600" algn="l" eaLnBrk="0" hangingPunct="0">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pPr>
            <a:endParaRPr lang="en-US" altLang="en-US" sz="4200" dirty="0">
              <a:solidFill>
                <a:schemeClr val="bg1"/>
              </a:solidFill>
              <a:latin typeface="Arial" charset="0"/>
              <a:cs typeface="Arial" charset="0"/>
            </a:endParaRPr>
          </a:p>
        </p:txBody>
      </p:sp>
      <p:sp>
        <p:nvSpPr>
          <p:cNvPr id="2" name="Slide Number Placeholder 1"/>
          <p:cNvSpPr>
            <a:spLocks noGrp="1"/>
          </p:cNvSpPr>
          <p:nvPr>
            <p:ph type="sldNum" sz="quarter" idx="10"/>
          </p:nvPr>
        </p:nvSpPr>
        <p:spPr>
          <a:xfrm>
            <a:off x="3505200" y="6477000"/>
            <a:ext cx="2133600" cy="365125"/>
          </a:xfrm>
        </p:spPr>
        <p:txBody>
          <a:bodyPr/>
          <a:lstStyle/>
          <a:p>
            <a:fld id="{6F43FDFB-9946-4C9C-BA6F-025AAB9518F8}" type="slidenum">
              <a:rPr lang="en-US" sz="2400" smtClean="0"/>
              <a:pPr/>
              <a:t>5</a:t>
            </a:fld>
            <a:endParaRPr lang="en-US" sz="2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ctrTitle"/>
          </p:nvPr>
        </p:nvSpPr>
        <p:spPr>
          <a:xfrm>
            <a:off x="685800" y="0"/>
            <a:ext cx="7772400" cy="1066800"/>
          </a:xfrm>
        </p:spPr>
        <p:txBody>
          <a:bodyPr/>
          <a:lstStyle/>
          <a:p>
            <a:r>
              <a:rPr lang="en-US" altLang="en-US" sz="4000" b="1" dirty="0" smtClean="0">
                <a:solidFill>
                  <a:schemeClr val="bg1"/>
                </a:solidFill>
                <a:latin typeface="Arial" panose="020B0604020202020204" pitchFamily="34" charset="0"/>
                <a:cs typeface="Arial" panose="020B0604020202020204" pitchFamily="34" charset="0"/>
              </a:rPr>
              <a:t>Applicability</a:t>
            </a:r>
          </a:p>
        </p:txBody>
      </p:sp>
      <p:sp>
        <p:nvSpPr>
          <p:cNvPr id="4099" name="Subtitle 2"/>
          <p:cNvSpPr>
            <a:spLocks noGrp="1"/>
          </p:cNvSpPr>
          <p:nvPr>
            <p:ph type="subTitle" idx="1"/>
          </p:nvPr>
        </p:nvSpPr>
        <p:spPr>
          <a:xfrm>
            <a:off x="685800" y="1219200"/>
            <a:ext cx="7772400" cy="1295400"/>
          </a:xfrm>
        </p:spPr>
        <p:txBody>
          <a:bodyPr/>
          <a:lstStyle/>
          <a:p>
            <a:pPr marL="571500" indent="-571500" algn="l">
              <a:buFont typeface="Arial" panose="020B0604020202020204" pitchFamily="34" charset="0"/>
              <a:buChar char="•"/>
              <a:defRPr/>
            </a:pPr>
            <a:r>
              <a:rPr lang="en-US" altLang="en-US" sz="3200" dirty="0" smtClean="0">
                <a:solidFill>
                  <a:schemeClr val="bg1"/>
                </a:solidFill>
                <a:latin typeface="Arial" panose="020B0604020202020204" pitchFamily="34" charset="0"/>
                <a:cs typeface="Arial" panose="020B0604020202020204" pitchFamily="34" charset="0"/>
              </a:rPr>
              <a:t>Owners </a:t>
            </a:r>
            <a:r>
              <a:rPr lang="en-US" altLang="en-US" sz="3200" dirty="0">
                <a:solidFill>
                  <a:schemeClr val="bg1"/>
                </a:solidFill>
                <a:latin typeface="Arial" panose="020B0604020202020204" pitchFamily="34" charset="0"/>
                <a:cs typeface="Arial" panose="020B0604020202020204" pitchFamily="34" charset="0"/>
              </a:rPr>
              <a:t>and operators </a:t>
            </a:r>
            <a:r>
              <a:rPr lang="en-US" altLang="en-US" sz="3200" dirty="0" smtClean="0">
                <a:solidFill>
                  <a:schemeClr val="bg1"/>
                </a:solidFill>
                <a:latin typeface="Arial" panose="020B0604020202020204" pitchFamily="34" charset="0"/>
                <a:cs typeface="Arial" panose="020B0604020202020204" pitchFamily="34" charset="0"/>
              </a:rPr>
              <a:t>of:</a:t>
            </a:r>
          </a:p>
          <a:p>
            <a:pPr marL="1314450" lvl="1" indent="-571500">
              <a:buFont typeface="Arial" panose="020B0604020202020204" pitchFamily="34" charset="0"/>
              <a:buChar char="•"/>
              <a:defRPr/>
            </a:pPr>
            <a:r>
              <a:rPr lang="en-US" altLang="en-US" sz="3200" dirty="0" smtClean="0">
                <a:solidFill>
                  <a:schemeClr val="bg1"/>
                </a:solidFill>
                <a:latin typeface="Arial" panose="020B0604020202020204" pitchFamily="34" charset="0"/>
                <a:cs typeface="Arial" panose="020B0604020202020204" pitchFamily="34" charset="0"/>
              </a:rPr>
              <a:t>New </a:t>
            </a:r>
            <a:r>
              <a:rPr lang="en-US" altLang="en-US" sz="3200" dirty="0">
                <a:solidFill>
                  <a:schemeClr val="bg1"/>
                </a:solidFill>
                <a:latin typeface="Arial" panose="020B0604020202020204" pitchFamily="34" charset="0"/>
                <a:cs typeface="Arial" panose="020B0604020202020204" pitchFamily="34" charset="0"/>
              </a:rPr>
              <a:t>and existing CCR </a:t>
            </a:r>
            <a:r>
              <a:rPr lang="en-US" altLang="en-US" sz="3200" dirty="0" smtClean="0">
                <a:solidFill>
                  <a:schemeClr val="bg1"/>
                </a:solidFill>
                <a:latin typeface="Arial" panose="020B0604020202020204" pitchFamily="34" charset="0"/>
                <a:cs typeface="Arial" panose="020B0604020202020204" pitchFamily="34" charset="0"/>
              </a:rPr>
              <a:t>landfills</a:t>
            </a:r>
          </a:p>
          <a:p>
            <a:pPr marL="1314450" lvl="1" indent="-571500">
              <a:buFont typeface="Arial" panose="020B0604020202020204" pitchFamily="34" charset="0"/>
              <a:buChar char="•"/>
              <a:defRPr/>
            </a:pPr>
            <a:r>
              <a:rPr lang="en-US" altLang="en-US" sz="3200" dirty="0" smtClean="0">
                <a:solidFill>
                  <a:schemeClr val="bg1"/>
                </a:solidFill>
                <a:latin typeface="Arial" panose="020B0604020202020204" pitchFamily="34" charset="0"/>
                <a:cs typeface="Arial" panose="020B0604020202020204" pitchFamily="34" charset="0"/>
              </a:rPr>
              <a:t>New </a:t>
            </a:r>
            <a:r>
              <a:rPr lang="en-US" altLang="en-US" sz="3200" dirty="0">
                <a:solidFill>
                  <a:schemeClr val="bg1"/>
                </a:solidFill>
                <a:latin typeface="Arial" panose="020B0604020202020204" pitchFamily="34" charset="0"/>
                <a:cs typeface="Arial" panose="020B0604020202020204" pitchFamily="34" charset="0"/>
              </a:rPr>
              <a:t>and existing CCR surface </a:t>
            </a:r>
            <a:r>
              <a:rPr lang="en-US" altLang="en-US" sz="3200" dirty="0" smtClean="0">
                <a:solidFill>
                  <a:schemeClr val="bg1"/>
                </a:solidFill>
                <a:latin typeface="Arial" panose="020B0604020202020204" pitchFamily="34" charset="0"/>
                <a:cs typeface="Arial" panose="020B0604020202020204" pitchFamily="34" charset="0"/>
              </a:rPr>
              <a:t>impoundments</a:t>
            </a:r>
          </a:p>
          <a:p>
            <a:pPr marL="1314450" lvl="1" indent="-571500">
              <a:buFont typeface="Arial" panose="020B0604020202020204" pitchFamily="34" charset="0"/>
              <a:buChar char="•"/>
              <a:defRPr/>
            </a:pPr>
            <a:r>
              <a:rPr lang="en-US" altLang="en-US" sz="3200" dirty="0" smtClean="0">
                <a:solidFill>
                  <a:schemeClr val="bg1"/>
                </a:solidFill>
                <a:latin typeface="Arial" panose="020B0604020202020204" pitchFamily="34" charset="0"/>
                <a:cs typeface="Arial" panose="020B0604020202020204" pitchFamily="34" charset="0"/>
              </a:rPr>
              <a:t>Any </a:t>
            </a:r>
            <a:r>
              <a:rPr lang="en-US" altLang="en-US" sz="3200" dirty="0">
                <a:solidFill>
                  <a:schemeClr val="bg1"/>
                </a:solidFill>
                <a:latin typeface="Arial" panose="020B0604020202020204" pitchFamily="34" charset="0"/>
                <a:cs typeface="Arial" panose="020B0604020202020204" pitchFamily="34" charset="0"/>
              </a:rPr>
              <a:t>lateral expansions of CCR </a:t>
            </a:r>
            <a:r>
              <a:rPr lang="en-US" altLang="en-US" sz="3200" dirty="0" smtClean="0">
                <a:solidFill>
                  <a:schemeClr val="bg1"/>
                </a:solidFill>
                <a:latin typeface="Arial" panose="020B0604020202020204" pitchFamily="34" charset="0"/>
                <a:cs typeface="Arial" panose="020B0604020202020204" pitchFamily="34" charset="0"/>
              </a:rPr>
              <a:t>landfills </a:t>
            </a:r>
            <a:r>
              <a:rPr lang="en-US" altLang="en-US" sz="3200" dirty="0">
                <a:solidFill>
                  <a:schemeClr val="bg1"/>
                </a:solidFill>
                <a:latin typeface="Arial" panose="020B0604020202020204" pitchFamily="34" charset="0"/>
                <a:cs typeface="Arial" panose="020B0604020202020204" pitchFamily="34" charset="0"/>
              </a:rPr>
              <a:t>or </a:t>
            </a:r>
            <a:r>
              <a:rPr lang="en-US" altLang="en-US" sz="3200" dirty="0" smtClean="0">
                <a:solidFill>
                  <a:schemeClr val="bg1"/>
                </a:solidFill>
                <a:latin typeface="Arial" panose="020B0604020202020204" pitchFamily="34" charset="0"/>
                <a:cs typeface="Arial" panose="020B0604020202020204" pitchFamily="34" charset="0"/>
              </a:rPr>
              <a:t>surface impoundments</a:t>
            </a:r>
            <a:endParaRPr lang="en-US" altLang="en-US" sz="3200" dirty="0">
              <a:solidFill>
                <a:schemeClr val="bg1"/>
              </a:solidFill>
              <a:latin typeface="Arial" panose="020B0604020202020204" pitchFamily="34" charset="0"/>
              <a:cs typeface="Arial" panose="020B0604020202020204" pitchFamily="34" charset="0"/>
            </a:endParaRPr>
          </a:p>
          <a:p>
            <a:pPr marL="571500" indent="-571500" algn="l">
              <a:buFont typeface="Arial" panose="020B0604020202020204" pitchFamily="34" charset="0"/>
              <a:buChar char="•"/>
              <a:defRPr/>
            </a:pPr>
            <a:endParaRPr lang="en-US" altLang="en-US" sz="3200" dirty="0" smtClean="0">
              <a:solidFill>
                <a:schemeClr val="bg1"/>
              </a:solidFill>
              <a:latin typeface="Arial" panose="020B0604020202020204" pitchFamily="34" charset="0"/>
              <a:cs typeface="Arial" panose="020B0604020202020204" pitchFamily="34" charset="0"/>
            </a:endParaRPr>
          </a:p>
          <a:p>
            <a:pPr marL="571500" indent="-571500" algn="l">
              <a:buFont typeface="Arial" panose="020B0604020202020204" pitchFamily="34" charset="0"/>
              <a:buChar char="•"/>
              <a:defRPr/>
            </a:pPr>
            <a:r>
              <a:rPr lang="en-US" altLang="en-US" sz="3200" dirty="0" smtClean="0">
                <a:solidFill>
                  <a:schemeClr val="bg1"/>
                </a:solidFill>
                <a:latin typeface="Arial" panose="020B0604020202020204" pitchFamily="34" charset="0"/>
                <a:cs typeface="Arial" panose="020B0604020202020204" pitchFamily="34" charset="0"/>
              </a:rPr>
              <a:t>Inactive </a:t>
            </a:r>
            <a:r>
              <a:rPr lang="en-US" altLang="en-US" sz="3200" dirty="0">
                <a:solidFill>
                  <a:schemeClr val="bg1"/>
                </a:solidFill>
                <a:latin typeface="Arial" panose="020B0604020202020204" pitchFamily="34" charset="0"/>
                <a:cs typeface="Arial" panose="020B0604020202020204" pitchFamily="34" charset="0"/>
              </a:rPr>
              <a:t>CCR surface impoundments located at active utilities</a:t>
            </a:r>
          </a:p>
          <a:p>
            <a:pPr marL="571500" indent="-571500" algn="l">
              <a:buFont typeface="Arial" panose="020B0604020202020204" pitchFamily="34" charset="0"/>
              <a:buChar char="•"/>
              <a:defRPr/>
            </a:pPr>
            <a:endParaRPr lang="en-US" altLang="en-US" sz="3200" dirty="0" smtClean="0">
              <a:solidFill>
                <a:schemeClr val="bg1"/>
              </a:solidFill>
              <a:latin typeface="Arial" panose="020B0604020202020204" pitchFamily="34" charset="0"/>
              <a:cs typeface="Arial" panose="020B0604020202020204" pitchFamily="34" charset="0"/>
            </a:endParaRPr>
          </a:p>
          <a:p>
            <a:pPr algn="l">
              <a:defRPr/>
            </a:pPr>
            <a:r>
              <a:rPr lang="en-US" altLang="en-US" sz="4000" dirty="0" smtClean="0">
                <a:solidFill>
                  <a:schemeClr val="bg1"/>
                </a:solidFill>
                <a:latin typeface="Arial" panose="020B0604020202020204" pitchFamily="34" charset="0"/>
                <a:cs typeface="Arial" panose="020B0604020202020204" pitchFamily="34" charset="0"/>
              </a:rPr>
              <a:t> </a:t>
            </a:r>
          </a:p>
          <a:p>
            <a:pPr marL="514350" indent="-514350" algn="l">
              <a:buFont typeface="Times New Roman" pitchFamily="18" charset="0"/>
              <a:buAutoNum type="arabicPeriod"/>
              <a:defRPr/>
            </a:pPr>
            <a:endParaRPr lang="en-US" altLang="en-US" sz="4000" b="1" dirty="0" smtClean="0">
              <a:solidFill>
                <a:schemeClr val="bg1"/>
              </a:solidFill>
              <a:latin typeface="Arial" panose="020B0604020202020204" pitchFamily="34" charset="0"/>
              <a:cs typeface="Arial" panose="020B0604020202020204" pitchFamily="34" charset="0"/>
            </a:endParaRPr>
          </a:p>
        </p:txBody>
      </p:sp>
      <p:sp>
        <p:nvSpPr>
          <p:cNvPr id="5" name="Text Box 6"/>
          <p:cNvSpPr txBox="1">
            <a:spLocks noChangeArrowheads="1"/>
          </p:cNvSpPr>
          <p:nvPr/>
        </p:nvSpPr>
        <p:spPr bwMode="auto">
          <a:xfrm>
            <a:off x="685800" y="990600"/>
            <a:ext cx="7772400" cy="46037"/>
          </a:xfrm>
          <a:prstGeom prst="rect">
            <a:avLst/>
          </a:prstGeom>
          <a:noFill/>
          <a:ln w="76200">
            <a:solidFill>
              <a:schemeClr val="bg1"/>
            </a:solidFill>
            <a:miter lim="800000"/>
            <a:headEnd/>
            <a:tailEnd/>
          </a:ln>
          <a:extLst>
            <a:ext uri="{909E8E84-426E-40DD-AFC4-6F175D3DCCD1}">
              <a14:hiddenFill xmlns:a14="http://schemas.microsoft.com/office/drawing/2010/main" xmlns="">
                <a:solidFill>
                  <a:srgbClr val="FFFFFF"/>
                </a:solidFill>
              </a14:hiddenFill>
            </a:ext>
          </a:extLst>
        </p:spPr>
        <p:txBody>
          <a:bodyPr rot="10800000"/>
          <a:lstStyle>
            <a:lvl1pPr eaLnBrk="0" hangingPunct="0">
              <a:defRPr sz="3000">
                <a:solidFill>
                  <a:schemeClr val="tx1"/>
                </a:solidFill>
                <a:latin typeface="Times New Roman" pitchFamily="18" charset="0"/>
              </a:defRPr>
            </a:lvl1pPr>
            <a:lvl2pPr marL="742950" indent="-285750" algn="l" eaLnBrk="0" hangingPunct="0">
              <a:buChar char="–"/>
              <a:defRPr sz="2800">
                <a:solidFill>
                  <a:schemeClr val="tx1"/>
                </a:solidFill>
                <a:latin typeface="Arial" charset="0"/>
              </a:defRPr>
            </a:lvl2pPr>
            <a:lvl3pPr marL="1143000" indent="-228600" algn="l" eaLnBrk="0" hangingPunct="0">
              <a:buChar char="•"/>
              <a:defRPr sz="2400">
                <a:solidFill>
                  <a:schemeClr val="tx1"/>
                </a:solidFill>
                <a:latin typeface="Arial" charset="0"/>
              </a:defRPr>
            </a:lvl3pPr>
            <a:lvl4pPr marL="1600200" indent="-228600" algn="l" eaLnBrk="0" hangingPunct="0">
              <a:buChar char="–"/>
              <a:defRPr sz="2000">
                <a:solidFill>
                  <a:schemeClr val="tx1"/>
                </a:solidFill>
                <a:latin typeface="Arial" charset="0"/>
              </a:defRPr>
            </a:lvl4pPr>
            <a:lvl5pPr marL="2057400" indent="-228600" algn="l" eaLnBrk="0" hangingPunct="0">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pPr>
            <a:endParaRPr lang="en-US" altLang="en-US" sz="4200" dirty="0">
              <a:solidFill>
                <a:schemeClr val="bg1"/>
              </a:solidFill>
              <a:latin typeface="Arial" charset="0"/>
              <a:cs typeface="Arial" charset="0"/>
            </a:endParaRPr>
          </a:p>
        </p:txBody>
      </p:sp>
      <p:sp>
        <p:nvSpPr>
          <p:cNvPr id="2" name="Slide Number Placeholder 1"/>
          <p:cNvSpPr>
            <a:spLocks noGrp="1"/>
          </p:cNvSpPr>
          <p:nvPr>
            <p:ph type="sldNum" sz="quarter" idx="10"/>
          </p:nvPr>
        </p:nvSpPr>
        <p:spPr/>
        <p:txBody>
          <a:bodyPr/>
          <a:lstStyle/>
          <a:p>
            <a:fld id="{6F43FDFB-9946-4C9C-BA6F-025AAB9518F8}" type="slidenum">
              <a:rPr lang="en-US" sz="2400" smtClean="0"/>
              <a:pPr/>
              <a:t>6</a:t>
            </a:fld>
            <a:endParaRPr lang="en-US" sz="24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ctrTitle"/>
          </p:nvPr>
        </p:nvSpPr>
        <p:spPr>
          <a:xfrm>
            <a:off x="685800" y="0"/>
            <a:ext cx="7772400" cy="1066800"/>
          </a:xfrm>
        </p:spPr>
        <p:txBody>
          <a:bodyPr/>
          <a:lstStyle/>
          <a:p>
            <a:r>
              <a:rPr lang="en-US" altLang="en-US" sz="4800" b="1" dirty="0" smtClean="0">
                <a:solidFill>
                  <a:schemeClr val="bg1"/>
                </a:solidFill>
                <a:latin typeface="Arial" panose="020B0604020202020204" pitchFamily="34" charset="0"/>
                <a:cs typeface="Arial" panose="020B0604020202020204" pitchFamily="34" charset="0"/>
              </a:rPr>
              <a:t>Applicability </a:t>
            </a:r>
          </a:p>
        </p:txBody>
      </p:sp>
      <p:sp>
        <p:nvSpPr>
          <p:cNvPr id="4099" name="Subtitle 2"/>
          <p:cNvSpPr>
            <a:spLocks noGrp="1"/>
          </p:cNvSpPr>
          <p:nvPr>
            <p:ph type="subTitle" idx="1"/>
          </p:nvPr>
        </p:nvSpPr>
        <p:spPr>
          <a:xfrm>
            <a:off x="653143" y="1143000"/>
            <a:ext cx="7772400" cy="1295400"/>
          </a:xfrm>
        </p:spPr>
        <p:txBody>
          <a:bodyPr/>
          <a:lstStyle/>
          <a:p>
            <a:pPr marL="571500" indent="-571500" algn="l">
              <a:buFont typeface="Arial" panose="020B0604020202020204" pitchFamily="34" charset="0"/>
              <a:buChar char="•"/>
              <a:defRPr/>
            </a:pPr>
            <a:r>
              <a:rPr lang="en-US" altLang="en-US" sz="2800" dirty="0">
                <a:solidFill>
                  <a:schemeClr val="bg1"/>
                </a:solidFill>
                <a:latin typeface="Arial" panose="020B0604020202020204" pitchFamily="34" charset="0"/>
                <a:cs typeface="Arial" panose="020B0604020202020204" pitchFamily="34" charset="0"/>
              </a:rPr>
              <a:t>Does </a:t>
            </a:r>
            <a:r>
              <a:rPr lang="en-US" altLang="en-US" sz="2800" u="sng" dirty="0">
                <a:solidFill>
                  <a:schemeClr val="bg1"/>
                </a:solidFill>
                <a:latin typeface="Arial" panose="020B0604020202020204" pitchFamily="34" charset="0"/>
                <a:cs typeface="Arial" panose="020B0604020202020204" pitchFamily="34" charset="0"/>
              </a:rPr>
              <a:t>n</a:t>
            </a:r>
            <a:r>
              <a:rPr lang="en-US" altLang="en-US" sz="2800" u="sng" dirty="0" smtClean="0">
                <a:solidFill>
                  <a:schemeClr val="bg1"/>
                </a:solidFill>
                <a:latin typeface="Arial" panose="020B0604020202020204" pitchFamily="34" charset="0"/>
                <a:cs typeface="Arial" panose="020B0604020202020204" pitchFamily="34" charset="0"/>
              </a:rPr>
              <a:t>ot</a:t>
            </a:r>
            <a:r>
              <a:rPr lang="en-US" altLang="en-US" sz="2800" dirty="0" smtClean="0">
                <a:solidFill>
                  <a:schemeClr val="bg1"/>
                </a:solidFill>
                <a:latin typeface="Arial" panose="020B0604020202020204" pitchFamily="34" charset="0"/>
                <a:cs typeface="Arial" panose="020B0604020202020204" pitchFamily="34" charset="0"/>
              </a:rPr>
              <a:t> </a:t>
            </a:r>
            <a:r>
              <a:rPr lang="en-US" altLang="en-US" sz="2800" dirty="0">
                <a:solidFill>
                  <a:schemeClr val="bg1"/>
                </a:solidFill>
                <a:latin typeface="Arial" panose="020B0604020202020204" pitchFamily="34" charset="0"/>
                <a:cs typeface="Arial" panose="020B0604020202020204" pitchFamily="34" charset="0"/>
              </a:rPr>
              <a:t>a</a:t>
            </a:r>
            <a:r>
              <a:rPr lang="en-US" altLang="en-US" sz="2800" dirty="0" smtClean="0">
                <a:solidFill>
                  <a:schemeClr val="bg1"/>
                </a:solidFill>
                <a:latin typeface="Arial" panose="020B0604020202020204" pitchFamily="34" charset="0"/>
                <a:cs typeface="Arial" panose="020B0604020202020204" pitchFamily="34" charset="0"/>
              </a:rPr>
              <a:t>pply to:</a:t>
            </a:r>
          </a:p>
          <a:p>
            <a:pPr marL="1314450" lvl="1" indent="-571500">
              <a:buFont typeface="Arial" panose="020B0604020202020204" pitchFamily="34" charset="0"/>
              <a:buChar char="•"/>
              <a:defRPr/>
            </a:pPr>
            <a:r>
              <a:rPr lang="en-US" altLang="en-US" dirty="0" smtClean="0">
                <a:solidFill>
                  <a:schemeClr val="bg1"/>
                </a:solidFill>
                <a:latin typeface="Arial" panose="020B0604020202020204" pitchFamily="34" charset="0"/>
                <a:cs typeface="Arial" panose="020B0604020202020204" pitchFamily="34" charset="0"/>
              </a:rPr>
              <a:t>Landfills </a:t>
            </a:r>
            <a:r>
              <a:rPr lang="en-US" altLang="en-US" dirty="0">
                <a:solidFill>
                  <a:schemeClr val="bg1"/>
                </a:solidFill>
                <a:latin typeface="Arial" panose="020B0604020202020204" pitchFamily="34" charset="0"/>
                <a:cs typeface="Arial" panose="020B0604020202020204" pitchFamily="34" charset="0"/>
              </a:rPr>
              <a:t>that have ceased receiving CCR prior to the effective date of the </a:t>
            </a:r>
            <a:r>
              <a:rPr lang="en-US" altLang="en-US" dirty="0" smtClean="0">
                <a:solidFill>
                  <a:schemeClr val="bg1"/>
                </a:solidFill>
                <a:latin typeface="Arial" panose="020B0604020202020204" pitchFamily="34" charset="0"/>
                <a:cs typeface="Arial" panose="020B0604020202020204" pitchFamily="34" charset="0"/>
              </a:rPr>
              <a:t>rule October 14, 2015. </a:t>
            </a:r>
            <a:endParaRPr lang="en-US" altLang="en-US" dirty="0">
              <a:solidFill>
                <a:schemeClr val="bg1"/>
              </a:solidFill>
              <a:latin typeface="Arial" panose="020B0604020202020204" pitchFamily="34" charset="0"/>
              <a:cs typeface="Arial" panose="020B0604020202020204" pitchFamily="34" charset="0"/>
            </a:endParaRPr>
          </a:p>
          <a:p>
            <a:pPr marL="571500" indent="-571500" algn="l">
              <a:buFont typeface="Arial" panose="020B0604020202020204" pitchFamily="34" charset="0"/>
              <a:buChar char="•"/>
              <a:defRPr/>
            </a:pPr>
            <a:endParaRPr lang="en-US" altLang="en-US" sz="2800" dirty="0" smtClean="0">
              <a:solidFill>
                <a:schemeClr val="bg1"/>
              </a:solidFill>
              <a:latin typeface="Arial" panose="020B0604020202020204" pitchFamily="34" charset="0"/>
              <a:cs typeface="Arial" panose="020B0604020202020204" pitchFamily="34" charset="0"/>
            </a:endParaRPr>
          </a:p>
          <a:p>
            <a:pPr marL="1314450" lvl="1" indent="-571500">
              <a:buFont typeface="Arial" panose="020B0604020202020204" pitchFamily="34" charset="0"/>
              <a:buChar char="•"/>
              <a:defRPr/>
            </a:pPr>
            <a:r>
              <a:rPr lang="en-US" altLang="en-US" dirty="0" smtClean="0">
                <a:solidFill>
                  <a:schemeClr val="bg1"/>
                </a:solidFill>
                <a:latin typeface="Arial" panose="020B0604020202020204" pitchFamily="34" charset="0"/>
                <a:cs typeface="Arial" panose="020B0604020202020204" pitchFamily="34" charset="0"/>
              </a:rPr>
              <a:t>CCR </a:t>
            </a:r>
            <a:r>
              <a:rPr lang="en-US" altLang="en-US" dirty="0">
                <a:solidFill>
                  <a:schemeClr val="bg1"/>
                </a:solidFill>
                <a:latin typeface="Arial" panose="020B0604020202020204" pitchFamily="34" charset="0"/>
                <a:cs typeface="Arial" panose="020B0604020202020204" pitchFamily="34" charset="0"/>
              </a:rPr>
              <a:t>units at facilities that have ceased producing electricity prior to the effective date of the </a:t>
            </a:r>
            <a:r>
              <a:rPr lang="en-US" altLang="en-US" dirty="0" smtClean="0">
                <a:solidFill>
                  <a:schemeClr val="bg1"/>
                </a:solidFill>
                <a:latin typeface="Arial" panose="020B0604020202020204" pitchFamily="34" charset="0"/>
                <a:cs typeface="Arial" panose="020B0604020202020204" pitchFamily="34" charset="0"/>
              </a:rPr>
              <a:t>rule</a:t>
            </a:r>
          </a:p>
          <a:p>
            <a:pPr marL="1314450" lvl="1" indent="-571500">
              <a:buFont typeface="Arial" panose="020B0604020202020204" pitchFamily="34" charset="0"/>
              <a:buChar char="•"/>
              <a:defRPr/>
            </a:pPr>
            <a:endParaRPr lang="en-US" altLang="en-US" dirty="0">
              <a:solidFill>
                <a:schemeClr val="bg1"/>
              </a:solidFill>
              <a:latin typeface="Arial" panose="020B0604020202020204" pitchFamily="34" charset="0"/>
              <a:cs typeface="Arial" panose="020B0604020202020204" pitchFamily="34" charset="0"/>
            </a:endParaRPr>
          </a:p>
          <a:p>
            <a:pPr marL="1314450" lvl="1" indent="-571500">
              <a:buFont typeface="Arial" panose="020B0604020202020204" pitchFamily="34" charset="0"/>
              <a:buChar char="•"/>
              <a:defRPr/>
            </a:pPr>
            <a:r>
              <a:rPr lang="en-US" altLang="en-US" dirty="0">
                <a:solidFill>
                  <a:schemeClr val="bg1"/>
                </a:solidFill>
                <a:latin typeface="Arial" panose="020B0604020202020204" pitchFamily="34" charset="0"/>
                <a:cs typeface="Arial" panose="020B0604020202020204" pitchFamily="34" charset="0"/>
              </a:rPr>
              <a:t>CCRs from non-utility boilers (i.e., universities, hospitals</a:t>
            </a:r>
            <a:r>
              <a:rPr lang="en-US" altLang="en-US" dirty="0" smtClean="0">
                <a:solidFill>
                  <a:schemeClr val="bg1"/>
                </a:solidFill>
                <a:latin typeface="Arial" panose="020B0604020202020204" pitchFamily="34" charset="0"/>
                <a:cs typeface="Arial" panose="020B0604020202020204" pitchFamily="34" charset="0"/>
              </a:rPr>
              <a:t>)</a:t>
            </a:r>
            <a:endParaRPr lang="en-US" altLang="en-US" dirty="0">
              <a:solidFill>
                <a:schemeClr val="bg1"/>
              </a:solidFill>
              <a:latin typeface="Arial" panose="020B0604020202020204" pitchFamily="34" charset="0"/>
              <a:cs typeface="Arial" panose="020B0604020202020204" pitchFamily="34" charset="0"/>
            </a:endParaRPr>
          </a:p>
          <a:p>
            <a:pPr lvl="1" indent="0">
              <a:buNone/>
              <a:defRPr/>
            </a:pPr>
            <a:endParaRPr lang="en-US" altLang="en-US" sz="2600" dirty="0">
              <a:solidFill>
                <a:schemeClr val="bg1"/>
              </a:solidFill>
              <a:latin typeface="Arial" panose="020B0604020202020204" pitchFamily="34" charset="0"/>
              <a:cs typeface="Arial" panose="020B0604020202020204" pitchFamily="34" charset="0"/>
            </a:endParaRPr>
          </a:p>
          <a:p>
            <a:pPr marL="571500" indent="-571500" algn="l">
              <a:buFont typeface="Arial" panose="020B0604020202020204" pitchFamily="34" charset="0"/>
              <a:buChar char="•"/>
              <a:defRPr/>
            </a:pPr>
            <a:endParaRPr lang="en-US" altLang="en-US" sz="3200" dirty="0">
              <a:solidFill>
                <a:schemeClr val="bg1"/>
              </a:solidFill>
              <a:latin typeface="Arial" panose="020B0604020202020204" pitchFamily="34" charset="0"/>
              <a:cs typeface="Arial" panose="020B0604020202020204" pitchFamily="34" charset="0"/>
            </a:endParaRPr>
          </a:p>
          <a:p>
            <a:pPr marL="571500" indent="-571500" algn="l">
              <a:buFont typeface="Arial" panose="020B0604020202020204" pitchFamily="34" charset="0"/>
              <a:buChar char="•"/>
              <a:defRPr/>
            </a:pPr>
            <a:endParaRPr lang="en-US" altLang="en-US" sz="3200" dirty="0">
              <a:solidFill>
                <a:schemeClr val="bg1"/>
              </a:solidFill>
              <a:latin typeface="Arial" panose="020B0604020202020204" pitchFamily="34" charset="0"/>
              <a:cs typeface="Arial" panose="020B0604020202020204" pitchFamily="34" charset="0"/>
            </a:endParaRPr>
          </a:p>
          <a:p>
            <a:pPr marL="571500" indent="-571500" algn="l">
              <a:buFont typeface="Arial" panose="020B0604020202020204" pitchFamily="34" charset="0"/>
              <a:buChar char="•"/>
              <a:defRPr/>
            </a:pPr>
            <a:endParaRPr lang="en-US" altLang="en-US" sz="3200" dirty="0" smtClean="0">
              <a:solidFill>
                <a:schemeClr val="bg1"/>
              </a:solidFill>
              <a:latin typeface="Arial" panose="020B0604020202020204" pitchFamily="34" charset="0"/>
              <a:cs typeface="Arial" panose="020B0604020202020204" pitchFamily="34" charset="0"/>
            </a:endParaRPr>
          </a:p>
          <a:p>
            <a:pPr algn="l">
              <a:defRPr/>
            </a:pPr>
            <a:r>
              <a:rPr lang="en-US" altLang="en-US" sz="4000" dirty="0" smtClean="0">
                <a:solidFill>
                  <a:schemeClr val="bg1"/>
                </a:solidFill>
                <a:latin typeface="Arial" panose="020B0604020202020204" pitchFamily="34" charset="0"/>
                <a:cs typeface="Arial" panose="020B0604020202020204" pitchFamily="34" charset="0"/>
              </a:rPr>
              <a:t> </a:t>
            </a:r>
          </a:p>
          <a:p>
            <a:pPr marL="514350" indent="-514350" algn="l">
              <a:buFont typeface="Times New Roman" pitchFamily="18" charset="0"/>
              <a:buAutoNum type="arabicPeriod"/>
              <a:defRPr/>
            </a:pPr>
            <a:endParaRPr lang="en-US" altLang="en-US" sz="4000" b="1" dirty="0" smtClean="0">
              <a:solidFill>
                <a:schemeClr val="bg1"/>
              </a:solidFill>
              <a:latin typeface="Arial" panose="020B0604020202020204" pitchFamily="34" charset="0"/>
              <a:cs typeface="Arial" panose="020B0604020202020204" pitchFamily="34" charset="0"/>
            </a:endParaRPr>
          </a:p>
        </p:txBody>
      </p:sp>
      <p:sp>
        <p:nvSpPr>
          <p:cNvPr id="5" name="Text Box 6"/>
          <p:cNvSpPr txBox="1">
            <a:spLocks noChangeArrowheads="1"/>
          </p:cNvSpPr>
          <p:nvPr/>
        </p:nvSpPr>
        <p:spPr bwMode="auto">
          <a:xfrm>
            <a:off x="685800" y="970075"/>
            <a:ext cx="7772400" cy="46037"/>
          </a:xfrm>
          <a:prstGeom prst="rect">
            <a:avLst/>
          </a:prstGeom>
          <a:noFill/>
          <a:ln w="76200">
            <a:solidFill>
              <a:schemeClr val="bg1"/>
            </a:solidFill>
            <a:miter lim="800000"/>
            <a:headEnd/>
            <a:tailEnd/>
          </a:ln>
          <a:extLst>
            <a:ext uri="{909E8E84-426E-40DD-AFC4-6F175D3DCCD1}">
              <a14:hiddenFill xmlns:a14="http://schemas.microsoft.com/office/drawing/2010/main" xmlns="">
                <a:solidFill>
                  <a:srgbClr val="FFFFFF"/>
                </a:solidFill>
              </a14:hiddenFill>
            </a:ext>
          </a:extLst>
        </p:spPr>
        <p:txBody>
          <a:bodyPr rot="10800000"/>
          <a:lstStyle>
            <a:lvl1pPr eaLnBrk="0" hangingPunct="0">
              <a:defRPr sz="3000">
                <a:solidFill>
                  <a:schemeClr val="tx1"/>
                </a:solidFill>
                <a:latin typeface="Times New Roman" pitchFamily="18" charset="0"/>
              </a:defRPr>
            </a:lvl1pPr>
            <a:lvl2pPr marL="742950" indent="-285750" algn="l" eaLnBrk="0" hangingPunct="0">
              <a:buChar char="–"/>
              <a:defRPr sz="2800">
                <a:solidFill>
                  <a:schemeClr val="tx1"/>
                </a:solidFill>
                <a:latin typeface="Arial" charset="0"/>
              </a:defRPr>
            </a:lvl2pPr>
            <a:lvl3pPr marL="1143000" indent="-228600" algn="l" eaLnBrk="0" hangingPunct="0">
              <a:buChar char="•"/>
              <a:defRPr sz="2400">
                <a:solidFill>
                  <a:schemeClr val="tx1"/>
                </a:solidFill>
                <a:latin typeface="Arial" charset="0"/>
              </a:defRPr>
            </a:lvl3pPr>
            <a:lvl4pPr marL="1600200" indent="-228600" algn="l" eaLnBrk="0" hangingPunct="0">
              <a:buChar char="–"/>
              <a:defRPr sz="2000">
                <a:solidFill>
                  <a:schemeClr val="tx1"/>
                </a:solidFill>
                <a:latin typeface="Arial" charset="0"/>
              </a:defRPr>
            </a:lvl4pPr>
            <a:lvl5pPr marL="2057400" indent="-228600" algn="l" eaLnBrk="0" hangingPunct="0">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pPr>
            <a:endParaRPr lang="en-US" altLang="en-US" sz="4200" dirty="0">
              <a:solidFill>
                <a:schemeClr val="bg1"/>
              </a:solidFill>
              <a:latin typeface="Arial" charset="0"/>
              <a:cs typeface="Arial" charset="0"/>
            </a:endParaRPr>
          </a:p>
        </p:txBody>
      </p:sp>
      <p:sp>
        <p:nvSpPr>
          <p:cNvPr id="2" name="Slide Number Placeholder 1"/>
          <p:cNvSpPr>
            <a:spLocks noGrp="1"/>
          </p:cNvSpPr>
          <p:nvPr>
            <p:ph type="sldNum" sz="quarter" idx="10"/>
          </p:nvPr>
        </p:nvSpPr>
        <p:spPr/>
        <p:txBody>
          <a:bodyPr/>
          <a:lstStyle/>
          <a:p>
            <a:fld id="{6F43FDFB-9946-4C9C-BA6F-025AAB9518F8}" type="slidenum">
              <a:rPr lang="en-US" sz="2400" smtClean="0"/>
              <a:pPr/>
              <a:t>7</a:t>
            </a:fld>
            <a:endParaRPr lang="en-US" sz="2400" dirty="0"/>
          </a:p>
        </p:txBody>
      </p:sp>
    </p:spTree>
    <p:extLst>
      <p:ext uri="{BB962C8B-B14F-4D97-AF65-F5344CB8AC3E}">
        <p14:creationId xmlns:p14="http://schemas.microsoft.com/office/powerpoint/2010/main" xmlns="" val="38810504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ctrTitle"/>
          </p:nvPr>
        </p:nvSpPr>
        <p:spPr>
          <a:xfrm>
            <a:off x="685800" y="0"/>
            <a:ext cx="7772400" cy="1066800"/>
          </a:xfrm>
        </p:spPr>
        <p:txBody>
          <a:bodyPr/>
          <a:lstStyle/>
          <a:p>
            <a:r>
              <a:rPr lang="en-US" altLang="en-US" sz="4800" b="1" dirty="0" smtClean="0">
                <a:solidFill>
                  <a:schemeClr val="bg1"/>
                </a:solidFill>
                <a:latin typeface="Arial" panose="020B0604020202020204" pitchFamily="34" charset="0"/>
                <a:cs typeface="Arial" panose="020B0604020202020204" pitchFamily="34" charset="0"/>
              </a:rPr>
              <a:t>Applicability</a:t>
            </a:r>
          </a:p>
        </p:txBody>
      </p:sp>
      <p:sp>
        <p:nvSpPr>
          <p:cNvPr id="4099" name="Subtitle 2"/>
          <p:cNvSpPr>
            <a:spLocks noGrp="1"/>
          </p:cNvSpPr>
          <p:nvPr>
            <p:ph type="subTitle" idx="1"/>
          </p:nvPr>
        </p:nvSpPr>
        <p:spPr>
          <a:xfrm>
            <a:off x="653143" y="1143000"/>
            <a:ext cx="7772400" cy="1295400"/>
          </a:xfrm>
        </p:spPr>
        <p:txBody>
          <a:bodyPr/>
          <a:lstStyle/>
          <a:p>
            <a:pPr marL="571500" indent="-571500" algn="l">
              <a:buFont typeface="Arial" panose="020B0604020202020204" pitchFamily="34" charset="0"/>
              <a:buChar char="•"/>
              <a:defRPr/>
            </a:pPr>
            <a:r>
              <a:rPr lang="en-US" altLang="en-US" sz="2800" dirty="0">
                <a:solidFill>
                  <a:schemeClr val="bg1"/>
                </a:solidFill>
                <a:latin typeface="Arial" panose="020B0604020202020204" pitchFamily="34" charset="0"/>
                <a:cs typeface="Arial" panose="020B0604020202020204" pitchFamily="34" charset="0"/>
              </a:rPr>
              <a:t>Does </a:t>
            </a:r>
            <a:r>
              <a:rPr lang="en-US" altLang="en-US" sz="2800" u="sng" dirty="0">
                <a:solidFill>
                  <a:schemeClr val="bg1"/>
                </a:solidFill>
                <a:latin typeface="Arial" panose="020B0604020202020204" pitchFamily="34" charset="0"/>
                <a:cs typeface="Arial" panose="020B0604020202020204" pitchFamily="34" charset="0"/>
              </a:rPr>
              <a:t>not</a:t>
            </a:r>
            <a:r>
              <a:rPr lang="en-US" altLang="en-US" sz="2800" dirty="0">
                <a:solidFill>
                  <a:schemeClr val="bg1"/>
                </a:solidFill>
                <a:latin typeface="Arial" panose="020B0604020202020204" pitchFamily="34" charset="0"/>
                <a:cs typeface="Arial" panose="020B0604020202020204" pitchFamily="34" charset="0"/>
              </a:rPr>
              <a:t> </a:t>
            </a:r>
            <a:r>
              <a:rPr lang="en-US" altLang="en-US" sz="2800" dirty="0" smtClean="0">
                <a:solidFill>
                  <a:schemeClr val="bg1"/>
                </a:solidFill>
                <a:latin typeface="Arial" panose="020B0604020202020204" pitchFamily="34" charset="0"/>
                <a:cs typeface="Arial" panose="020B0604020202020204" pitchFamily="34" charset="0"/>
              </a:rPr>
              <a:t>apply to:</a:t>
            </a:r>
          </a:p>
          <a:p>
            <a:pPr marL="1314450" lvl="1" indent="-571500">
              <a:buFont typeface="Arial" panose="020B0604020202020204" pitchFamily="34" charset="0"/>
              <a:buChar char="•"/>
              <a:defRPr/>
            </a:pPr>
            <a:endParaRPr lang="en-US" altLang="en-US" sz="2600" dirty="0" smtClean="0">
              <a:solidFill>
                <a:schemeClr val="bg1"/>
              </a:solidFill>
              <a:latin typeface="Arial" panose="020B0604020202020204" pitchFamily="34" charset="0"/>
              <a:cs typeface="Arial" panose="020B0604020202020204" pitchFamily="34" charset="0"/>
            </a:endParaRPr>
          </a:p>
          <a:p>
            <a:pPr marL="1314450" lvl="1" indent="-571500">
              <a:buFont typeface="Arial" panose="020B0604020202020204" pitchFamily="34" charset="0"/>
              <a:buChar char="•"/>
              <a:defRPr/>
            </a:pPr>
            <a:r>
              <a:rPr lang="en-US" altLang="en-US" sz="2600" dirty="0">
                <a:solidFill>
                  <a:schemeClr val="bg1"/>
                </a:solidFill>
                <a:latin typeface="Arial" panose="020B0604020202020204" pitchFamily="34" charset="0"/>
                <a:cs typeface="Arial" panose="020B0604020202020204" pitchFamily="34" charset="0"/>
              </a:rPr>
              <a:t>CCR placement at active or abandoned underground or surface coal mines</a:t>
            </a:r>
            <a:endParaRPr lang="en-US" altLang="en-US" sz="2600" dirty="0" smtClean="0">
              <a:solidFill>
                <a:schemeClr val="bg1"/>
              </a:solidFill>
              <a:latin typeface="Arial" panose="020B0604020202020204" pitchFamily="34" charset="0"/>
              <a:cs typeface="Arial" panose="020B0604020202020204" pitchFamily="34" charset="0"/>
            </a:endParaRPr>
          </a:p>
          <a:p>
            <a:pPr marL="1314450" lvl="1" indent="-571500">
              <a:buFont typeface="Arial" panose="020B0604020202020204" pitchFamily="34" charset="0"/>
              <a:buChar char="•"/>
              <a:defRPr/>
            </a:pPr>
            <a:endParaRPr lang="en-US" altLang="en-US" sz="2800" dirty="0" smtClean="0">
              <a:solidFill>
                <a:schemeClr val="bg1"/>
              </a:solidFill>
              <a:latin typeface="Arial" panose="020B0604020202020204" pitchFamily="34" charset="0"/>
              <a:cs typeface="Arial" panose="020B0604020202020204" pitchFamily="34" charset="0"/>
            </a:endParaRPr>
          </a:p>
          <a:p>
            <a:pPr marL="1314450" lvl="1" indent="-571500">
              <a:buFont typeface="Arial" panose="020B0604020202020204" pitchFamily="34" charset="0"/>
              <a:buChar char="•"/>
              <a:defRPr/>
            </a:pPr>
            <a:r>
              <a:rPr lang="en-US" altLang="en-US" sz="2800" dirty="0" smtClean="0">
                <a:solidFill>
                  <a:schemeClr val="bg1"/>
                </a:solidFill>
                <a:latin typeface="Arial" panose="020B0604020202020204" pitchFamily="34" charset="0"/>
                <a:cs typeface="Arial" panose="020B0604020202020204" pitchFamily="34" charset="0"/>
              </a:rPr>
              <a:t>CCRs </a:t>
            </a:r>
            <a:r>
              <a:rPr lang="en-US" altLang="en-US" sz="2800" dirty="0">
                <a:solidFill>
                  <a:schemeClr val="bg1"/>
                </a:solidFill>
                <a:latin typeface="Arial" panose="020B0604020202020204" pitchFamily="34" charset="0"/>
                <a:cs typeface="Arial" panose="020B0604020202020204" pitchFamily="34" charset="0"/>
              </a:rPr>
              <a:t>that are beneficially </a:t>
            </a:r>
            <a:r>
              <a:rPr lang="en-US" altLang="en-US" sz="2800" dirty="0" smtClean="0">
                <a:solidFill>
                  <a:schemeClr val="bg1"/>
                </a:solidFill>
                <a:latin typeface="Arial" panose="020B0604020202020204" pitchFamily="34" charset="0"/>
                <a:cs typeface="Arial" panose="020B0604020202020204" pitchFamily="34" charset="0"/>
              </a:rPr>
              <a:t>used</a:t>
            </a:r>
          </a:p>
          <a:p>
            <a:pPr marL="1314450" lvl="1" indent="-571500">
              <a:buFont typeface="Arial" panose="020B0604020202020204" pitchFamily="34" charset="0"/>
              <a:buChar char="•"/>
              <a:defRPr/>
            </a:pPr>
            <a:endParaRPr lang="en-US" altLang="en-US" dirty="0">
              <a:solidFill>
                <a:schemeClr val="bg1"/>
              </a:solidFill>
              <a:latin typeface="Arial" panose="020B0604020202020204" pitchFamily="34" charset="0"/>
              <a:cs typeface="Arial" panose="020B0604020202020204" pitchFamily="34" charset="0"/>
            </a:endParaRPr>
          </a:p>
          <a:p>
            <a:pPr marL="1314450" lvl="1" indent="-571500">
              <a:buFont typeface="Arial" panose="020B0604020202020204" pitchFamily="34" charset="0"/>
              <a:buChar char="•"/>
              <a:defRPr/>
            </a:pPr>
            <a:r>
              <a:rPr lang="en-US" altLang="en-US" sz="2800" dirty="0" smtClean="0">
                <a:solidFill>
                  <a:schemeClr val="bg1"/>
                </a:solidFill>
                <a:latin typeface="Arial" panose="020B0604020202020204" pitchFamily="34" charset="0"/>
                <a:cs typeface="Arial" panose="020B0604020202020204" pitchFamily="34" charset="0"/>
              </a:rPr>
              <a:t>MSWLFs </a:t>
            </a:r>
            <a:r>
              <a:rPr lang="en-US" altLang="en-US" sz="2800" dirty="0">
                <a:solidFill>
                  <a:schemeClr val="bg1"/>
                </a:solidFill>
                <a:latin typeface="Arial" panose="020B0604020202020204" pitchFamily="34" charset="0"/>
                <a:cs typeface="Arial" panose="020B0604020202020204" pitchFamily="34" charset="0"/>
              </a:rPr>
              <a:t>that receive CCR for disposal or use as daily </a:t>
            </a:r>
            <a:r>
              <a:rPr lang="en-US" altLang="en-US" sz="2800" dirty="0" smtClean="0">
                <a:solidFill>
                  <a:schemeClr val="bg1"/>
                </a:solidFill>
                <a:latin typeface="Arial" panose="020B0604020202020204" pitchFamily="34" charset="0"/>
                <a:cs typeface="Arial" panose="020B0604020202020204" pitchFamily="34" charset="0"/>
              </a:rPr>
              <a:t>cover (temporary authorization and modification with notice) </a:t>
            </a:r>
            <a:endParaRPr lang="en-US" altLang="en-US" sz="2800" dirty="0">
              <a:solidFill>
                <a:schemeClr val="bg1"/>
              </a:solidFill>
              <a:latin typeface="Arial" panose="020B0604020202020204" pitchFamily="34" charset="0"/>
              <a:cs typeface="Arial" panose="020B0604020202020204" pitchFamily="34" charset="0"/>
            </a:endParaRPr>
          </a:p>
          <a:p>
            <a:pPr marL="571500" indent="-571500" algn="l">
              <a:buFont typeface="Arial" panose="020B0604020202020204" pitchFamily="34" charset="0"/>
              <a:buChar char="•"/>
              <a:defRPr/>
            </a:pPr>
            <a:endParaRPr lang="en-US" altLang="en-US" sz="3200" dirty="0">
              <a:solidFill>
                <a:schemeClr val="bg1"/>
              </a:solidFill>
              <a:latin typeface="Arial" panose="020B0604020202020204" pitchFamily="34" charset="0"/>
              <a:cs typeface="Arial" panose="020B0604020202020204" pitchFamily="34" charset="0"/>
            </a:endParaRPr>
          </a:p>
          <a:p>
            <a:pPr marL="571500" indent="-571500" algn="l">
              <a:buFont typeface="Arial" panose="020B0604020202020204" pitchFamily="34" charset="0"/>
              <a:buChar char="•"/>
              <a:defRPr/>
            </a:pPr>
            <a:endParaRPr lang="en-US" altLang="en-US" sz="3200" dirty="0">
              <a:solidFill>
                <a:schemeClr val="bg1"/>
              </a:solidFill>
              <a:latin typeface="Arial" panose="020B0604020202020204" pitchFamily="34" charset="0"/>
              <a:cs typeface="Arial" panose="020B0604020202020204" pitchFamily="34" charset="0"/>
            </a:endParaRPr>
          </a:p>
          <a:p>
            <a:pPr marL="571500" indent="-571500" algn="l">
              <a:buFont typeface="Arial" panose="020B0604020202020204" pitchFamily="34" charset="0"/>
              <a:buChar char="•"/>
              <a:defRPr/>
            </a:pPr>
            <a:endParaRPr lang="en-US" altLang="en-US" sz="3200" dirty="0" smtClean="0">
              <a:solidFill>
                <a:schemeClr val="bg1"/>
              </a:solidFill>
              <a:latin typeface="Arial" panose="020B0604020202020204" pitchFamily="34" charset="0"/>
              <a:cs typeface="Arial" panose="020B0604020202020204" pitchFamily="34" charset="0"/>
            </a:endParaRPr>
          </a:p>
          <a:p>
            <a:pPr algn="l">
              <a:defRPr/>
            </a:pPr>
            <a:r>
              <a:rPr lang="en-US" altLang="en-US" sz="4000" dirty="0" smtClean="0">
                <a:solidFill>
                  <a:schemeClr val="bg1"/>
                </a:solidFill>
                <a:latin typeface="Arial" panose="020B0604020202020204" pitchFamily="34" charset="0"/>
                <a:cs typeface="Arial" panose="020B0604020202020204" pitchFamily="34" charset="0"/>
              </a:rPr>
              <a:t> </a:t>
            </a:r>
          </a:p>
          <a:p>
            <a:pPr marL="514350" indent="-514350" algn="l">
              <a:buFont typeface="Times New Roman" pitchFamily="18" charset="0"/>
              <a:buAutoNum type="arabicPeriod"/>
              <a:defRPr/>
            </a:pPr>
            <a:endParaRPr lang="en-US" altLang="en-US" sz="4000" b="1" dirty="0" smtClean="0">
              <a:solidFill>
                <a:schemeClr val="bg1"/>
              </a:solidFill>
              <a:latin typeface="Arial" panose="020B0604020202020204" pitchFamily="34" charset="0"/>
              <a:cs typeface="Arial" panose="020B0604020202020204" pitchFamily="34" charset="0"/>
            </a:endParaRPr>
          </a:p>
        </p:txBody>
      </p:sp>
      <p:sp>
        <p:nvSpPr>
          <p:cNvPr id="5" name="Text Box 6"/>
          <p:cNvSpPr txBox="1">
            <a:spLocks noChangeArrowheads="1"/>
          </p:cNvSpPr>
          <p:nvPr/>
        </p:nvSpPr>
        <p:spPr bwMode="auto">
          <a:xfrm>
            <a:off x="685800" y="970075"/>
            <a:ext cx="7772400" cy="46037"/>
          </a:xfrm>
          <a:prstGeom prst="rect">
            <a:avLst/>
          </a:prstGeom>
          <a:noFill/>
          <a:ln w="76200">
            <a:solidFill>
              <a:schemeClr val="bg1"/>
            </a:solidFill>
            <a:miter lim="800000"/>
            <a:headEnd/>
            <a:tailEnd/>
          </a:ln>
          <a:extLst>
            <a:ext uri="{909E8E84-426E-40DD-AFC4-6F175D3DCCD1}">
              <a14:hiddenFill xmlns:a14="http://schemas.microsoft.com/office/drawing/2010/main" xmlns="">
                <a:solidFill>
                  <a:srgbClr val="FFFFFF"/>
                </a:solidFill>
              </a14:hiddenFill>
            </a:ext>
          </a:extLst>
        </p:spPr>
        <p:txBody>
          <a:bodyPr rot="10800000"/>
          <a:lstStyle>
            <a:lvl1pPr eaLnBrk="0" hangingPunct="0">
              <a:defRPr sz="3000">
                <a:solidFill>
                  <a:schemeClr val="tx1"/>
                </a:solidFill>
                <a:latin typeface="Times New Roman" pitchFamily="18" charset="0"/>
              </a:defRPr>
            </a:lvl1pPr>
            <a:lvl2pPr marL="742950" indent="-285750" algn="l" eaLnBrk="0" hangingPunct="0">
              <a:buChar char="–"/>
              <a:defRPr sz="2800">
                <a:solidFill>
                  <a:schemeClr val="tx1"/>
                </a:solidFill>
                <a:latin typeface="Arial" charset="0"/>
              </a:defRPr>
            </a:lvl2pPr>
            <a:lvl3pPr marL="1143000" indent="-228600" algn="l" eaLnBrk="0" hangingPunct="0">
              <a:buChar char="•"/>
              <a:defRPr sz="2400">
                <a:solidFill>
                  <a:schemeClr val="tx1"/>
                </a:solidFill>
                <a:latin typeface="Arial" charset="0"/>
              </a:defRPr>
            </a:lvl3pPr>
            <a:lvl4pPr marL="1600200" indent="-228600" algn="l" eaLnBrk="0" hangingPunct="0">
              <a:buChar char="–"/>
              <a:defRPr sz="2000">
                <a:solidFill>
                  <a:schemeClr val="tx1"/>
                </a:solidFill>
                <a:latin typeface="Arial" charset="0"/>
              </a:defRPr>
            </a:lvl4pPr>
            <a:lvl5pPr marL="2057400" indent="-228600" algn="l" eaLnBrk="0" hangingPunct="0">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pPr>
            <a:endParaRPr lang="en-US" altLang="en-US" sz="4200" dirty="0">
              <a:solidFill>
                <a:schemeClr val="bg1"/>
              </a:solidFill>
              <a:latin typeface="Arial" charset="0"/>
              <a:cs typeface="Arial" charset="0"/>
            </a:endParaRPr>
          </a:p>
        </p:txBody>
      </p:sp>
      <p:sp>
        <p:nvSpPr>
          <p:cNvPr id="2" name="Slide Number Placeholder 1"/>
          <p:cNvSpPr>
            <a:spLocks noGrp="1"/>
          </p:cNvSpPr>
          <p:nvPr>
            <p:ph type="sldNum" sz="quarter" idx="10"/>
          </p:nvPr>
        </p:nvSpPr>
        <p:spPr/>
        <p:txBody>
          <a:bodyPr/>
          <a:lstStyle/>
          <a:p>
            <a:fld id="{6F43FDFB-9946-4C9C-BA6F-025AAB9518F8}" type="slidenum">
              <a:rPr lang="en-US" sz="2400" smtClean="0"/>
              <a:pPr/>
              <a:t>8</a:t>
            </a:fld>
            <a:endParaRPr lang="en-US" sz="2400" dirty="0"/>
          </a:p>
        </p:txBody>
      </p:sp>
    </p:spTree>
    <p:extLst>
      <p:ext uri="{BB962C8B-B14F-4D97-AF65-F5344CB8AC3E}">
        <p14:creationId xmlns:p14="http://schemas.microsoft.com/office/powerpoint/2010/main" xmlns="" val="15487363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ctrTitle"/>
          </p:nvPr>
        </p:nvSpPr>
        <p:spPr>
          <a:xfrm>
            <a:off x="685800" y="0"/>
            <a:ext cx="7772400" cy="1066800"/>
          </a:xfrm>
        </p:spPr>
        <p:txBody>
          <a:bodyPr/>
          <a:lstStyle/>
          <a:p>
            <a:r>
              <a:rPr lang="en-US" altLang="en-US" sz="4800" b="1" dirty="0" smtClean="0">
                <a:solidFill>
                  <a:schemeClr val="bg1"/>
                </a:solidFill>
                <a:latin typeface="Arial" panose="020B0604020202020204" pitchFamily="34" charset="0"/>
                <a:cs typeface="Arial" panose="020B0604020202020204" pitchFamily="34" charset="0"/>
              </a:rPr>
              <a:t>Beneficial Use of CCR</a:t>
            </a:r>
          </a:p>
        </p:txBody>
      </p:sp>
      <p:sp>
        <p:nvSpPr>
          <p:cNvPr id="4099" name="Subtitle 2"/>
          <p:cNvSpPr>
            <a:spLocks noGrp="1"/>
          </p:cNvSpPr>
          <p:nvPr>
            <p:ph type="subTitle" idx="1"/>
          </p:nvPr>
        </p:nvSpPr>
        <p:spPr>
          <a:xfrm>
            <a:off x="653143" y="1143000"/>
            <a:ext cx="7772400" cy="1295400"/>
          </a:xfrm>
        </p:spPr>
        <p:txBody>
          <a:bodyPr/>
          <a:lstStyle/>
          <a:p>
            <a:pPr marL="571500" indent="-571500" algn="l">
              <a:buFont typeface="Arial" panose="020B0604020202020204" pitchFamily="34" charset="0"/>
              <a:buChar char="•"/>
              <a:defRPr/>
            </a:pPr>
            <a:r>
              <a:rPr lang="en-US" altLang="en-US" sz="2800" dirty="0" smtClean="0">
                <a:solidFill>
                  <a:schemeClr val="bg1"/>
                </a:solidFill>
                <a:latin typeface="Arial" panose="020B0604020202020204" pitchFamily="34" charset="0"/>
                <a:cs typeface="Arial" panose="020B0604020202020204" pitchFamily="34" charset="0"/>
              </a:rPr>
              <a:t>The rule does not apply to practices that meet the definition of beneficial use</a:t>
            </a:r>
          </a:p>
          <a:p>
            <a:pPr marL="571500" indent="-571500" algn="l">
              <a:buFont typeface="Arial" panose="020B0604020202020204" pitchFamily="34" charset="0"/>
              <a:buChar char="•"/>
              <a:defRPr/>
            </a:pPr>
            <a:endParaRPr lang="en-US" altLang="en-US" sz="2800" dirty="0" smtClean="0">
              <a:solidFill>
                <a:schemeClr val="bg1"/>
              </a:solidFill>
              <a:latin typeface="Arial" panose="020B0604020202020204" pitchFamily="34" charset="0"/>
              <a:cs typeface="Arial" panose="020B0604020202020204" pitchFamily="34" charset="0"/>
            </a:endParaRPr>
          </a:p>
          <a:p>
            <a:pPr marL="571500" indent="-571500" algn="l">
              <a:buFont typeface="Arial" panose="020B0604020202020204" pitchFamily="34" charset="0"/>
              <a:buChar char="•"/>
              <a:defRPr/>
            </a:pPr>
            <a:r>
              <a:rPr lang="en-US" altLang="en-US" sz="2800" dirty="0" smtClean="0">
                <a:solidFill>
                  <a:schemeClr val="bg1"/>
                </a:solidFill>
                <a:latin typeface="Arial" panose="020B0604020202020204" pitchFamily="34" charset="0"/>
                <a:cs typeface="Arial" panose="020B0604020202020204" pitchFamily="34" charset="0"/>
              </a:rPr>
              <a:t>Provides </a:t>
            </a:r>
            <a:r>
              <a:rPr lang="en-US" altLang="en-US" sz="2800" dirty="0">
                <a:solidFill>
                  <a:schemeClr val="bg1"/>
                </a:solidFill>
                <a:latin typeface="Arial" panose="020B0604020202020204" pitchFamily="34" charset="0"/>
                <a:cs typeface="Arial" panose="020B0604020202020204" pitchFamily="34" charset="0"/>
              </a:rPr>
              <a:t>a functional </a:t>
            </a:r>
            <a:r>
              <a:rPr lang="en-US" altLang="en-US" sz="2800" dirty="0" smtClean="0">
                <a:solidFill>
                  <a:schemeClr val="bg1"/>
                </a:solidFill>
                <a:latin typeface="Arial" panose="020B0604020202020204" pitchFamily="34" charset="0"/>
                <a:cs typeface="Arial" panose="020B0604020202020204" pitchFamily="34" charset="0"/>
              </a:rPr>
              <a:t>benefit</a:t>
            </a:r>
            <a:endParaRPr lang="en-US" altLang="en-US" sz="2800" dirty="0">
              <a:solidFill>
                <a:schemeClr val="bg1"/>
              </a:solidFill>
              <a:latin typeface="Arial" panose="020B0604020202020204" pitchFamily="34" charset="0"/>
              <a:cs typeface="Arial" panose="020B0604020202020204" pitchFamily="34" charset="0"/>
            </a:endParaRPr>
          </a:p>
          <a:p>
            <a:pPr marL="571500" indent="-571500" algn="l">
              <a:buFont typeface="Arial" panose="020B0604020202020204" pitchFamily="34" charset="0"/>
              <a:buChar char="•"/>
              <a:defRPr/>
            </a:pPr>
            <a:endParaRPr lang="en-US" altLang="en-US" sz="2800" dirty="0">
              <a:solidFill>
                <a:schemeClr val="bg1"/>
              </a:solidFill>
              <a:latin typeface="Arial" panose="020B0604020202020204" pitchFamily="34" charset="0"/>
              <a:cs typeface="Arial" panose="020B0604020202020204" pitchFamily="34" charset="0"/>
            </a:endParaRPr>
          </a:p>
          <a:p>
            <a:pPr marL="571500" indent="-571500" algn="l">
              <a:buFont typeface="Arial" panose="020B0604020202020204" pitchFamily="34" charset="0"/>
              <a:buChar char="•"/>
              <a:defRPr/>
            </a:pPr>
            <a:r>
              <a:rPr lang="en-US" altLang="en-US" sz="2800" dirty="0" smtClean="0">
                <a:solidFill>
                  <a:schemeClr val="bg1"/>
                </a:solidFill>
                <a:latin typeface="Arial" panose="020B0604020202020204" pitchFamily="34" charset="0"/>
                <a:cs typeface="Arial" panose="020B0604020202020204" pitchFamily="34" charset="0"/>
              </a:rPr>
              <a:t>Substitutes </a:t>
            </a:r>
            <a:r>
              <a:rPr lang="en-US" altLang="en-US" sz="2800" dirty="0">
                <a:solidFill>
                  <a:schemeClr val="bg1"/>
                </a:solidFill>
                <a:latin typeface="Arial" panose="020B0604020202020204" pitchFamily="34" charset="0"/>
                <a:cs typeface="Arial" panose="020B0604020202020204" pitchFamily="34" charset="0"/>
              </a:rPr>
              <a:t>for the use of a virgin </a:t>
            </a:r>
            <a:r>
              <a:rPr lang="en-US" altLang="en-US" sz="2800" dirty="0" smtClean="0">
                <a:solidFill>
                  <a:schemeClr val="bg1"/>
                </a:solidFill>
                <a:latin typeface="Arial" panose="020B0604020202020204" pitchFamily="34" charset="0"/>
                <a:cs typeface="Arial" panose="020B0604020202020204" pitchFamily="34" charset="0"/>
              </a:rPr>
              <a:t>material</a:t>
            </a:r>
            <a:endParaRPr lang="en-US" altLang="en-US" sz="2800" dirty="0">
              <a:solidFill>
                <a:schemeClr val="bg1"/>
              </a:solidFill>
              <a:latin typeface="Arial" panose="020B0604020202020204" pitchFamily="34" charset="0"/>
              <a:cs typeface="Arial" panose="020B0604020202020204" pitchFamily="34" charset="0"/>
            </a:endParaRPr>
          </a:p>
          <a:p>
            <a:pPr marL="571500" indent="-571500" algn="l">
              <a:buFont typeface="Arial" panose="020B0604020202020204" pitchFamily="34" charset="0"/>
              <a:buChar char="•"/>
              <a:defRPr/>
            </a:pPr>
            <a:endParaRPr lang="en-US" altLang="en-US" sz="2800" dirty="0">
              <a:solidFill>
                <a:schemeClr val="bg1"/>
              </a:solidFill>
              <a:latin typeface="Arial" panose="020B0604020202020204" pitchFamily="34" charset="0"/>
              <a:cs typeface="Arial" panose="020B0604020202020204" pitchFamily="34" charset="0"/>
            </a:endParaRPr>
          </a:p>
          <a:p>
            <a:pPr marL="571500" indent="-571500" algn="l">
              <a:buFont typeface="Arial" panose="020B0604020202020204" pitchFamily="34" charset="0"/>
              <a:buChar char="•"/>
              <a:defRPr/>
            </a:pPr>
            <a:r>
              <a:rPr lang="en-US" altLang="en-US" sz="2800" dirty="0" smtClean="0">
                <a:solidFill>
                  <a:schemeClr val="bg1"/>
                </a:solidFill>
                <a:latin typeface="Arial" panose="020B0604020202020204" pitchFamily="34" charset="0"/>
                <a:cs typeface="Arial" panose="020B0604020202020204" pitchFamily="34" charset="0"/>
              </a:rPr>
              <a:t>Meets </a:t>
            </a:r>
            <a:r>
              <a:rPr lang="en-US" altLang="en-US" sz="2800" dirty="0">
                <a:solidFill>
                  <a:schemeClr val="bg1"/>
                </a:solidFill>
                <a:latin typeface="Arial" panose="020B0604020202020204" pitchFamily="34" charset="0"/>
                <a:cs typeface="Arial" panose="020B0604020202020204" pitchFamily="34" charset="0"/>
              </a:rPr>
              <a:t>relevant product specifications, regulatory standards, or design standards when </a:t>
            </a:r>
            <a:r>
              <a:rPr lang="en-US" altLang="en-US" sz="2800" dirty="0" smtClean="0">
                <a:solidFill>
                  <a:schemeClr val="bg1"/>
                </a:solidFill>
                <a:latin typeface="Arial" panose="020B0604020202020204" pitchFamily="34" charset="0"/>
                <a:cs typeface="Arial" panose="020B0604020202020204" pitchFamily="34" charset="0"/>
              </a:rPr>
              <a:t>available</a:t>
            </a:r>
          </a:p>
          <a:p>
            <a:pPr marL="571500" indent="-571500" algn="l">
              <a:buFont typeface="Arial" panose="020B0604020202020204" pitchFamily="34" charset="0"/>
              <a:buChar char="•"/>
              <a:defRPr/>
            </a:pPr>
            <a:endParaRPr lang="en-US" altLang="en-US" sz="3200" dirty="0">
              <a:solidFill>
                <a:schemeClr val="bg1"/>
              </a:solidFill>
              <a:latin typeface="Arial" panose="020B0604020202020204" pitchFamily="34" charset="0"/>
              <a:cs typeface="Arial" panose="020B0604020202020204" pitchFamily="34" charset="0"/>
            </a:endParaRPr>
          </a:p>
          <a:p>
            <a:pPr marL="571500" indent="-571500" algn="l">
              <a:buFont typeface="Arial" panose="020B0604020202020204" pitchFamily="34" charset="0"/>
              <a:buChar char="•"/>
              <a:defRPr/>
            </a:pPr>
            <a:endParaRPr lang="en-US" altLang="en-US" sz="3200" dirty="0">
              <a:solidFill>
                <a:schemeClr val="bg1"/>
              </a:solidFill>
              <a:latin typeface="Arial" panose="020B0604020202020204" pitchFamily="34" charset="0"/>
              <a:cs typeface="Arial" panose="020B0604020202020204" pitchFamily="34" charset="0"/>
            </a:endParaRPr>
          </a:p>
          <a:p>
            <a:pPr marL="571500" indent="-571500" algn="l">
              <a:buFont typeface="Arial" panose="020B0604020202020204" pitchFamily="34" charset="0"/>
              <a:buChar char="•"/>
              <a:defRPr/>
            </a:pPr>
            <a:endParaRPr lang="en-US" altLang="en-US" sz="3200" dirty="0">
              <a:solidFill>
                <a:schemeClr val="bg1"/>
              </a:solidFill>
              <a:latin typeface="Arial" panose="020B0604020202020204" pitchFamily="34" charset="0"/>
              <a:cs typeface="Arial" panose="020B0604020202020204" pitchFamily="34" charset="0"/>
            </a:endParaRPr>
          </a:p>
          <a:p>
            <a:pPr marL="571500" indent="-571500" algn="l">
              <a:buFont typeface="Arial" panose="020B0604020202020204" pitchFamily="34" charset="0"/>
              <a:buChar char="•"/>
              <a:defRPr/>
            </a:pPr>
            <a:endParaRPr lang="en-US" altLang="en-US" sz="3200" dirty="0" smtClean="0">
              <a:solidFill>
                <a:schemeClr val="bg1"/>
              </a:solidFill>
              <a:latin typeface="Arial" panose="020B0604020202020204" pitchFamily="34" charset="0"/>
              <a:cs typeface="Arial" panose="020B0604020202020204" pitchFamily="34" charset="0"/>
            </a:endParaRPr>
          </a:p>
          <a:p>
            <a:pPr algn="l">
              <a:defRPr/>
            </a:pPr>
            <a:r>
              <a:rPr lang="en-US" altLang="en-US" sz="4000" dirty="0" smtClean="0">
                <a:solidFill>
                  <a:schemeClr val="bg1"/>
                </a:solidFill>
                <a:latin typeface="Arial" panose="020B0604020202020204" pitchFamily="34" charset="0"/>
                <a:cs typeface="Arial" panose="020B0604020202020204" pitchFamily="34" charset="0"/>
              </a:rPr>
              <a:t> </a:t>
            </a:r>
          </a:p>
          <a:p>
            <a:pPr marL="514350" indent="-514350" algn="l">
              <a:buFont typeface="Times New Roman" pitchFamily="18" charset="0"/>
              <a:buAutoNum type="arabicPeriod"/>
              <a:defRPr/>
            </a:pPr>
            <a:endParaRPr lang="en-US" altLang="en-US" sz="4000" b="1" dirty="0" smtClean="0">
              <a:solidFill>
                <a:schemeClr val="bg1"/>
              </a:solidFill>
              <a:latin typeface="Arial" panose="020B0604020202020204" pitchFamily="34" charset="0"/>
              <a:cs typeface="Arial" panose="020B0604020202020204" pitchFamily="34" charset="0"/>
            </a:endParaRPr>
          </a:p>
        </p:txBody>
      </p:sp>
      <p:sp>
        <p:nvSpPr>
          <p:cNvPr id="5" name="Text Box 6"/>
          <p:cNvSpPr txBox="1">
            <a:spLocks noChangeArrowheads="1"/>
          </p:cNvSpPr>
          <p:nvPr/>
        </p:nvSpPr>
        <p:spPr bwMode="auto">
          <a:xfrm>
            <a:off x="685800" y="970075"/>
            <a:ext cx="7772400" cy="46037"/>
          </a:xfrm>
          <a:prstGeom prst="rect">
            <a:avLst/>
          </a:prstGeom>
          <a:noFill/>
          <a:ln w="76200">
            <a:solidFill>
              <a:schemeClr val="bg1"/>
            </a:solidFill>
            <a:miter lim="800000"/>
            <a:headEnd/>
            <a:tailEnd/>
          </a:ln>
          <a:extLst>
            <a:ext uri="{909E8E84-426E-40DD-AFC4-6F175D3DCCD1}">
              <a14:hiddenFill xmlns:a14="http://schemas.microsoft.com/office/drawing/2010/main" xmlns="">
                <a:solidFill>
                  <a:srgbClr val="FFFFFF"/>
                </a:solidFill>
              </a14:hiddenFill>
            </a:ext>
          </a:extLst>
        </p:spPr>
        <p:txBody>
          <a:bodyPr rot="10800000"/>
          <a:lstStyle>
            <a:lvl1pPr eaLnBrk="0" hangingPunct="0">
              <a:defRPr sz="3000">
                <a:solidFill>
                  <a:schemeClr val="tx1"/>
                </a:solidFill>
                <a:latin typeface="Times New Roman" pitchFamily="18" charset="0"/>
              </a:defRPr>
            </a:lvl1pPr>
            <a:lvl2pPr marL="742950" indent="-285750" algn="l" eaLnBrk="0" hangingPunct="0">
              <a:buChar char="–"/>
              <a:defRPr sz="2800">
                <a:solidFill>
                  <a:schemeClr val="tx1"/>
                </a:solidFill>
                <a:latin typeface="Arial" charset="0"/>
              </a:defRPr>
            </a:lvl2pPr>
            <a:lvl3pPr marL="1143000" indent="-228600" algn="l" eaLnBrk="0" hangingPunct="0">
              <a:buChar char="•"/>
              <a:defRPr sz="2400">
                <a:solidFill>
                  <a:schemeClr val="tx1"/>
                </a:solidFill>
                <a:latin typeface="Arial" charset="0"/>
              </a:defRPr>
            </a:lvl3pPr>
            <a:lvl4pPr marL="1600200" indent="-228600" algn="l" eaLnBrk="0" hangingPunct="0">
              <a:buChar char="–"/>
              <a:defRPr sz="2000">
                <a:solidFill>
                  <a:schemeClr val="tx1"/>
                </a:solidFill>
                <a:latin typeface="Arial" charset="0"/>
              </a:defRPr>
            </a:lvl4pPr>
            <a:lvl5pPr marL="2057400" indent="-228600" algn="l" eaLnBrk="0" hangingPunct="0">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pPr>
            <a:endParaRPr lang="en-US" altLang="en-US" sz="4200" dirty="0">
              <a:solidFill>
                <a:schemeClr val="bg1"/>
              </a:solidFill>
              <a:latin typeface="Arial" charset="0"/>
              <a:cs typeface="Arial" charset="0"/>
            </a:endParaRPr>
          </a:p>
        </p:txBody>
      </p:sp>
      <p:sp>
        <p:nvSpPr>
          <p:cNvPr id="2" name="Slide Number Placeholder 1"/>
          <p:cNvSpPr>
            <a:spLocks noGrp="1"/>
          </p:cNvSpPr>
          <p:nvPr>
            <p:ph type="sldNum" sz="quarter" idx="10"/>
          </p:nvPr>
        </p:nvSpPr>
        <p:spPr/>
        <p:txBody>
          <a:bodyPr/>
          <a:lstStyle/>
          <a:p>
            <a:fld id="{6F43FDFB-9946-4C9C-BA6F-025AAB9518F8}" type="slidenum">
              <a:rPr lang="en-US" sz="2400" smtClean="0"/>
              <a:pPr/>
              <a:t>9</a:t>
            </a:fld>
            <a:endParaRPr lang="en-US" sz="2400" dirty="0"/>
          </a:p>
        </p:txBody>
      </p:sp>
    </p:spTree>
    <p:extLst>
      <p:ext uri="{BB962C8B-B14F-4D97-AF65-F5344CB8AC3E}">
        <p14:creationId xmlns:p14="http://schemas.microsoft.com/office/powerpoint/2010/main" xmlns="" val="3844169797"/>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20000"/>
          </a:spcBef>
          <a:spcAft>
            <a:spcPct val="0"/>
          </a:spcAft>
          <a:buClrTx/>
          <a:buSzTx/>
          <a:buFontTx/>
          <a:buNone/>
          <a:tabLst/>
          <a:defRPr kumimoji="0" lang="en-US" sz="42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20000"/>
          </a:spcBef>
          <a:spcAft>
            <a:spcPct val="0"/>
          </a:spcAft>
          <a:buClrTx/>
          <a:buSzTx/>
          <a:buFontTx/>
          <a:buNone/>
          <a:tabLst/>
          <a:defRPr kumimoji="0" lang="en-US" sz="42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8274</TotalTime>
  <Words>2991</Words>
  <Application>Microsoft Office PowerPoint</Application>
  <PresentationFormat>On-screen Show (4:3)</PresentationFormat>
  <Paragraphs>553</Paragraphs>
  <Slides>35</Slides>
  <Notes>35</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Default Design</vt:lpstr>
      <vt:lpstr>Texas Coal Ash Utilization Group Austin – Hilton Garden Inn</vt:lpstr>
      <vt:lpstr>Topics to be covered</vt:lpstr>
      <vt:lpstr>EPA CCR Rule Overview</vt:lpstr>
      <vt:lpstr>EPA CCR Rule Overview</vt:lpstr>
      <vt:lpstr>CCR Background </vt:lpstr>
      <vt:lpstr>Applicability</vt:lpstr>
      <vt:lpstr>Applicability </vt:lpstr>
      <vt:lpstr>Applicability</vt:lpstr>
      <vt:lpstr>Beneficial Use of CCR</vt:lpstr>
      <vt:lpstr>Beneficial Use of CCR</vt:lpstr>
      <vt:lpstr>Beneficial Use of CCR</vt:lpstr>
      <vt:lpstr>Technical Requirements Overview </vt:lpstr>
      <vt:lpstr>Location Restrictions  </vt:lpstr>
      <vt:lpstr>Design Standards - Liners </vt:lpstr>
      <vt:lpstr>Liners - Continued </vt:lpstr>
      <vt:lpstr>Design Standards – Structural Integrity  </vt:lpstr>
      <vt:lpstr>Design Standards – Structural Integrity  </vt:lpstr>
      <vt:lpstr>Operating Standards</vt:lpstr>
      <vt:lpstr>Groundwater Monitoring</vt:lpstr>
      <vt:lpstr>Corrective Action</vt:lpstr>
      <vt:lpstr>Closure </vt:lpstr>
      <vt:lpstr>Closure (continued) </vt:lpstr>
      <vt:lpstr> Post Closure  </vt:lpstr>
      <vt:lpstr> Post Closure (continued)  </vt:lpstr>
      <vt:lpstr>Recordkeeping, Reporting and Website </vt:lpstr>
      <vt:lpstr>Implementation Timeframes - Landfills</vt:lpstr>
      <vt:lpstr>Implementation Timeframes - Surface Impoundments</vt:lpstr>
      <vt:lpstr>Implementation Timeframes – Surface Impoundments (contd.)</vt:lpstr>
      <vt:lpstr>H.R. 1734 – (see handout) </vt:lpstr>
      <vt:lpstr>State Issues </vt:lpstr>
      <vt:lpstr>State Issues </vt:lpstr>
      <vt:lpstr>CCR sites </vt:lpstr>
      <vt:lpstr>EPA CCR Rule Link </vt:lpstr>
      <vt:lpstr>Sign up for GovDelivery</vt:lpstr>
      <vt:lpstr>How to Contact Us</vt:lpstr>
    </vt:vector>
  </TitlesOfParts>
  <Company>TCEQ</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Classification and Coding of Industrial and Hazardous Waste</dc:title>
  <dc:subject>Classification of IHW</dc:subject>
  <dc:creator>TCEQ</dc:creator>
  <dc:description>Presenter: John Carrillo at Austin Convention Center on May 2009.  All citations are provided for each slide on the respective Speakers Note.</dc:description>
  <cp:lastModifiedBy>alexis</cp:lastModifiedBy>
  <cp:revision>1475</cp:revision>
  <cp:lastPrinted>2015-05-12T13:03:17Z</cp:lastPrinted>
  <dcterms:created xsi:type="dcterms:W3CDTF">2005-06-27T14:08:06Z</dcterms:created>
  <dcterms:modified xsi:type="dcterms:W3CDTF">2015-05-18T18:15:17Z</dcterms:modified>
</cp:coreProperties>
</file>