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46" r:id="rId2"/>
    <p:sldId id="368" r:id="rId3"/>
    <p:sldId id="350" r:id="rId4"/>
    <p:sldId id="372" r:id="rId5"/>
    <p:sldId id="373" r:id="rId6"/>
    <p:sldId id="370" r:id="rId7"/>
    <p:sldId id="371" r:id="rId8"/>
    <p:sldId id="369" r:id="rId9"/>
    <p:sldId id="374" r:id="rId10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2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pos="217">
          <p15:clr>
            <a:srgbClr val="A4A3A4"/>
          </p15:clr>
        </p15:guide>
        <p15:guide id="4" pos="5568">
          <p15:clr>
            <a:srgbClr val="A4A3A4"/>
          </p15:clr>
        </p15:guide>
        <p15:guide id="5" pos="14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2A45"/>
    <a:srgbClr val="899BAD"/>
    <a:srgbClr val="D27D00"/>
    <a:srgbClr val="CC7A00"/>
    <a:srgbClr val="E6E6E6"/>
    <a:srgbClr val="925700"/>
    <a:srgbClr val="14385C"/>
    <a:srgbClr val="042A43"/>
    <a:srgbClr val="25629F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73" autoAdjust="0"/>
  </p:normalViewPr>
  <p:slideViewPr>
    <p:cSldViewPr showGuides="1">
      <p:cViewPr varScale="1">
        <p:scale>
          <a:sx n="112" d="100"/>
          <a:sy n="112" d="100"/>
        </p:scale>
        <p:origin x="-930" y="-90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6" tIns="48508" rIns="97016" bIns="485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7016" tIns="48508" rIns="97016" bIns="485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7016" tIns="48508" rIns="97016" bIns="48508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0303" name="think-cell Slide" r:id="rId5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0656" name="think-cell Slide" r:id="rId5" imgW="0" imgH="0" progId="">
              <p:embed/>
            </p:oleObj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81009" y="3862388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81009" y="5045869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948238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329" name="think-cell Slide" r:id="rId14" imgW="0" imgH="0" progId="">
              <p:embed/>
            </p:oleObj>
          </a:graphicData>
        </a:graphic>
      </p:graphicFrame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emf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0.emf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Txdot</a:t>
            </a:r>
            <a:r>
              <a:rPr lang="en-US" dirty="0" smtClean="0"/>
              <a:t> and Fly Ash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Andy Naranjo, P.E.</a:t>
            </a:r>
          </a:p>
          <a:p>
            <a:r>
              <a:rPr lang="en-US" dirty="0" smtClean="0"/>
              <a:t>Construction Division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" t="30400" b="3359"/>
          <a:stretch/>
        </p:blipFill>
        <p:spPr bwMode="auto">
          <a:xfrm>
            <a:off x="5681708" y="2057400"/>
            <a:ext cx="3191783" cy="3199936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raapp3\O\Image Library 4\Construction\LBJ Freeway\KBS 2013\CstLBJ_12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4" t="11795" r="8235" b="28594"/>
          <a:stretch/>
        </p:blipFill>
        <p:spPr>
          <a:xfrm>
            <a:off x="3124939" y="2057400"/>
            <a:ext cx="2541613" cy="117351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 descr="IH35-US290_01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4" t="6287" r="1445" b="3826"/>
          <a:stretch/>
        </p:blipFill>
        <p:spPr>
          <a:xfrm>
            <a:off x="1197552" y="2057400"/>
            <a:ext cx="1910676" cy="1178043"/>
          </a:xfrm>
          <a:prstGeom prst="rect">
            <a:avLst/>
          </a:prstGeom>
        </p:spPr>
      </p:pic>
      <p:pic>
        <p:nvPicPr>
          <p:cNvPr id="7" name="Picture 6" descr="W7thS_17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56" t="10404" r="9997" b="8898"/>
          <a:stretch/>
        </p:blipFill>
        <p:spPr>
          <a:xfrm>
            <a:off x="483313" y="2062229"/>
            <a:ext cx="709409" cy="11664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993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TxDOT Concrete Stats</a:t>
            </a:r>
            <a:endParaRPr lang="en-US" dirty="0"/>
          </a:p>
        </p:txBody>
      </p:sp>
      <p:sp>
        <p:nvSpPr>
          <p:cNvPr id="7" name="Rectangle 6"/>
          <p:cNvSpPr/>
          <p:nvPr>
            <p:custDataLst>
              <p:tags r:id="rId1"/>
            </p:custDataLst>
          </p:nvPr>
        </p:nvSpPr>
        <p:spPr bwMode="auto">
          <a:xfrm>
            <a:off x="831999" y="885825"/>
            <a:ext cx="7478234" cy="55519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274276" rIns="91425" bIns="91425" rtlCol="0" anchor="t"/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41"/>
          <p:cNvGrpSpPr/>
          <p:nvPr/>
        </p:nvGrpSpPr>
        <p:grpSpPr>
          <a:xfrm>
            <a:off x="571500" y="685800"/>
            <a:ext cx="5791201" cy="494193"/>
            <a:chOff x="195266" y="859312"/>
            <a:chExt cx="3171825" cy="494193"/>
          </a:xfrm>
        </p:grpSpPr>
        <p:sp>
          <p:nvSpPr>
            <p:cNvPr id="9" name="Isosceles Triangle 8"/>
            <p:cNvSpPr/>
            <p:nvPr>
              <p:custDataLst>
                <p:tags r:id="rId2"/>
              </p:custDataLst>
            </p:nvPr>
          </p:nvSpPr>
          <p:spPr>
            <a:xfrm rot="10800000">
              <a:off x="195266" y="1262065"/>
              <a:ext cx="137160" cy="9144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Franklin Gothic Book" pitchFamily="34" charset="0"/>
                <a:cs typeface="Arial" pitchFamily="34" charset="0"/>
              </a:endParaRPr>
            </a:p>
          </p:txBody>
        </p:sp>
        <p:sp>
          <p:nvSpPr>
            <p:cNvPr id="10" name="Pentagon 9"/>
            <p:cNvSpPr/>
            <p:nvPr>
              <p:custDataLst>
                <p:tags r:id="rId3"/>
              </p:custDataLst>
            </p:nvPr>
          </p:nvSpPr>
          <p:spPr>
            <a:xfrm>
              <a:off x="195266" y="859312"/>
              <a:ext cx="3171825" cy="400050"/>
            </a:xfrm>
            <a:prstGeom prst="homePlate">
              <a:avLst>
                <a:gd name="adj" fmla="val 33333"/>
              </a:avLst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50000">
                  <a:schemeClr val="accent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Franklin Gothic Book" pitchFamily="34" charset="0"/>
                  <a:cs typeface="Arial" pitchFamily="34" charset="0"/>
                </a:rPr>
                <a:t>Concrete Consumption Per Year</a:t>
              </a:r>
              <a:endParaRPr lang="en-US" sz="2400" b="1" dirty="0">
                <a:latin typeface="Franklin Gothic Book" pitchFamily="34" charset="0"/>
                <a:cs typeface="Arial" pitchFamily="34" charset="0"/>
              </a:endParaRPr>
            </a:p>
          </p:txBody>
        </p:sp>
      </p:grp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508" y="1132369"/>
            <a:ext cx="7197395" cy="52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</p:spPr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3505200"/>
            <a:ext cx="6963703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TxDOT consumes approximately 150,000 to 200,000 tons of fly ash annually</a:t>
            </a:r>
          </a:p>
        </p:txBody>
      </p:sp>
    </p:spTree>
    <p:extLst>
      <p:ext uri="{BB962C8B-B14F-4D97-AF65-F5344CB8AC3E}">
        <p14:creationId xmlns:p14="http://schemas.microsoft.com/office/powerpoint/2010/main" xmlns="" val="28650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CRCP Stats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3</a:t>
            </a:fld>
            <a:endParaRPr lang="en-US" dirty="0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97280"/>
            <a:ext cx="7162800" cy="518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>
            <p:custDataLst>
              <p:tags r:id="rId1"/>
            </p:custDataLst>
          </p:nvPr>
        </p:nvSpPr>
        <p:spPr bwMode="auto">
          <a:xfrm>
            <a:off x="979966" y="848832"/>
            <a:ext cx="7478234" cy="555196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274276" rIns="91425" bIns="91425" rtlCol="0" anchor="t"/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719467" y="648807"/>
            <a:ext cx="5791201" cy="494193"/>
            <a:chOff x="195266" y="859312"/>
            <a:chExt cx="3171825" cy="494193"/>
          </a:xfrm>
        </p:grpSpPr>
        <p:sp>
          <p:nvSpPr>
            <p:cNvPr id="11" name="Isosceles Triangle 10"/>
            <p:cNvSpPr/>
            <p:nvPr>
              <p:custDataLst>
                <p:tags r:id="rId2"/>
              </p:custDataLst>
            </p:nvPr>
          </p:nvSpPr>
          <p:spPr>
            <a:xfrm rot="10800000">
              <a:off x="195266" y="1262065"/>
              <a:ext cx="137160" cy="9144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Franklin Gothic Book" pitchFamily="34" charset="0"/>
                <a:cs typeface="Arial" pitchFamily="34" charset="0"/>
              </a:endParaRPr>
            </a:p>
          </p:txBody>
        </p:sp>
        <p:sp>
          <p:nvSpPr>
            <p:cNvPr id="12" name="Pentagon 11"/>
            <p:cNvSpPr/>
            <p:nvPr>
              <p:custDataLst>
                <p:tags r:id="rId3"/>
              </p:custDataLst>
            </p:nvPr>
          </p:nvSpPr>
          <p:spPr>
            <a:xfrm>
              <a:off x="195266" y="859312"/>
              <a:ext cx="3171825" cy="400050"/>
            </a:xfrm>
            <a:prstGeom prst="homePlate">
              <a:avLst>
                <a:gd name="adj" fmla="val 33333"/>
              </a:avLst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50000">
                  <a:schemeClr val="accent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Franklin Gothic Book" pitchFamily="34" charset="0"/>
                  <a:cs typeface="Arial" pitchFamily="34" charset="0"/>
                </a:rPr>
                <a:t>Lane Miles of Concrete Pavement Per Year</a:t>
              </a:r>
              <a:endParaRPr lang="en-US" sz="2400" b="1" dirty="0">
                <a:latin typeface="Franklin Gothic Book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97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5" descr="C:\Users\JKIM\Documents\PMS\Request\Pavement Type FY 2015\Statewide Pavement Type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80" t="5203" r="15858" b="5240"/>
          <a:stretch/>
        </p:blipFill>
        <p:spPr bwMode="auto">
          <a:xfrm>
            <a:off x="-1" y="270296"/>
            <a:ext cx="891540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53340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6167438" y="5029200"/>
            <a:ext cx="157162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6248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3914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5514975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7100888" y="39766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78486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73152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48768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3200400" y="106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27432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3781425" y="8524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7010400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138988" y="5634038"/>
            <a:ext cx="190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Class C Fly Ash</a:t>
            </a:r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6248400" y="3962400"/>
            <a:ext cx="157163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6867525" y="3505200"/>
            <a:ext cx="157163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6858000" y="3276600"/>
            <a:ext cx="157163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7924800" y="2895600"/>
            <a:ext cx="157163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7915275" y="2695575"/>
            <a:ext cx="157163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7743825" y="2347913"/>
            <a:ext cx="157163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7010400" y="5438775"/>
            <a:ext cx="157163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7134225" y="5334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Class F Fly Ash</a:t>
            </a:r>
          </a:p>
        </p:txBody>
      </p:sp>
      <p:sp>
        <p:nvSpPr>
          <p:cNvPr id="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</p:spPr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4</a:t>
            </a:fld>
            <a:endParaRPr lang="en-US" dirty="0"/>
          </a:p>
        </p:txBody>
      </p:sp>
      <p:sp>
        <p:nvSpPr>
          <p:cNvPr id="53" name="Oval 22"/>
          <p:cNvSpPr>
            <a:spLocks noChangeArrowheads="1"/>
          </p:cNvSpPr>
          <p:nvPr/>
        </p:nvSpPr>
        <p:spPr bwMode="auto">
          <a:xfrm>
            <a:off x="5329237" y="5257800"/>
            <a:ext cx="157163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9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Durability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Premature Deterioration: ASR, DEF, SRC</a:t>
            </a:r>
          </a:p>
          <a:p>
            <a:pPr lvl="1"/>
            <a:r>
              <a:rPr lang="en-US" dirty="0" smtClean="0"/>
              <a:t>TxDOT relies heavily on fly ash for mitigation these type of distresses</a:t>
            </a:r>
          </a:p>
          <a:p>
            <a:r>
              <a:rPr lang="en-US" dirty="0" smtClean="0"/>
              <a:t>High Performance Concrete: Typically required in coastal and North Texas</a:t>
            </a:r>
          </a:p>
          <a:p>
            <a:pPr lvl="1"/>
            <a:r>
              <a:rPr lang="en-US" dirty="0" smtClean="0"/>
              <a:t>Concrete Mix Options 1-4:  All rely on SCM to meet requirements</a:t>
            </a:r>
            <a:endParaRPr lang="en-US" dirty="0"/>
          </a:p>
          <a:p>
            <a:pPr lvl="2"/>
            <a:r>
              <a:rPr lang="en-US" dirty="0" smtClean="0"/>
              <a:t>Fly ash only locally available option</a:t>
            </a:r>
          </a:p>
          <a:p>
            <a:pPr lvl="2"/>
            <a:r>
              <a:rPr lang="en-US" dirty="0" smtClean="0"/>
              <a:t>Small amount of Silica Fume used in Panhandle</a:t>
            </a:r>
          </a:p>
          <a:p>
            <a:pPr lvl="1"/>
            <a:r>
              <a:rPr lang="en-US" dirty="0" smtClean="0"/>
              <a:t>Permeability: State mandate to use brine solution as deicing material</a:t>
            </a:r>
          </a:p>
          <a:p>
            <a:r>
              <a:rPr lang="en-US" dirty="0" smtClean="0"/>
              <a:t>Mass Concrete Placements</a:t>
            </a:r>
          </a:p>
          <a:p>
            <a:pPr lvl="1"/>
            <a:r>
              <a:rPr lang="en-US" dirty="0" smtClean="0"/>
              <a:t>High volume fly ash mixes needed to reduce peak temperatures during curing large concrete elements</a:t>
            </a:r>
          </a:p>
          <a:p>
            <a:pPr marL="284162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4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Entrainment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6</a:t>
            </a:fld>
            <a:endParaRPr lang="en-US" dirty="0"/>
          </a:p>
        </p:txBody>
      </p:sp>
      <p:grpSp>
        <p:nvGrpSpPr>
          <p:cNvPr id="5" name="Group 260"/>
          <p:cNvGrpSpPr/>
          <p:nvPr/>
        </p:nvGrpSpPr>
        <p:grpSpPr>
          <a:xfrm>
            <a:off x="2057400" y="228600"/>
            <a:ext cx="6705600" cy="6400800"/>
            <a:chOff x="2108200" y="1066800"/>
            <a:chExt cx="5291138" cy="5124450"/>
          </a:xfrm>
        </p:grpSpPr>
        <p:sp>
          <p:nvSpPr>
            <p:cNvPr id="6" name="Freeform 273"/>
            <p:cNvSpPr>
              <a:spLocks/>
            </p:cNvSpPr>
            <p:nvPr/>
          </p:nvSpPr>
          <p:spPr bwMode="auto">
            <a:xfrm>
              <a:off x="5654675" y="4283075"/>
              <a:ext cx="300038" cy="328613"/>
            </a:xfrm>
            <a:custGeom>
              <a:avLst/>
              <a:gdLst/>
              <a:ahLst/>
              <a:cxnLst>
                <a:cxn ang="0">
                  <a:pos x="65" y="49"/>
                </a:cxn>
                <a:cxn ang="0">
                  <a:pos x="86" y="46"/>
                </a:cxn>
                <a:cxn ang="0">
                  <a:pos x="148" y="0"/>
                </a:cxn>
                <a:cxn ang="0">
                  <a:pos x="200" y="46"/>
                </a:cxn>
                <a:cxn ang="0">
                  <a:pos x="182" y="74"/>
                </a:cxn>
                <a:cxn ang="0">
                  <a:pos x="176" y="132"/>
                </a:cxn>
                <a:cxn ang="0">
                  <a:pos x="73" y="220"/>
                </a:cxn>
                <a:cxn ang="0">
                  <a:pos x="39" y="181"/>
                </a:cxn>
                <a:cxn ang="0">
                  <a:pos x="0" y="140"/>
                </a:cxn>
                <a:cxn ang="0">
                  <a:pos x="5" y="132"/>
                </a:cxn>
                <a:cxn ang="0">
                  <a:pos x="65" y="49"/>
                </a:cxn>
              </a:cxnLst>
              <a:rect l="0" t="0" r="r" b="b"/>
              <a:pathLst>
                <a:path w="200" h="220">
                  <a:moveTo>
                    <a:pt x="65" y="49"/>
                  </a:moveTo>
                  <a:lnTo>
                    <a:pt x="86" y="46"/>
                  </a:lnTo>
                  <a:lnTo>
                    <a:pt x="148" y="0"/>
                  </a:lnTo>
                  <a:lnTo>
                    <a:pt x="200" y="46"/>
                  </a:lnTo>
                  <a:lnTo>
                    <a:pt x="182" y="74"/>
                  </a:lnTo>
                  <a:lnTo>
                    <a:pt x="176" y="132"/>
                  </a:lnTo>
                  <a:lnTo>
                    <a:pt x="73" y="220"/>
                  </a:lnTo>
                  <a:lnTo>
                    <a:pt x="39" y="181"/>
                  </a:lnTo>
                  <a:lnTo>
                    <a:pt x="0" y="140"/>
                  </a:lnTo>
                  <a:lnTo>
                    <a:pt x="5" y="132"/>
                  </a:lnTo>
                  <a:lnTo>
                    <a:pt x="65" y="49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" name="Freeform 274"/>
            <p:cNvSpPr>
              <a:spLocks/>
            </p:cNvSpPr>
            <p:nvPr/>
          </p:nvSpPr>
          <p:spPr bwMode="auto">
            <a:xfrm>
              <a:off x="5708650" y="4479925"/>
              <a:ext cx="322263" cy="263525"/>
            </a:xfrm>
            <a:custGeom>
              <a:avLst/>
              <a:gdLst/>
              <a:ahLst/>
              <a:cxnLst>
                <a:cxn ang="0">
                  <a:pos x="37" y="88"/>
                </a:cxn>
                <a:cxn ang="0">
                  <a:pos x="140" y="0"/>
                </a:cxn>
                <a:cxn ang="0">
                  <a:pos x="215" y="86"/>
                </a:cxn>
                <a:cxn ang="0">
                  <a:pos x="127" y="163"/>
                </a:cxn>
                <a:cxn ang="0">
                  <a:pos x="97" y="142"/>
                </a:cxn>
                <a:cxn ang="0">
                  <a:pos x="52" y="176"/>
                </a:cxn>
                <a:cxn ang="0">
                  <a:pos x="0" y="120"/>
                </a:cxn>
                <a:cxn ang="0">
                  <a:pos x="37" y="88"/>
                </a:cxn>
              </a:cxnLst>
              <a:rect l="0" t="0" r="r" b="b"/>
              <a:pathLst>
                <a:path w="215" h="176">
                  <a:moveTo>
                    <a:pt x="37" y="88"/>
                  </a:moveTo>
                  <a:lnTo>
                    <a:pt x="140" y="0"/>
                  </a:lnTo>
                  <a:lnTo>
                    <a:pt x="215" y="86"/>
                  </a:lnTo>
                  <a:lnTo>
                    <a:pt x="127" y="163"/>
                  </a:lnTo>
                  <a:lnTo>
                    <a:pt x="97" y="142"/>
                  </a:lnTo>
                  <a:lnTo>
                    <a:pt x="52" y="176"/>
                  </a:lnTo>
                  <a:lnTo>
                    <a:pt x="0" y="120"/>
                  </a:lnTo>
                  <a:lnTo>
                    <a:pt x="37" y="8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" name="Freeform 275"/>
            <p:cNvSpPr>
              <a:spLocks/>
            </p:cNvSpPr>
            <p:nvPr/>
          </p:nvSpPr>
          <p:spPr bwMode="auto">
            <a:xfrm>
              <a:off x="5918200" y="4351338"/>
              <a:ext cx="280988" cy="2730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" y="28"/>
                </a:cxn>
                <a:cxn ang="0">
                  <a:pos x="0" y="86"/>
                </a:cxn>
                <a:cxn ang="0">
                  <a:pos x="75" y="172"/>
                </a:cxn>
                <a:cxn ang="0">
                  <a:pos x="89" y="182"/>
                </a:cxn>
                <a:cxn ang="0">
                  <a:pos x="160" y="114"/>
                </a:cxn>
                <a:cxn ang="0">
                  <a:pos x="188" y="88"/>
                </a:cxn>
                <a:cxn ang="0">
                  <a:pos x="103" y="0"/>
                </a:cxn>
                <a:cxn ang="0">
                  <a:pos x="24" y="0"/>
                </a:cxn>
              </a:cxnLst>
              <a:rect l="0" t="0" r="r" b="b"/>
              <a:pathLst>
                <a:path w="188" h="182">
                  <a:moveTo>
                    <a:pt x="24" y="0"/>
                  </a:moveTo>
                  <a:lnTo>
                    <a:pt x="6" y="28"/>
                  </a:lnTo>
                  <a:lnTo>
                    <a:pt x="0" y="86"/>
                  </a:lnTo>
                  <a:lnTo>
                    <a:pt x="75" y="172"/>
                  </a:lnTo>
                  <a:lnTo>
                    <a:pt x="89" y="182"/>
                  </a:lnTo>
                  <a:lnTo>
                    <a:pt x="160" y="114"/>
                  </a:lnTo>
                  <a:lnTo>
                    <a:pt x="188" y="88"/>
                  </a:lnTo>
                  <a:lnTo>
                    <a:pt x="10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" name="Freeform 276"/>
            <p:cNvSpPr>
              <a:spLocks/>
            </p:cNvSpPr>
            <p:nvPr/>
          </p:nvSpPr>
          <p:spPr bwMode="auto">
            <a:xfrm>
              <a:off x="5876925" y="4100513"/>
              <a:ext cx="311150" cy="250825"/>
            </a:xfrm>
            <a:custGeom>
              <a:avLst/>
              <a:gdLst/>
              <a:ahLst/>
              <a:cxnLst>
                <a:cxn ang="0">
                  <a:pos x="131" y="168"/>
                </a:cxn>
                <a:cxn ang="0">
                  <a:pos x="52" y="168"/>
                </a:cxn>
                <a:cxn ang="0">
                  <a:pos x="0" y="122"/>
                </a:cxn>
                <a:cxn ang="0">
                  <a:pos x="80" y="40"/>
                </a:cxn>
                <a:cxn ang="0">
                  <a:pos x="142" y="0"/>
                </a:cxn>
                <a:cxn ang="0">
                  <a:pos x="186" y="3"/>
                </a:cxn>
                <a:cxn ang="0">
                  <a:pos x="192" y="26"/>
                </a:cxn>
                <a:cxn ang="0">
                  <a:pos x="208" y="62"/>
                </a:cxn>
                <a:cxn ang="0">
                  <a:pos x="131" y="168"/>
                </a:cxn>
              </a:cxnLst>
              <a:rect l="0" t="0" r="r" b="b"/>
              <a:pathLst>
                <a:path w="208" h="168">
                  <a:moveTo>
                    <a:pt x="131" y="168"/>
                  </a:moveTo>
                  <a:lnTo>
                    <a:pt x="52" y="168"/>
                  </a:lnTo>
                  <a:lnTo>
                    <a:pt x="0" y="122"/>
                  </a:lnTo>
                  <a:lnTo>
                    <a:pt x="80" y="40"/>
                  </a:lnTo>
                  <a:lnTo>
                    <a:pt x="142" y="0"/>
                  </a:lnTo>
                  <a:lnTo>
                    <a:pt x="186" y="3"/>
                  </a:lnTo>
                  <a:lnTo>
                    <a:pt x="192" y="26"/>
                  </a:lnTo>
                  <a:lnTo>
                    <a:pt x="208" y="62"/>
                  </a:lnTo>
                  <a:lnTo>
                    <a:pt x="131" y="16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" name="Freeform 277"/>
            <p:cNvSpPr>
              <a:spLocks/>
            </p:cNvSpPr>
            <p:nvPr/>
          </p:nvSpPr>
          <p:spPr bwMode="auto">
            <a:xfrm>
              <a:off x="6072188" y="4192588"/>
              <a:ext cx="282575" cy="342900"/>
            </a:xfrm>
            <a:custGeom>
              <a:avLst/>
              <a:gdLst/>
              <a:ahLst/>
              <a:cxnLst>
                <a:cxn ang="0">
                  <a:pos x="57" y="220"/>
                </a:cxn>
                <a:cxn ang="0">
                  <a:pos x="85" y="194"/>
                </a:cxn>
                <a:cxn ang="0">
                  <a:pos x="0" y="106"/>
                </a:cxn>
                <a:cxn ang="0">
                  <a:pos x="77" y="0"/>
                </a:cxn>
                <a:cxn ang="0">
                  <a:pos x="121" y="38"/>
                </a:cxn>
                <a:cxn ang="0">
                  <a:pos x="143" y="41"/>
                </a:cxn>
                <a:cxn ang="0">
                  <a:pos x="151" y="64"/>
                </a:cxn>
                <a:cxn ang="0">
                  <a:pos x="188" y="97"/>
                </a:cxn>
                <a:cxn ang="0">
                  <a:pos x="152" y="135"/>
                </a:cxn>
                <a:cxn ang="0">
                  <a:pos x="146" y="172"/>
                </a:cxn>
                <a:cxn ang="0">
                  <a:pos x="68" y="229"/>
                </a:cxn>
                <a:cxn ang="0">
                  <a:pos x="57" y="220"/>
                </a:cxn>
              </a:cxnLst>
              <a:rect l="0" t="0" r="r" b="b"/>
              <a:pathLst>
                <a:path w="188" h="229">
                  <a:moveTo>
                    <a:pt x="57" y="220"/>
                  </a:moveTo>
                  <a:lnTo>
                    <a:pt x="85" y="194"/>
                  </a:lnTo>
                  <a:lnTo>
                    <a:pt x="0" y="106"/>
                  </a:lnTo>
                  <a:lnTo>
                    <a:pt x="77" y="0"/>
                  </a:lnTo>
                  <a:lnTo>
                    <a:pt x="121" y="38"/>
                  </a:lnTo>
                  <a:lnTo>
                    <a:pt x="143" y="41"/>
                  </a:lnTo>
                  <a:lnTo>
                    <a:pt x="151" y="64"/>
                  </a:lnTo>
                  <a:lnTo>
                    <a:pt x="188" y="97"/>
                  </a:lnTo>
                  <a:lnTo>
                    <a:pt x="152" y="135"/>
                  </a:lnTo>
                  <a:lnTo>
                    <a:pt x="146" y="172"/>
                  </a:lnTo>
                  <a:lnTo>
                    <a:pt x="68" y="229"/>
                  </a:lnTo>
                  <a:lnTo>
                    <a:pt x="57" y="22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" name="Freeform 278"/>
            <p:cNvSpPr>
              <a:spLocks/>
            </p:cNvSpPr>
            <p:nvPr/>
          </p:nvSpPr>
          <p:spPr bwMode="auto">
            <a:xfrm>
              <a:off x="6164263" y="4121150"/>
              <a:ext cx="258762" cy="230188"/>
            </a:xfrm>
            <a:custGeom>
              <a:avLst/>
              <a:gdLst/>
              <a:ahLst/>
              <a:cxnLst>
                <a:cxn ang="0">
                  <a:pos x="127" y="145"/>
                </a:cxn>
                <a:cxn ang="0">
                  <a:pos x="90" y="112"/>
                </a:cxn>
                <a:cxn ang="0">
                  <a:pos x="82" y="89"/>
                </a:cxn>
                <a:cxn ang="0">
                  <a:pos x="60" y="86"/>
                </a:cxn>
                <a:cxn ang="0">
                  <a:pos x="16" y="48"/>
                </a:cxn>
                <a:cxn ang="0">
                  <a:pos x="0" y="12"/>
                </a:cxn>
                <a:cxn ang="0">
                  <a:pos x="45" y="9"/>
                </a:cxn>
                <a:cxn ang="0">
                  <a:pos x="74" y="0"/>
                </a:cxn>
                <a:cxn ang="0">
                  <a:pos x="102" y="0"/>
                </a:cxn>
                <a:cxn ang="0">
                  <a:pos x="131" y="9"/>
                </a:cxn>
                <a:cxn ang="0">
                  <a:pos x="142" y="15"/>
                </a:cxn>
                <a:cxn ang="0">
                  <a:pos x="144" y="34"/>
                </a:cxn>
                <a:cxn ang="0">
                  <a:pos x="136" y="48"/>
                </a:cxn>
                <a:cxn ang="0">
                  <a:pos x="144" y="60"/>
                </a:cxn>
                <a:cxn ang="0">
                  <a:pos x="144" y="81"/>
                </a:cxn>
                <a:cxn ang="0">
                  <a:pos x="150" y="86"/>
                </a:cxn>
                <a:cxn ang="0">
                  <a:pos x="159" y="91"/>
                </a:cxn>
                <a:cxn ang="0">
                  <a:pos x="171" y="112"/>
                </a:cxn>
                <a:cxn ang="0">
                  <a:pos x="173" y="146"/>
                </a:cxn>
                <a:cxn ang="0">
                  <a:pos x="161" y="154"/>
                </a:cxn>
                <a:cxn ang="0">
                  <a:pos x="127" y="145"/>
                </a:cxn>
              </a:cxnLst>
              <a:rect l="0" t="0" r="r" b="b"/>
              <a:pathLst>
                <a:path w="173" h="154">
                  <a:moveTo>
                    <a:pt x="127" y="145"/>
                  </a:moveTo>
                  <a:lnTo>
                    <a:pt x="90" y="112"/>
                  </a:lnTo>
                  <a:lnTo>
                    <a:pt x="82" y="89"/>
                  </a:lnTo>
                  <a:lnTo>
                    <a:pt x="60" y="86"/>
                  </a:lnTo>
                  <a:lnTo>
                    <a:pt x="16" y="48"/>
                  </a:lnTo>
                  <a:lnTo>
                    <a:pt x="0" y="12"/>
                  </a:lnTo>
                  <a:lnTo>
                    <a:pt x="45" y="9"/>
                  </a:lnTo>
                  <a:lnTo>
                    <a:pt x="74" y="0"/>
                  </a:lnTo>
                  <a:lnTo>
                    <a:pt x="102" y="0"/>
                  </a:lnTo>
                  <a:lnTo>
                    <a:pt x="131" y="9"/>
                  </a:lnTo>
                  <a:lnTo>
                    <a:pt x="142" y="15"/>
                  </a:lnTo>
                  <a:lnTo>
                    <a:pt x="144" y="34"/>
                  </a:lnTo>
                  <a:lnTo>
                    <a:pt x="136" y="48"/>
                  </a:lnTo>
                  <a:lnTo>
                    <a:pt x="144" y="60"/>
                  </a:lnTo>
                  <a:lnTo>
                    <a:pt x="144" y="81"/>
                  </a:lnTo>
                  <a:lnTo>
                    <a:pt x="150" y="86"/>
                  </a:lnTo>
                  <a:lnTo>
                    <a:pt x="159" y="91"/>
                  </a:lnTo>
                  <a:lnTo>
                    <a:pt x="171" y="112"/>
                  </a:lnTo>
                  <a:lnTo>
                    <a:pt x="173" y="146"/>
                  </a:lnTo>
                  <a:lnTo>
                    <a:pt x="161" y="154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" name="Freeform 279"/>
            <p:cNvSpPr>
              <a:spLocks/>
            </p:cNvSpPr>
            <p:nvPr/>
          </p:nvSpPr>
          <p:spPr bwMode="auto">
            <a:xfrm>
              <a:off x="6173788" y="4338638"/>
              <a:ext cx="330200" cy="320675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78" y="75"/>
                </a:cxn>
                <a:cxn ang="0">
                  <a:pos x="84" y="38"/>
                </a:cxn>
                <a:cxn ang="0">
                  <a:pos x="120" y="0"/>
                </a:cxn>
                <a:cxn ang="0">
                  <a:pos x="154" y="9"/>
                </a:cxn>
                <a:cxn ang="0">
                  <a:pos x="154" y="21"/>
                </a:cxn>
                <a:cxn ang="0">
                  <a:pos x="160" y="30"/>
                </a:cxn>
                <a:cxn ang="0">
                  <a:pos x="160" y="44"/>
                </a:cxn>
                <a:cxn ang="0">
                  <a:pos x="166" y="61"/>
                </a:cxn>
                <a:cxn ang="0">
                  <a:pos x="177" y="67"/>
                </a:cxn>
                <a:cxn ang="0">
                  <a:pos x="189" y="83"/>
                </a:cxn>
                <a:cxn ang="0">
                  <a:pos x="191" y="95"/>
                </a:cxn>
                <a:cxn ang="0">
                  <a:pos x="220" y="120"/>
                </a:cxn>
                <a:cxn ang="0">
                  <a:pos x="169" y="166"/>
                </a:cxn>
                <a:cxn ang="0">
                  <a:pos x="95" y="215"/>
                </a:cxn>
                <a:cxn ang="0">
                  <a:pos x="0" y="132"/>
                </a:cxn>
              </a:cxnLst>
              <a:rect l="0" t="0" r="r" b="b"/>
              <a:pathLst>
                <a:path w="220" h="215">
                  <a:moveTo>
                    <a:pt x="0" y="132"/>
                  </a:moveTo>
                  <a:lnTo>
                    <a:pt x="78" y="75"/>
                  </a:lnTo>
                  <a:lnTo>
                    <a:pt x="84" y="38"/>
                  </a:lnTo>
                  <a:lnTo>
                    <a:pt x="120" y="0"/>
                  </a:lnTo>
                  <a:lnTo>
                    <a:pt x="154" y="9"/>
                  </a:lnTo>
                  <a:lnTo>
                    <a:pt x="154" y="21"/>
                  </a:lnTo>
                  <a:lnTo>
                    <a:pt x="160" y="30"/>
                  </a:lnTo>
                  <a:lnTo>
                    <a:pt x="160" y="44"/>
                  </a:lnTo>
                  <a:lnTo>
                    <a:pt x="166" y="61"/>
                  </a:lnTo>
                  <a:lnTo>
                    <a:pt x="177" y="67"/>
                  </a:lnTo>
                  <a:lnTo>
                    <a:pt x="189" y="83"/>
                  </a:lnTo>
                  <a:lnTo>
                    <a:pt x="191" y="95"/>
                  </a:lnTo>
                  <a:lnTo>
                    <a:pt x="220" y="120"/>
                  </a:lnTo>
                  <a:lnTo>
                    <a:pt x="169" y="166"/>
                  </a:lnTo>
                  <a:lnTo>
                    <a:pt x="95" y="215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" name="Freeform 280"/>
            <p:cNvSpPr>
              <a:spLocks/>
            </p:cNvSpPr>
            <p:nvPr/>
          </p:nvSpPr>
          <p:spPr bwMode="auto">
            <a:xfrm>
              <a:off x="6300788" y="4518025"/>
              <a:ext cx="354012" cy="427038"/>
            </a:xfrm>
            <a:custGeom>
              <a:avLst/>
              <a:gdLst/>
              <a:ahLst/>
              <a:cxnLst>
                <a:cxn ang="0">
                  <a:pos x="11" y="95"/>
                </a:cxn>
                <a:cxn ang="0">
                  <a:pos x="85" y="46"/>
                </a:cxn>
                <a:cxn ang="0">
                  <a:pos x="136" y="0"/>
                </a:cxn>
                <a:cxn ang="0">
                  <a:pos x="139" y="35"/>
                </a:cxn>
                <a:cxn ang="0">
                  <a:pos x="159" y="60"/>
                </a:cxn>
                <a:cxn ang="0">
                  <a:pos x="160" y="80"/>
                </a:cxn>
                <a:cxn ang="0">
                  <a:pos x="196" y="101"/>
                </a:cxn>
                <a:cxn ang="0">
                  <a:pos x="207" y="117"/>
                </a:cxn>
                <a:cxn ang="0">
                  <a:pos x="224" y="121"/>
                </a:cxn>
                <a:cxn ang="0">
                  <a:pos x="237" y="137"/>
                </a:cxn>
                <a:cxn ang="0">
                  <a:pos x="179" y="175"/>
                </a:cxn>
                <a:cxn ang="0">
                  <a:pos x="76" y="231"/>
                </a:cxn>
                <a:cxn ang="0">
                  <a:pos x="0" y="286"/>
                </a:cxn>
                <a:cxn ang="0">
                  <a:pos x="10" y="192"/>
                </a:cxn>
                <a:cxn ang="0">
                  <a:pos x="11" y="95"/>
                </a:cxn>
              </a:cxnLst>
              <a:rect l="0" t="0" r="r" b="b"/>
              <a:pathLst>
                <a:path w="237" h="286">
                  <a:moveTo>
                    <a:pt x="11" y="95"/>
                  </a:moveTo>
                  <a:lnTo>
                    <a:pt x="85" y="46"/>
                  </a:lnTo>
                  <a:lnTo>
                    <a:pt x="136" y="0"/>
                  </a:lnTo>
                  <a:lnTo>
                    <a:pt x="139" y="35"/>
                  </a:lnTo>
                  <a:lnTo>
                    <a:pt x="159" y="60"/>
                  </a:lnTo>
                  <a:lnTo>
                    <a:pt x="160" y="80"/>
                  </a:lnTo>
                  <a:lnTo>
                    <a:pt x="196" y="101"/>
                  </a:lnTo>
                  <a:lnTo>
                    <a:pt x="207" y="117"/>
                  </a:lnTo>
                  <a:lnTo>
                    <a:pt x="224" y="121"/>
                  </a:lnTo>
                  <a:lnTo>
                    <a:pt x="237" y="137"/>
                  </a:lnTo>
                  <a:lnTo>
                    <a:pt x="179" y="175"/>
                  </a:lnTo>
                  <a:lnTo>
                    <a:pt x="76" y="231"/>
                  </a:lnTo>
                  <a:lnTo>
                    <a:pt x="0" y="286"/>
                  </a:lnTo>
                  <a:lnTo>
                    <a:pt x="10" y="192"/>
                  </a:lnTo>
                  <a:lnTo>
                    <a:pt x="11" y="9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" name="Freeform 281"/>
            <p:cNvSpPr>
              <a:spLocks/>
            </p:cNvSpPr>
            <p:nvPr/>
          </p:nvSpPr>
          <p:spPr bwMode="auto">
            <a:xfrm>
              <a:off x="6051550" y="4522788"/>
              <a:ext cx="265113" cy="282575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71" y="0"/>
                </a:cxn>
                <a:cxn ang="0">
                  <a:pos x="82" y="9"/>
                </a:cxn>
                <a:cxn ang="0">
                  <a:pos x="177" y="92"/>
                </a:cxn>
                <a:cxn ang="0">
                  <a:pos x="176" y="189"/>
                </a:cxn>
                <a:cxn ang="0">
                  <a:pos x="148" y="188"/>
                </a:cxn>
                <a:cxn ang="0">
                  <a:pos x="148" y="175"/>
                </a:cxn>
                <a:cxn ang="0">
                  <a:pos x="139" y="180"/>
                </a:cxn>
                <a:cxn ang="0">
                  <a:pos x="109" y="185"/>
                </a:cxn>
                <a:cxn ang="0">
                  <a:pos x="105" y="175"/>
                </a:cxn>
                <a:cxn ang="0">
                  <a:pos x="80" y="175"/>
                </a:cxn>
                <a:cxn ang="0">
                  <a:pos x="69" y="154"/>
                </a:cxn>
                <a:cxn ang="0">
                  <a:pos x="65" y="132"/>
                </a:cxn>
                <a:cxn ang="0">
                  <a:pos x="48" y="118"/>
                </a:cxn>
                <a:cxn ang="0">
                  <a:pos x="31" y="101"/>
                </a:cxn>
                <a:cxn ang="0">
                  <a:pos x="28" y="83"/>
                </a:cxn>
                <a:cxn ang="0">
                  <a:pos x="0" y="68"/>
                </a:cxn>
              </a:cxnLst>
              <a:rect l="0" t="0" r="r" b="b"/>
              <a:pathLst>
                <a:path w="177" h="189">
                  <a:moveTo>
                    <a:pt x="0" y="68"/>
                  </a:moveTo>
                  <a:lnTo>
                    <a:pt x="71" y="0"/>
                  </a:lnTo>
                  <a:lnTo>
                    <a:pt x="82" y="9"/>
                  </a:lnTo>
                  <a:lnTo>
                    <a:pt x="177" y="92"/>
                  </a:lnTo>
                  <a:lnTo>
                    <a:pt x="176" y="189"/>
                  </a:lnTo>
                  <a:lnTo>
                    <a:pt x="148" y="188"/>
                  </a:lnTo>
                  <a:lnTo>
                    <a:pt x="148" y="175"/>
                  </a:lnTo>
                  <a:lnTo>
                    <a:pt x="139" y="180"/>
                  </a:lnTo>
                  <a:lnTo>
                    <a:pt x="109" y="185"/>
                  </a:lnTo>
                  <a:lnTo>
                    <a:pt x="105" y="175"/>
                  </a:lnTo>
                  <a:lnTo>
                    <a:pt x="80" y="175"/>
                  </a:lnTo>
                  <a:lnTo>
                    <a:pt x="69" y="154"/>
                  </a:lnTo>
                  <a:lnTo>
                    <a:pt x="65" y="132"/>
                  </a:lnTo>
                  <a:lnTo>
                    <a:pt x="48" y="118"/>
                  </a:lnTo>
                  <a:lnTo>
                    <a:pt x="31" y="101"/>
                  </a:lnTo>
                  <a:lnTo>
                    <a:pt x="28" y="8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" name="Freeform 282"/>
            <p:cNvSpPr>
              <a:spLocks/>
            </p:cNvSpPr>
            <p:nvPr/>
          </p:nvSpPr>
          <p:spPr bwMode="auto">
            <a:xfrm>
              <a:off x="6069013" y="4784725"/>
              <a:ext cx="246062" cy="309563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6" y="36"/>
                </a:cxn>
                <a:cxn ang="0">
                  <a:pos x="39" y="22"/>
                </a:cxn>
                <a:cxn ang="0">
                  <a:pos x="68" y="0"/>
                </a:cxn>
                <a:cxn ang="0">
                  <a:pos x="93" y="0"/>
                </a:cxn>
                <a:cxn ang="0">
                  <a:pos x="97" y="10"/>
                </a:cxn>
                <a:cxn ang="0">
                  <a:pos x="127" y="5"/>
                </a:cxn>
                <a:cxn ang="0">
                  <a:pos x="136" y="0"/>
                </a:cxn>
                <a:cxn ang="0">
                  <a:pos x="136" y="13"/>
                </a:cxn>
                <a:cxn ang="0">
                  <a:pos x="164" y="14"/>
                </a:cxn>
                <a:cxn ang="0">
                  <a:pos x="154" y="108"/>
                </a:cxn>
                <a:cxn ang="0">
                  <a:pos x="139" y="127"/>
                </a:cxn>
                <a:cxn ang="0">
                  <a:pos x="76" y="167"/>
                </a:cxn>
                <a:cxn ang="0">
                  <a:pos x="28" y="207"/>
                </a:cxn>
                <a:cxn ang="0">
                  <a:pos x="33" y="131"/>
                </a:cxn>
                <a:cxn ang="0">
                  <a:pos x="28" y="117"/>
                </a:cxn>
                <a:cxn ang="0">
                  <a:pos x="19" y="110"/>
                </a:cxn>
                <a:cxn ang="0">
                  <a:pos x="16" y="99"/>
                </a:cxn>
                <a:cxn ang="0">
                  <a:pos x="22" y="96"/>
                </a:cxn>
                <a:cxn ang="0">
                  <a:pos x="30" y="90"/>
                </a:cxn>
                <a:cxn ang="0">
                  <a:pos x="17" y="82"/>
                </a:cxn>
                <a:cxn ang="0">
                  <a:pos x="0" y="70"/>
                </a:cxn>
              </a:cxnLst>
              <a:rect l="0" t="0" r="r" b="b"/>
              <a:pathLst>
                <a:path w="164" h="207">
                  <a:moveTo>
                    <a:pt x="0" y="70"/>
                  </a:moveTo>
                  <a:lnTo>
                    <a:pt x="6" y="36"/>
                  </a:lnTo>
                  <a:lnTo>
                    <a:pt x="39" y="22"/>
                  </a:lnTo>
                  <a:lnTo>
                    <a:pt x="68" y="0"/>
                  </a:lnTo>
                  <a:lnTo>
                    <a:pt x="93" y="0"/>
                  </a:lnTo>
                  <a:lnTo>
                    <a:pt x="97" y="10"/>
                  </a:lnTo>
                  <a:lnTo>
                    <a:pt x="127" y="5"/>
                  </a:lnTo>
                  <a:lnTo>
                    <a:pt x="136" y="0"/>
                  </a:lnTo>
                  <a:lnTo>
                    <a:pt x="136" y="13"/>
                  </a:lnTo>
                  <a:lnTo>
                    <a:pt x="164" y="14"/>
                  </a:lnTo>
                  <a:lnTo>
                    <a:pt x="154" y="108"/>
                  </a:lnTo>
                  <a:lnTo>
                    <a:pt x="139" y="127"/>
                  </a:lnTo>
                  <a:lnTo>
                    <a:pt x="76" y="167"/>
                  </a:lnTo>
                  <a:lnTo>
                    <a:pt x="28" y="207"/>
                  </a:lnTo>
                  <a:lnTo>
                    <a:pt x="33" y="131"/>
                  </a:lnTo>
                  <a:lnTo>
                    <a:pt x="28" y="117"/>
                  </a:lnTo>
                  <a:lnTo>
                    <a:pt x="19" y="110"/>
                  </a:lnTo>
                  <a:lnTo>
                    <a:pt x="16" y="99"/>
                  </a:lnTo>
                  <a:lnTo>
                    <a:pt x="22" y="96"/>
                  </a:lnTo>
                  <a:lnTo>
                    <a:pt x="30" y="90"/>
                  </a:lnTo>
                  <a:lnTo>
                    <a:pt x="17" y="8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" name="Freeform 283"/>
            <p:cNvSpPr>
              <a:spLocks/>
            </p:cNvSpPr>
            <p:nvPr/>
          </p:nvSpPr>
          <p:spPr bwMode="auto">
            <a:xfrm>
              <a:off x="5899150" y="4608513"/>
              <a:ext cx="273050" cy="280987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88" y="0"/>
                </a:cxn>
                <a:cxn ang="0">
                  <a:pos x="102" y="10"/>
                </a:cxn>
                <a:cxn ang="0">
                  <a:pos x="130" y="25"/>
                </a:cxn>
                <a:cxn ang="0">
                  <a:pos x="133" y="43"/>
                </a:cxn>
                <a:cxn ang="0">
                  <a:pos x="167" y="74"/>
                </a:cxn>
                <a:cxn ang="0">
                  <a:pos x="171" y="96"/>
                </a:cxn>
                <a:cxn ang="0">
                  <a:pos x="182" y="117"/>
                </a:cxn>
                <a:cxn ang="0">
                  <a:pos x="153" y="139"/>
                </a:cxn>
                <a:cxn ang="0">
                  <a:pos x="120" y="153"/>
                </a:cxn>
                <a:cxn ang="0">
                  <a:pos x="114" y="187"/>
                </a:cxn>
                <a:cxn ang="0">
                  <a:pos x="43" y="176"/>
                </a:cxn>
                <a:cxn ang="0">
                  <a:pos x="36" y="103"/>
                </a:cxn>
                <a:cxn ang="0">
                  <a:pos x="30" y="88"/>
                </a:cxn>
                <a:cxn ang="0">
                  <a:pos x="13" y="79"/>
                </a:cxn>
                <a:cxn ang="0">
                  <a:pos x="0" y="77"/>
                </a:cxn>
              </a:cxnLst>
              <a:rect l="0" t="0" r="r" b="b"/>
              <a:pathLst>
                <a:path w="182" h="187">
                  <a:moveTo>
                    <a:pt x="0" y="77"/>
                  </a:moveTo>
                  <a:lnTo>
                    <a:pt x="88" y="0"/>
                  </a:lnTo>
                  <a:lnTo>
                    <a:pt x="102" y="10"/>
                  </a:lnTo>
                  <a:lnTo>
                    <a:pt x="130" y="25"/>
                  </a:lnTo>
                  <a:lnTo>
                    <a:pt x="133" y="43"/>
                  </a:lnTo>
                  <a:lnTo>
                    <a:pt x="167" y="74"/>
                  </a:lnTo>
                  <a:lnTo>
                    <a:pt x="171" y="96"/>
                  </a:lnTo>
                  <a:lnTo>
                    <a:pt x="182" y="117"/>
                  </a:lnTo>
                  <a:lnTo>
                    <a:pt x="153" y="139"/>
                  </a:lnTo>
                  <a:lnTo>
                    <a:pt x="120" y="153"/>
                  </a:lnTo>
                  <a:lnTo>
                    <a:pt x="114" y="187"/>
                  </a:lnTo>
                  <a:lnTo>
                    <a:pt x="43" y="176"/>
                  </a:lnTo>
                  <a:lnTo>
                    <a:pt x="36" y="103"/>
                  </a:lnTo>
                  <a:lnTo>
                    <a:pt x="30" y="88"/>
                  </a:lnTo>
                  <a:lnTo>
                    <a:pt x="13" y="79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" name="Rectangle 284"/>
            <p:cNvSpPr>
              <a:spLocks noChangeArrowheads="1"/>
            </p:cNvSpPr>
            <p:nvPr/>
          </p:nvSpPr>
          <p:spPr bwMode="auto">
            <a:xfrm>
              <a:off x="4983163" y="2563813"/>
              <a:ext cx="214312" cy="211137"/>
            </a:xfrm>
            <a:prstGeom prst="rect">
              <a:avLst/>
            </a:prstGeom>
            <a:solidFill>
              <a:srgbClr val="D27D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" name="Freeform 285"/>
            <p:cNvSpPr>
              <a:spLocks/>
            </p:cNvSpPr>
            <p:nvPr/>
          </p:nvSpPr>
          <p:spPr bwMode="auto">
            <a:xfrm>
              <a:off x="4983163" y="2349500"/>
              <a:ext cx="214312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1"/>
                </a:cxn>
                <a:cxn ang="0">
                  <a:pos x="143" y="143"/>
                </a:cxn>
                <a:cxn ang="0">
                  <a:pos x="0" y="143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43" h="143">
                  <a:moveTo>
                    <a:pt x="0" y="0"/>
                  </a:moveTo>
                  <a:lnTo>
                    <a:pt x="143" y="1"/>
                  </a:lnTo>
                  <a:lnTo>
                    <a:pt x="143" y="143"/>
                  </a:lnTo>
                  <a:lnTo>
                    <a:pt x="0" y="143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" name="Freeform 286"/>
            <p:cNvSpPr>
              <a:spLocks/>
            </p:cNvSpPr>
            <p:nvPr/>
          </p:nvSpPr>
          <p:spPr bwMode="auto">
            <a:xfrm>
              <a:off x="5189538" y="2351088"/>
              <a:ext cx="212725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42" y="117"/>
                </a:cxn>
                <a:cxn ang="0">
                  <a:pos x="142" y="142"/>
                </a:cxn>
                <a:cxn ang="0">
                  <a:pos x="0" y="142"/>
                </a:cxn>
                <a:cxn ang="0">
                  <a:pos x="0" y="0"/>
                </a:cxn>
              </a:cxnLst>
              <a:rect l="0" t="0" r="r" b="b"/>
              <a:pathLst>
                <a:path w="142" h="142">
                  <a:moveTo>
                    <a:pt x="0" y="0"/>
                  </a:moveTo>
                  <a:lnTo>
                    <a:pt x="137" y="0"/>
                  </a:lnTo>
                  <a:lnTo>
                    <a:pt x="142" y="117"/>
                  </a:lnTo>
                  <a:lnTo>
                    <a:pt x="142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" name="Freeform 287"/>
            <p:cNvSpPr>
              <a:spLocks/>
            </p:cNvSpPr>
            <p:nvPr/>
          </p:nvSpPr>
          <p:spPr bwMode="auto">
            <a:xfrm>
              <a:off x="5189538" y="2185988"/>
              <a:ext cx="204787" cy="165100"/>
            </a:xfrm>
            <a:custGeom>
              <a:avLst/>
              <a:gdLst/>
              <a:ahLst/>
              <a:cxnLst>
                <a:cxn ang="0">
                  <a:pos x="89" y="22"/>
                </a:cxn>
                <a:cxn ang="0">
                  <a:pos x="89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28" y="12"/>
                </a:cxn>
                <a:cxn ang="0">
                  <a:pos x="48" y="6"/>
                </a:cxn>
                <a:cxn ang="0">
                  <a:pos x="80" y="23"/>
                </a:cxn>
                <a:cxn ang="0">
                  <a:pos x="88" y="19"/>
                </a:cxn>
                <a:cxn ang="0">
                  <a:pos x="89" y="22"/>
                </a:cxn>
              </a:cxnLst>
              <a:rect l="0" t="0" r="r" b="b"/>
              <a:pathLst>
                <a:path w="89" h="72">
                  <a:moveTo>
                    <a:pt x="89" y="22"/>
                  </a:moveTo>
                  <a:cubicBezTo>
                    <a:pt x="89" y="72"/>
                    <a:pt x="89" y="72"/>
                    <a:pt x="89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6" y="12"/>
                    <a:pt x="40" y="6"/>
                    <a:pt x="48" y="6"/>
                  </a:cubicBezTo>
                  <a:cubicBezTo>
                    <a:pt x="68" y="6"/>
                    <a:pt x="64" y="23"/>
                    <a:pt x="80" y="23"/>
                  </a:cubicBezTo>
                  <a:cubicBezTo>
                    <a:pt x="82" y="23"/>
                    <a:pt x="87" y="21"/>
                    <a:pt x="88" y="19"/>
                  </a:cubicBezTo>
                  <a:lnTo>
                    <a:pt x="89" y="22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" name="Freeform 288"/>
            <p:cNvSpPr>
              <a:spLocks/>
            </p:cNvSpPr>
            <p:nvPr/>
          </p:nvSpPr>
          <p:spPr bwMode="auto">
            <a:xfrm>
              <a:off x="5392738" y="2201863"/>
              <a:ext cx="180975" cy="3238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32" y="6"/>
                </a:cxn>
                <a:cxn ang="0">
                  <a:pos x="46" y="3"/>
                </a:cxn>
                <a:cxn ang="0">
                  <a:pos x="60" y="25"/>
                </a:cxn>
                <a:cxn ang="0">
                  <a:pos x="64" y="29"/>
                </a:cxn>
                <a:cxn ang="0">
                  <a:pos x="78" y="34"/>
                </a:cxn>
                <a:cxn ang="0">
                  <a:pos x="75" y="47"/>
                </a:cxn>
                <a:cxn ang="0">
                  <a:pos x="77" y="51"/>
                </a:cxn>
                <a:cxn ang="0">
                  <a:pos x="77" y="52"/>
                </a:cxn>
                <a:cxn ang="0">
                  <a:pos x="77" y="141"/>
                </a:cxn>
                <a:cxn ang="0">
                  <a:pos x="4" y="141"/>
                </a:cxn>
                <a:cxn ang="0">
                  <a:pos x="1" y="65"/>
                </a:cxn>
                <a:cxn ang="0">
                  <a:pos x="1" y="15"/>
                </a:cxn>
                <a:cxn ang="0">
                  <a:pos x="0" y="12"/>
                </a:cxn>
              </a:cxnLst>
              <a:rect l="0" t="0" r="r" b="b"/>
              <a:pathLst>
                <a:path w="78" h="141">
                  <a:moveTo>
                    <a:pt x="0" y="12"/>
                  </a:moveTo>
                  <a:cubicBezTo>
                    <a:pt x="5" y="10"/>
                    <a:pt x="5" y="0"/>
                    <a:pt x="14" y="0"/>
                  </a:cubicBezTo>
                  <a:cubicBezTo>
                    <a:pt x="22" y="0"/>
                    <a:pt x="25" y="4"/>
                    <a:pt x="32" y="6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55" y="8"/>
                    <a:pt x="51" y="21"/>
                    <a:pt x="60" y="25"/>
                  </a:cubicBezTo>
                  <a:cubicBezTo>
                    <a:pt x="62" y="26"/>
                    <a:pt x="63" y="29"/>
                    <a:pt x="64" y="29"/>
                  </a:cubicBezTo>
                  <a:cubicBezTo>
                    <a:pt x="69" y="31"/>
                    <a:pt x="78" y="28"/>
                    <a:pt x="78" y="34"/>
                  </a:cubicBezTo>
                  <a:cubicBezTo>
                    <a:pt x="78" y="39"/>
                    <a:pt x="78" y="46"/>
                    <a:pt x="75" y="47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15"/>
                    <a:pt x="1" y="15"/>
                    <a:pt x="1" y="15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" name="Freeform 289"/>
            <p:cNvSpPr>
              <a:spLocks/>
            </p:cNvSpPr>
            <p:nvPr/>
          </p:nvSpPr>
          <p:spPr bwMode="auto">
            <a:xfrm>
              <a:off x="5570538" y="2279650"/>
              <a:ext cx="193675" cy="255588"/>
            </a:xfrm>
            <a:custGeom>
              <a:avLst/>
              <a:gdLst/>
              <a:ahLst/>
              <a:cxnLst>
                <a:cxn ang="0">
                  <a:pos x="84" y="15"/>
                </a:cxn>
                <a:cxn ang="0">
                  <a:pos x="84" y="111"/>
                </a:cxn>
                <a:cxn ang="0">
                  <a:pos x="0" y="111"/>
                </a:cxn>
                <a:cxn ang="0">
                  <a:pos x="0" y="107"/>
                </a:cxn>
                <a:cxn ang="0">
                  <a:pos x="0" y="18"/>
                </a:cxn>
                <a:cxn ang="0">
                  <a:pos x="11" y="22"/>
                </a:cxn>
                <a:cxn ang="0">
                  <a:pos x="18" y="25"/>
                </a:cxn>
                <a:cxn ang="0">
                  <a:pos x="36" y="5"/>
                </a:cxn>
                <a:cxn ang="0">
                  <a:pos x="40" y="5"/>
                </a:cxn>
                <a:cxn ang="0">
                  <a:pos x="50" y="0"/>
                </a:cxn>
                <a:cxn ang="0">
                  <a:pos x="64" y="10"/>
                </a:cxn>
                <a:cxn ang="0">
                  <a:pos x="84" y="14"/>
                </a:cxn>
                <a:cxn ang="0">
                  <a:pos x="84" y="15"/>
                </a:cxn>
              </a:cxnLst>
              <a:rect l="0" t="0" r="r" b="b"/>
              <a:pathLst>
                <a:path w="84" h="111">
                  <a:moveTo>
                    <a:pt x="84" y="15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21"/>
                    <a:pt x="7" y="22"/>
                    <a:pt x="11" y="22"/>
                  </a:cubicBezTo>
                  <a:cubicBezTo>
                    <a:pt x="14" y="22"/>
                    <a:pt x="15" y="25"/>
                    <a:pt x="18" y="25"/>
                  </a:cubicBezTo>
                  <a:cubicBezTo>
                    <a:pt x="29" y="25"/>
                    <a:pt x="34" y="12"/>
                    <a:pt x="36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0"/>
                    <a:pt x="50" y="0"/>
                  </a:cubicBezTo>
                  <a:cubicBezTo>
                    <a:pt x="56" y="0"/>
                    <a:pt x="62" y="7"/>
                    <a:pt x="64" y="10"/>
                  </a:cubicBezTo>
                  <a:cubicBezTo>
                    <a:pt x="66" y="12"/>
                    <a:pt x="80" y="14"/>
                    <a:pt x="84" y="14"/>
                  </a:cubicBezTo>
                  <a:lnTo>
                    <a:pt x="84" y="15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" name="Freeform 290"/>
            <p:cNvSpPr>
              <a:spLocks/>
            </p:cNvSpPr>
            <p:nvPr/>
          </p:nvSpPr>
          <p:spPr bwMode="auto">
            <a:xfrm>
              <a:off x="5764213" y="2289175"/>
              <a:ext cx="215900" cy="24606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07"/>
                </a:cxn>
                <a:cxn ang="0">
                  <a:pos x="94" y="107"/>
                </a:cxn>
                <a:cxn ang="0">
                  <a:pos x="89" y="0"/>
                </a:cxn>
                <a:cxn ang="0">
                  <a:pos x="72" y="21"/>
                </a:cxn>
                <a:cxn ang="0">
                  <a:pos x="69" y="25"/>
                </a:cxn>
                <a:cxn ang="0">
                  <a:pos x="65" y="31"/>
                </a:cxn>
                <a:cxn ang="0">
                  <a:pos x="57" y="43"/>
                </a:cxn>
                <a:cxn ang="0">
                  <a:pos x="48" y="19"/>
                </a:cxn>
                <a:cxn ang="0">
                  <a:pos x="44" y="12"/>
                </a:cxn>
                <a:cxn ang="0">
                  <a:pos x="24" y="17"/>
                </a:cxn>
                <a:cxn ang="0">
                  <a:pos x="20" y="20"/>
                </a:cxn>
                <a:cxn ang="0">
                  <a:pos x="11" y="25"/>
                </a:cxn>
                <a:cxn ang="0">
                  <a:pos x="0" y="11"/>
                </a:cxn>
              </a:cxnLst>
              <a:rect l="0" t="0" r="r" b="b"/>
              <a:pathLst>
                <a:path w="94" h="107">
                  <a:moveTo>
                    <a:pt x="0" y="11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1"/>
                    <a:pt x="73" y="18"/>
                    <a:pt x="72" y="21"/>
                  </a:cubicBezTo>
                  <a:cubicBezTo>
                    <a:pt x="71" y="23"/>
                    <a:pt x="69" y="24"/>
                    <a:pt x="69" y="25"/>
                  </a:cubicBezTo>
                  <a:cubicBezTo>
                    <a:pt x="68" y="26"/>
                    <a:pt x="66" y="29"/>
                    <a:pt x="65" y="31"/>
                  </a:cubicBezTo>
                  <a:cubicBezTo>
                    <a:pt x="63" y="37"/>
                    <a:pt x="65" y="43"/>
                    <a:pt x="57" y="43"/>
                  </a:cubicBezTo>
                  <a:cubicBezTo>
                    <a:pt x="47" y="43"/>
                    <a:pt x="48" y="29"/>
                    <a:pt x="48" y="19"/>
                  </a:cubicBezTo>
                  <a:cubicBezTo>
                    <a:pt x="48" y="16"/>
                    <a:pt x="46" y="12"/>
                    <a:pt x="44" y="12"/>
                  </a:cubicBezTo>
                  <a:cubicBezTo>
                    <a:pt x="37" y="12"/>
                    <a:pt x="33" y="16"/>
                    <a:pt x="24" y="17"/>
                  </a:cubicBezTo>
                  <a:cubicBezTo>
                    <a:pt x="23" y="17"/>
                    <a:pt x="21" y="19"/>
                    <a:pt x="20" y="20"/>
                  </a:cubicBezTo>
                  <a:cubicBezTo>
                    <a:pt x="19" y="22"/>
                    <a:pt x="15" y="25"/>
                    <a:pt x="11" y="25"/>
                  </a:cubicBezTo>
                  <a:cubicBezTo>
                    <a:pt x="4" y="25"/>
                    <a:pt x="4" y="16"/>
                    <a:pt x="0" y="11"/>
                  </a:cubicBezTo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" name="Freeform 291"/>
            <p:cNvSpPr>
              <a:spLocks/>
            </p:cNvSpPr>
            <p:nvPr/>
          </p:nvSpPr>
          <p:spPr bwMode="auto">
            <a:xfrm>
              <a:off x="4979988" y="2070100"/>
              <a:ext cx="217487" cy="2809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13"/>
                </a:cxn>
                <a:cxn ang="0">
                  <a:pos x="20" y="14"/>
                </a:cxn>
                <a:cxn ang="0">
                  <a:pos x="28" y="6"/>
                </a:cxn>
                <a:cxn ang="0">
                  <a:pos x="34" y="0"/>
                </a:cxn>
                <a:cxn ang="0">
                  <a:pos x="56" y="14"/>
                </a:cxn>
                <a:cxn ang="0">
                  <a:pos x="65" y="36"/>
                </a:cxn>
                <a:cxn ang="0">
                  <a:pos x="74" y="56"/>
                </a:cxn>
                <a:cxn ang="0">
                  <a:pos x="82" y="65"/>
                </a:cxn>
                <a:cxn ang="0">
                  <a:pos x="117" y="68"/>
                </a:cxn>
                <a:cxn ang="0">
                  <a:pos x="136" y="73"/>
                </a:cxn>
                <a:cxn ang="0">
                  <a:pos x="145" y="77"/>
                </a:cxn>
                <a:cxn ang="0">
                  <a:pos x="145" y="188"/>
                </a:cxn>
                <a:cxn ang="0">
                  <a:pos x="2" y="187"/>
                </a:cxn>
                <a:cxn ang="0">
                  <a:pos x="2" y="110"/>
                </a:cxn>
                <a:cxn ang="0">
                  <a:pos x="0" y="8"/>
                </a:cxn>
              </a:cxnLst>
              <a:rect l="0" t="0" r="r" b="b"/>
              <a:pathLst>
                <a:path w="145" h="188">
                  <a:moveTo>
                    <a:pt x="0" y="8"/>
                  </a:moveTo>
                  <a:lnTo>
                    <a:pt x="11" y="13"/>
                  </a:lnTo>
                  <a:lnTo>
                    <a:pt x="20" y="14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56" y="14"/>
                  </a:lnTo>
                  <a:lnTo>
                    <a:pt x="65" y="36"/>
                  </a:lnTo>
                  <a:lnTo>
                    <a:pt x="74" y="56"/>
                  </a:lnTo>
                  <a:lnTo>
                    <a:pt x="82" y="65"/>
                  </a:lnTo>
                  <a:lnTo>
                    <a:pt x="117" y="68"/>
                  </a:lnTo>
                  <a:lnTo>
                    <a:pt x="136" y="73"/>
                  </a:lnTo>
                  <a:lnTo>
                    <a:pt x="145" y="77"/>
                  </a:lnTo>
                  <a:lnTo>
                    <a:pt x="145" y="188"/>
                  </a:lnTo>
                  <a:lnTo>
                    <a:pt x="2" y="187"/>
                  </a:lnTo>
                  <a:lnTo>
                    <a:pt x="2" y="1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" name="Freeform 292"/>
            <p:cNvSpPr>
              <a:spLocks/>
            </p:cNvSpPr>
            <p:nvPr/>
          </p:nvSpPr>
          <p:spPr bwMode="auto">
            <a:xfrm>
              <a:off x="5399088" y="3216275"/>
              <a:ext cx="273050" cy="285750"/>
            </a:xfrm>
            <a:custGeom>
              <a:avLst/>
              <a:gdLst/>
              <a:ahLst/>
              <a:cxnLst>
                <a:cxn ang="0">
                  <a:pos x="71" y="178"/>
                </a:cxn>
                <a:cxn ang="0">
                  <a:pos x="48" y="191"/>
                </a:cxn>
                <a:cxn ang="0">
                  <a:pos x="0" y="109"/>
                </a:cxn>
                <a:cxn ang="0">
                  <a:pos x="76" y="57"/>
                </a:cxn>
                <a:cxn ang="0">
                  <a:pos x="68" y="29"/>
                </a:cxn>
                <a:cxn ang="0">
                  <a:pos x="117" y="0"/>
                </a:cxn>
                <a:cxn ang="0">
                  <a:pos x="182" y="106"/>
                </a:cxn>
                <a:cxn ang="0">
                  <a:pos x="71" y="178"/>
                </a:cxn>
              </a:cxnLst>
              <a:rect l="0" t="0" r="r" b="b"/>
              <a:pathLst>
                <a:path w="182" h="191">
                  <a:moveTo>
                    <a:pt x="71" y="178"/>
                  </a:moveTo>
                  <a:lnTo>
                    <a:pt x="48" y="191"/>
                  </a:lnTo>
                  <a:lnTo>
                    <a:pt x="0" y="109"/>
                  </a:lnTo>
                  <a:lnTo>
                    <a:pt x="76" y="57"/>
                  </a:lnTo>
                  <a:lnTo>
                    <a:pt x="68" y="29"/>
                  </a:lnTo>
                  <a:lnTo>
                    <a:pt x="117" y="0"/>
                  </a:lnTo>
                  <a:lnTo>
                    <a:pt x="182" y="106"/>
                  </a:lnTo>
                  <a:lnTo>
                    <a:pt x="71" y="17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6" name="Freeform 293"/>
            <p:cNvSpPr>
              <a:spLocks/>
            </p:cNvSpPr>
            <p:nvPr/>
          </p:nvSpPr>
          <p:spPr bwMode="auto">
            <a:xfrm>
              <a:off x="5505450" y="3355975"/>
              <a:ext cx="312738" cy="309563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11" y="12"/>
                </a:cxn>
                <a:cxn ang="0">
                  <a:pos x="131" y="0"/>
                </a:cxn>
                <a:cxn ang="0">
                  <a:pos x="209" y="126"/>
                </a:cxn>
                <a:cxn ang="0">
                  <a:pos x="80" y="206"/>
                </a:cxn>
                <a:cxn ang="0">
                  <a:pos x="0" y="84"/>
                </a:cxn>
              </a:cxnLst>
              <a:rect l="0" t="0" r="r" b="b"/>
              <a:pathLst>
                <a:path w="209" h="206">
                  <a:moveTo>
                    <a:pt x="0" y="84"/>
                  </a:moveTo>
                  <a:lnTo>
                    <a:pt x="111" y="12"/>
                  </a:lnTo>
                  <a:lnTo>
                    <a:pt x="131" y="0"/>
                  </a:lnTo>
                  <a:lnTo>
                    <a:pt x="209" y="126"/>
                  </a:lnTo>
                  <a:lnTo>
                    <a:pt x="80" y="20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7" name="Freeform 294"/>
            <p:cNvSpPr>
              <a:spLocks/>
            </p:cNvSpPr>
            <p:nvPr/>
          </p:nvSpPr>
          <p:spPr bwMode="auto">
            <a:xfrm>
              <a:off x="5626100" y="3544888"/>
              <a:ext cx="338138" cy="269875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29" y="0"/>
                </a:cxn>
                <a:cxn ang="0">
                  <a:pos x="150" y="23"/>
                </a:cxn>
                <a:cxn ang="0">
                  <a:pos x="165" y="12"/>
                </a:cxn>
                <a:cxn ang="0">
                  <a:pos x="226" y="103"/>
                </a:cxn>
                <a:cxn ang="0">
                  <a:pos x="173" y="141"/>
                </a:cxn>
                <a:cxn ang="0">
                  <a:pos x="162" y="180"/>
                </a:cxn>
                <a:cxn ang="0">
                  <a:pos x="69" y="143"/>
                </a:cxn>
                <a:cxn ang="0">
                  <a:pos x="25" y="134"/>
                </a:cxn>
                <a:cxn ang="0">
                  <a:pos x="0" y="100"/>
                </a:cxn>
                <a:cxn ang="0">
                  <a:pos x="0" y="80"/>
                </a:cxn>
              </a:cxnLst>
              <a:rect l="0" t="0" r="r" b="b"/>
              <a:pathLst>
                <a:path w="226" h="180">
                  <a:moveTo>
                    <a:pt x="0" y="80"/>
                  </a:moveTo>
                  <a:lnTo>
                    <a:pt x="129" y="0"/>
                  </a:lnTo>
                  <a:lnTo>
                    <a:pt x="150" y="23"/>
                  </a:lnTo>
                  <a:lnTo>
                    <a:pt x="165" y="12"/>
                  </a:lnTo>
                  <a:lnTo>
                    <a:pt x="226" y="103"/>
                  </a:lnTo>
                  <a:lnTo>
                    <a:pt x="173" y="141"/>
                  </a:lnTo>
                  <a:lnTo>
                    <a:pt x="162" y="180"/>
                  </a:lnTo>
                  <a:lnTo>
                    <a:pt x="69" y="143"/>
                  </a:lnTo>
                  <a:lnTo>
                    <a:pt x="25" y="134"/>
                  </a:lnTo>
                  <a:lnTo>
                    <a:pt x="0" y="10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8" name="Freeform 295"/>
            <p:cNvSpPr>
              <a:spLocks/>
            </p:cNvSpPr>
            <p:nvPr/>
          </p:nvSpPr>
          <p:spPr bwMode="auto">
            <a:xfrm>
              <a:off x="5872163" y="3443288"/>
              <a:ext cx="280987" cy="255587"/>
            </a:xfrm>
            <a:custGeom>
              <a:avLst/>
              <a:gdLst/>
              <a:ahLst/>
              <a:cxnLst>
                <a:cxn ang="0">
                  <a:pos x="61" y="171"/>
                </a:cxn>
                <a:cxn ang="0">
                  <a:pos x="188" y="92"/>
                </a:cxn>
                <a:cxn ang="0">
                  <a:pos x="128" y="0"/>
                </a:cxn>
                <a:cxn ang="0">
                  <a:pos x="0" y="80"/>
                </a:cxn>
                <a:cxn ang="0">
                  <a:pos x="61" y="171"/>
                </a:cxn>
              </a:cxnLst>
              <a:rect l="0" t="0" r="r" b="b"/>
              <a:pathLst>
                <a:path w="188" h="171">
                  <a:moveTo>
                    <a:pt x="61" y="171"/>
                  </a:moveTo>
                  <a:lnTo>
                    <a:pt x="188" y="92"/>
                  </a:lnTo>
                  <a:lnTo>
                    <a:pt x="128" y="0"/>
                  </a:lnTo>
                  <a:lnTo>
                    <a:pt x="0" y="80"/>
                  </a:lnTo>
                  <a:lnTo>
                    <a:pt x="61" y="171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9" name="Freeform 296"/>
            <p:cNvSpPr>
              <a:spLocks/>
            </p:cNvSpPr>
            <p:nvPr/>
          </p:nvSpPr>
          <p:spPr bwMode="auto">
            <a:xfrm>
              <a:off x="6008688" y="3303588"/>
              <a:ext cx="290512" cy="277812"/>
            </a:xfrm>
            <a:custGeom>
              <a:avLst/>
              <a:gdLst/>
              <a:ahLst/>
              <a:cxnLst>
                <a:cxn ang="0">
                  <a:pos x="97" y="186"/>
                </a:cxn>
                <a:cxn ang="0">
                  <a:pos x="194" y="120"/>
                </a:cxn>
                <a:cxn ang="0">
                  <a:pos x="121" y="0"/>
                </a:cxn>
                <a:cxn ang="0">
                  <a:pos x="52" y="0"/>
                </a:cxn>
                <a:cxn ang="0">
                  <a:pos x="0" y="32"/>
                </a:cxn>
                <a:cxn ang="0">
                  <a:pos x="35" y="93"/>
                </a:cxn>
                <a:cxn ang="0">
                  <a:pos x="97" y="186"/>
                </a:cxn>
              </a:cxnLst>
              <a:rect l="0" t="0" r="r" b="b"/>
              <a:pathLst>
                <a:path w="194" h="186">
                  <a:moveTo>
                    <a:pt x="97" y="186"/>
                  </a:moveTo>
                  <a:lnTo>
                    <a:pt x="194" y="120"/>
                  </a:lnTo>
                  <a:lnTo>
                    <a:pt x="121" y="0"/>
                  </a:lnTo>
                  <a:lnTo>
                    <a:pt x="52" y="0"/>
                  </a:lnTo>
                  <a:lnTo>
                    <a:pt x="0" y="32"/>
                  </a:lnTo>
                  <a:lnTo>
                    <a:pt x="35" y="93"/>
                  </a:lnTo>
                  <a:lnTo>
                    <a:pt x="97" y="186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0" name="Freeform 297"/>
            <p:cNvSpPr>
              <a:spLocks/>
            </p:cNvSpPr>
            <p:nvPr/>
          </p:nvSpPr>
          <p:spPr bwMode="auto">
            <a:xfrm>
              <a:off x="5773738" y="3094038"/>
              <a:ext cx="312737" cy="25717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" y="43"/>
                </a:cxn>
                <a:cxn ang="0">
                  <a:pos x="7" y="58"/>
                </a:cxn>
                <a:cxn ang="0">
                  <a:pos x="7" y="79"/>
                </a:cxn>
                <a:cxn ang="0">
                  <a:pos x="26" y="80"/>
                </a:cxn>
                <a:cxn ang="0">
                  <a:pos x="23" y="108"/>
                </a:cxn>
                <a:cxn ang="0">
                  <a:pos x="43" y="125"/>
                </a:cxn>
                <a:cxn ang="0">
                  <a:pos x="54" y="134"/>
                </a:cxn>
                <a:cxn ang="0">
                  <a:pos x="55" y="159"/>
                </a:cxn>
                <a:cxn ang="0">
                  <a:pos x="58" y="165"/>
                </a:cxn>
                <a:cxn ang="0">
                  <a:pos x="126" y="122"/>
                </a:cxn>
                <a:cxn ang="0">
                  <a:pos x="157" y="172"/>
                </a:cxn>
                <a:cxn ang="0">
                  <a:pos x="209" y="140"/>
                </a:cxn>
                <a:cxn ang="0">
                  <a:pos x="209" y="122"/>
                </a:cxn>
                <a:cxn ang="0">
                  <a:pos x="164" y="62"/>
                </a:cxn>
                <a:cxn ang="0">
                  <a:pos x="149" y="69"/>
                </a:cxn>
                <a:cxn ang="0">
                  <a:pos x="107" y="0"/>
                </a:cxn>
                <a:cxn ang="0">
                  <a:pos x="9" y="26"/>
                </a:cxn>
                <a:cxn ang="0">
                  <a:pos x="0" y="38"/>
                </a:cxn>
              </a:cxnLst>
              <a:rect l="0" t="0" r="r" b="b"/>
              <a:pathLst>
                <a:path w="209" h="172">
                  <a:moveTo>
                    <a:pt x="0" y="38"/>
                  </a:moveTo>
                  <a:lnTo>
                    <a:pt x="4" y="43"/>
                  </a:lnTo>
                  <a:lnTo>
                    <a:pt x="7" y="58"/>
                  </a:lnTo>
                  <a:lnTo>
                    <a:pt x="7" y="79"/>
                  </a:lnTo>
                  <a:lnTo>
                    <a:pt x="26" y="80"/>
                  </a:lnTo>
                  <a:lnTo>
                    <a:pt x="23" y="108"/>
                  </a:lnTo>
                  <a:lnTo>
                    <a:pt x="43" y="125"/>
                  </a:lnTo>
                  <a:lnTo>
                    <a:pt x="54" y="134"/>
                  </a:lnTo>
                  <a:lnTo>
                    <a:pt x="55" y="159"/>
                  </a:lnTo>
                  <a:lnTo>
                    <a:pt x="58" y="165"/>
                  </a:lnTo>
                  <a:lnTo>
                    <a:pt x="126" y="122"/>
                  </a:lnTo>
                  <a:lnTo>
                    <a:pt x="157" y="172"/>
                  </a:lnTo>
                  <a:lnTo>
                    <a:pt x="209" y="140"/>
                  </a:lnTo>
                  <a:lnTo>
                    <a:pt x="209" y="122"/>
                  </a:lnTo>
                  <a:lnTo>
                    <a:pt x="164" y="62"/>
                  </a:lnTo>
                  <a:lnTo>
                    <a:pt x="149" y="69"/>
                  </a:lnTo>
                  <a:lnTo>
                    <a:pt x="107" y="0"/>
                  </a:lnTo>
                  <a:lnTo>
                    <a:pt x="9" y="2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1" name="Freeform 298"/>
            <p:cNvSpPr>
              <a:spLocks/>
            </p:cNvSpPr>
            <p:nvPr/>
          </p:nvSpPr>
          <p:spPr bwMode="auto">
            <a:xfrm>
              <a:off x="5573713" y="3130550"/>
              <a:ext cx="287337" cy="287338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39" y="32"/>
                </a:cxn>
                <a:cxn ang="0">
                  <a:pos x="87" y="3"/>
                </a:cxn>
                <a:cxn ang="0">
                  <a:pos x="103" y="0"/>
                </a:cxn>
                <a:cxn ang="0">
                  <a:pos x="117" y="7"/>
                </a:cxn>
                <a:cxn ang="0">
                  <a:pos x="123" y="12"/>
                </a:cxn>
                <a:cxn ang="0">
                  <a:pos x="133" y="13"/>
                </a:cxn>
                <a:cxn ang="0">
                  <a:pos x="137" y="18"/>
                </a:cxn>
                <a:cxn ang="0">
                  <a:pos x="140" y="33"/>
                </a:cxn>
                <a:cxn ang="0">
                  <a:pos x="140" y="54"/>
                </a:cxn>
                <a:cxn ang="0">
                  <a:pos x="159" y="55"/>
                </a:cxn>
                <a:cxn ang="0">
                  <a:pos x="156" y="83"/>
                </a:cxn>
                <a:cxn ang="0">
                  <a:pos x="187" y="109"/>
                </a:cxn>
                <a:cxn ang="0">
                  <a:pos x="188" y="134"/>
                </a:cxn>
                <a:cxn ang="0">
                  <a:pos x="191" y="140"/>
                </a:cxn>
                <a:cxn ang="0">
                  <a:pos x="111" y="192"/>
                </a:cxn>
                <a:cxn ang="0">
                  <a:pos x="85" y="151"/>
                </a:cxn>
                <a:cxn ang="0">
                  <a:pos x="65" y="163"/>
                </a:cxn>
                <a:cxn ang="0">
                  <a:pos x="0" y="57"/>
                </a:cxn>
              </a:cxnLst>
              <a:rect l="0" t="0" r="r" b="b"/>
              <a:pathLst>
                <a:path w="191" h="192">
                  <a:moveTo>
                    <a:pt x="0" y="57"/>
                  </a:moveTo>
                  <a:lnTo>
                    <a:pt x="39" y="32"/>
                  </a:lnTo>
                  <a:lnTo>
                    <a:pt x="87" y="3"/>
                  </a:lnTo>
                  <a:lnTo>
                    <a:pt x="103" y="0"/>
                  </a:lnTo>
                  <a:lnTo>
                    <a:pt x="117" y="7"/>
                  </a:lnTo>
                  <a:lnTo>
                    <a:pt x="123" y="12"/>
                  </a:lnTo>
                  <a:lnTo>
                    <a:pt x="133" y="13"/>
                  </a:lnTo>
                  <a:lnTo>
                    <a:pt x="137" y="18"/>
                  </a:lnTo>
                  <a:lnTo>
                    <a:pt x="140" y="33"/>
                  </a:lnTo>
                  <a:lnTo>
                    <a:pt x="140" y="54"/>
                  </a:lnTo>
                  <a:lnTo>
                    <a:pt x="159" y="55"/>
                  </a:lnTo>
                  <a:lnTo>
                    <a:pt x="156" y="83"/>
                  </a:lnTo>
                  <a:lnTo>
                    <a:pt x="187" y="109"/>
                  </a:lnTo>
                  <a:lnTo>
                    <a:pt x="188" y="134"/>
                  </a:lnTo>
                  <a:lnTo>
                    <a:pt x="191" y="140"/>
                  </a:lnTo>
                  <a:lnTo>
                    <a:pt x="111" y="192"/>
                  </a:lnTo>
                  <a:lnTo>
                    <a:pt x="85" y="151"/>
                  </a:lnTo>
                  <a:lnTo>
                    <a:pt x="65" y="16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2" name="Freeform 299"/>
            <p:cNvSpPr>
              <a:spLocks/>
            </p:cNvSpPr>
            <p:nvPr/>
          </p:nvSpPr>
          <p:spPr bwMode="auto">
            <a:xfrm>
              <a:off x="5740400" y="3276600"/>
              <a:ext cx="323850" cy="303213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80" y="43"/>
                </a:cxn>
                <a:cxn ang="0">
                  <a:pos x="148" y="0"/>
                </a:cxn>
                <a:cxn ang="0">
                  <a:pos x="179" y="50"/>
                </a:cxn>
                <a:cxn ang="0">
                  <a:pos x="216" y="112"/>
                </a:cxn>
                <a:cxn ang="0">
                  <a:pos x="88" y="192"/>
                </a:cxn>
                <a:cxn ang="0">
                  <a:pos x="73" y="203"/>
                </a:cxn>
                <a:cxn ang="0">
                  <a:pos x="52" y="180"/>
                </a:cxn>
                <a:cxn ang="0">
                  <a:pos x="0" y="95"/>
                </a:cxn>
              </a:cxnLst>
              <a:rect l="0" t="0" r="r" b="b"/>
              <a:pathLst>
                <a:path w="216" h="203">
                  <a:moveTo>
                    <a:pt x="0" y="95"/>
                  </a:moveTo>
                  <a:lnTo>
                    <a:pt x="80" y="43"/>
                  </a:lnTo>
                  <a:lnTo>
                    <a:pt x="148" y="0"/>
                  </a:lnTo>
                  <a:lnTo>
                    <a:pt x="179" y="50"/>
                  </a:lnTo>
                  <a:lnTo>
                    <a:pt x="216" y="112"/>
                  </a:lnTo>
                  <a:lnTo>
                    <a:pt x="88" y="192"/>
                  </a:lnTo>
                  <a:lnTo>
                    <a:pt x="73" y="203"/>
                  </a:lnTo>
                  <a:lnTo>
                    <a:pt x="52" y="18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3" name="Freeform 300"/>
            <p:cNvSpPr>
              <a:spLocks/>
            </p:cNvSpPr>
            <p:nvPr/>
          </p:nvSpPr>
          <p:spPr bwMode="auto">
            <a:xfrm>
              <a:off x="6200775" y="3024188"/>
              <a:ext cx="401638" cy="171450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260" y="0"/>
                </a:cxn>
                <a:cxn ang="0">
                  <a:pos x="260" y="66"/>
                </a:cxn>
                <a:cxn ang="0">
                  <a:pos x="268" y="81"/>
                </a:cxn>
                <a:cxn ang="0">
                  <a:pos x="102" y="114"/>
                </a:cxn>
                <a:cxn ang="0">
                  <a:pos x="100" y="97"/>
                </a:cxn>
                <a:cxn ang="0">
                  <a:pos x="94" y="97"/>
                </a:cxn>
                <a:cxn ang="0">
                  <a:pos x="94" y="89"/>
                </a:cxn>
                <a:cxn ang="0">
                  <a:pos x="88" y="84"/>
                </a:cxn>
                <a:cxn ang="0">
                  <a:pos x="88" y="75"/>
                </a:cxn>
                <a:cxn ang="0">
                  <a:pos x="82" y="72"/>
                </a:cxn>
                <a:cxn ang="0">
                  <a:pos x="80" y="61"/>
                </a:cxn>
                <a:cxn ang="0">
                  <a:pos x="71" y="60"/>
                </a:cxn>
                <a:cxn ang="0">
                  <a:pos x="71" y="52"/>
                </a:cxn>
                <a:cxn ang="0">
                  <a:pos x="62" y="54"/>
                </a:cxn>
                <a:cxn ang="0">
                  <a:pos x="40" y="38"/>
                </a:cxn>
                <a:cxn ang="0">
                  <a:pos x="39" y="31"/>
                </a:cxn>
                <a:cxn ang="0">
                  <a:pos x="8" y="18"/>
                </a:cxn>
                <a:cxn ang="0">
                  <a:pos x="0" y="6"/>
                </a:cxn>
                <a:cxn ang="0">
                  <a:pos x="88" y="6"/>
                </a:cxn>
              </a:cxnLst>
              <a:rect l="0" t="0" r="r" b="b"/>
              <a:pathLst>
                <a:path w="268" h="114">
                  <a:moveTo>
                    <a:pt x="88" y="6"/>
                  </a:moveTo>
                  <a:lnTo>
                    <a:pt x="260" y="0"/>
                  </a:lnTo>
                  <a:lnTo>
                    <a:pt x="260" y="66"/>
                  </a:lnTo>
                  <a:lnTo>
                    <a:pt x="268" y="81"/>
                  </a:lnTo>
                  <a:lnTo>
                    <a:pt x="102" y="114"/>
                  </a:lnTo>
                  <a:lnTo>
                    <a:pt x="100" y="97"/>
                  </a:lnTo>
                  <a:lnTo>
                    <a:pt x="94" y="97"/>
                  </a:lnTo>
                  <a:lnTo>
                    <a:pt x="94" y="89"/>
                  </a:lnTo>
                  <a:lnTo>
                    <a:pt x="88" y="84"/>
                  </a:lnTo>
                  <a:lnTo>
                    <a:pt x="88" y="75"/>
                  </a:lnTo>
                  <a:lnTo>
                    <a:pt x="82" y="72"/>
                  </a:lnTo>
                  <a:lnTo>
                    <a:pt x="80" y="61"/>
                  </a:lnTo>
                  <a:lnTo>
                    <a:pt x="71" y="60"/>
                  </a:lnTo>
                  <a:lnTo>
                    <a:pt x="71" y="52"/>
                  </a:lnTo>
                  <a:lnTo>
                    <a:pt x="62" y="54"/>
                  </a:lnTo>
                  <a:lnTo>
                    <a:pt x="40" y="38"/>
                  </a:lnTo>
                  <a:lnTo>
                    <a:pt x="39" y="31"/>
                  </a:lnTo>
                  <a:lnTo>
                    <a:pt x="8" y="18"/>
                  </a:lnTo>
                  <a:lnTo>
                    <a:pt x="0" y="6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4" name="Freeform 301"/>
            <p:cNvSpPr>
              <a:spLocks/>
            </p:cNvSpPr>
            <p:nvPr/>
          </p:nvSpPr>
          <p:spPr bwMode="auto">
            <a:xfrm>
              <a:off x="6332538" y="2803525"/>
              <a:ext cx="257175" cy="230188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40" y="3"/>
                </a:cxn>
                <a:cxn ang="0">
                  <a:pos x="58" y="17"/>
                </a:cxn>
                <a:cxn ang="0">
                  <a:pos x="88" y="18"/>
                </a:cxn>
                <a:cxn ang="0">
                  <a:pos x="118" y="35"/>
                </a:cxn>
                <a:cxn ang="0">
                  <a:pos x="131" y="42"/>
                </a:cxn>
                <a:cxn ang="0">
                  <a:pos x="131" y="102"/>
                </a:cxn>
                <a:cxn ang="0">
                  <a:pos x="168" y="135"/>
                </a:cxn>
                <a:cxn ang="0">
                  <a:pos x="172" y="148"/>
                </a:cxn>
                <a:cxn ang="0">
                  <a:pos x="0" y="154"/>
                </a:cxn>
              </a:cxnLst>
              <a:rect l="0" t="0" r="r" b="b"/>
              <a:pathLst>
                <a:path w="172" h="154">
                  <a:moveTo>
                    <a:pt x="0" y="154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0" y="3"/>
                  </a:lnTo>
                  <a:lnTo>
                    <a:pt x="58" y="17"/>
                  </a:lnTo>
                  <a:lnTo>
                    <a:pt x="88" y="18"/>
                  </a:lnTo>
                  <a:lnTo>
                    <a:pt x="118" y="35"/>
                  </a:lnTo>
                  <a:lnTo>
                    <a:pt x="131" y="42"/>
                  </a:lnTo>
                  <a:lnTo>
                    <a:pt x="131" y="102"/>
                  </a:lnTo>
                  <a:lnTo>
                    <a:pt x="168" y="135"/>
                  </a:lnTo>
                  <a:lnTo>
                    <a:pt x="172" y="14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5" name="Freeform 302"/>
            <p:cNvSpPr>
              <a:spLocks/>
            </p:cNvSpPr>
            <p:nvPr/>
          </p:nvSpPr>
          <p:spPr bwMode="auto">
            <a:xfrm>
              <a:off x="6500813" y="2722563"/>
              <a:ext cx="203200" cy="195262"/>
            </a:xfrm>
            <a:custGeom>
              <a:avLst/>
              <a:gdLst/>
              <a:ahLst/>
              <a:cxnLst>
                <a:cxn ang="0">
                  <a:pos x="19" y="96"/>
                </a:cxn>
                <a:cxn ang="0">
                  <a:pos x="6" y="89"/>
                </a:cxn>
                <a:cxn ang="0">
                  <a:pos x="0" y="71"/>
                </a:cxn>
                <a:cxn ang="0">
                  <a:pos x="0" y="12"/>
                </a:cxn>
                <a:cxn ang="0">
                  <a:pos x="17" y="6"/>
                </a:cxn>
                <a:cxn ang="0">
                  <a:pos x="66" y="6"/>
                </a:cxn>
                <a:cxn ang="0">
                  <a:pos x="88" y="0"/>
                </a:cxn>
                <a:cxn ang="0">
                  <a:pos x="136" y="0"/>
                </a:cxn>
                <a:cxn ang="0">
                  <a:pos x="136" y="129"/>
                </a:cxn>
                <a:cxn ang="0">
                  <a:pos x="122" y="131"/>
                </a:cxn>
                <a:cxn ang="0">
                  <a:pos x="113" y="125"/>
                </a:cxn>
                <a:cxn ang="0">
                  <a:pos x="99" y="126"/>
                </a:cxn>
                <a:cxn ang="0">
                  <a:pos x="90" y="119"/>
                </a:cxn>
                <a:cxn ang="0">
                  <a:pos x="51" y="117"/>
                </a:cxn>
                <a:cxn ang="0">
                  <a:pos x="42" y="108"/>
                </a:cxn>
                <a:cxn ang="0">
                  <a:pos x="28" y="105"/>
                </a:cxn>
                <a:cxn ang="0">
                  <a:pos x="19" y="96"/>
                </a:cxn>
              </a:cxnLst>
              <a:rect l="0" t="0" r="r" b="b"/>
              <a:pathLst>
                <a:path w="136" h="131">
                  <a:moveTo>
                    <a:pt x="19" y="96"/>
                  </a:moveTo>
                  <a:lnTo>
                    <a:pt x="6" y="89"/>
                  </a:lnTo>
                  <a:lnTo>
                    <a:pt x="0" y="71"/>
                  </a:lnTo>
                  <a:lnTo>
                    <a:pt x="0" y="12"/>
                  </a:lnTo>
                  <a:lnTo>
                    <a:pt x="17" y="6"/>
                  </a:lnTo>
                  <a:lnTo>
                    <a:pt x="66" y="6"/>
                  </a:lnTo>
                  <a:lnTo>
                    <a:pt x="88" y="0"/>
                  </a:lnTo>
                  <a:lnTo>
                    <a:pt x="136" y="0"/>
                  </a:lnTo>
                  <a:lnTo>
                    <a:pt x="136" y="129"/>
                  </a:lnTo>
                  <a:lnTo>
                    <a:pt x="122" y="131"/>
                  </a:lnTo>
                  <a:lnTo>
                    <a:pt x="113" y="125"/>
                  </a:lnTo>
                  <a:lnTo>
                    <a:pt x="99" y="126"/>
                  </a:lnTo>
                  <a:lnTo>
                    <a:pt x="90" y="119"/>
                  </a:lnTo>
                  <a:lnTo>
                    <a:pt x="51" y="117"/>
                  </a:lnTo>
                  <a:lnTo>
                    <a:pt x="42" y="108"/>
                  </a:lnTo>
                  <a:lnTo>
                    <a:pt x="28" y="105"/>
                  </a:lnTo>
                  <a:lnTo>
                    <a:pt x="19" y="96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6" name="Freeform 303"/>
            <p:cNvSpPr>
              <a:spLocks/>
            </p:cNvSpPr>
            <p:nvPr/>
          </p:nvSpPr>
          <p:spPr bwMode="auto">
            <a:xfrm>
              <a:off x="6529388" y="2865438"/>
              <a:ext cx="252412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23" y="12"/>
                </a:cxn>
                <a:cxn ang="0">
                  <a:pos x="32" y="21"/>
                </a:cxn>
                <a:cxn ang="0">
                  <a:pos x="71" y="23"/>
                </a:cxn>
                <a:cxn ang="0">
                  <a:pos x="80" y="30"/>
                </a:cxn>
                <a:cxn ang="0">
                  <a:pos x="94" y="29"/>
                </a:cxn>
                <a:cxn ang="0">
                  <a:pos x="103" y="35"/>
                </a:cxn>
                <a:cxn ang="0">
                  <a:pos x="117" y="33"/>
                </a:cxn>
                <a:cxn ang="0">
                  <a:pos x="164" y="43"/>
                </a:cxn>
                <a:cxn ang="0">
                  <a:pos x="166" y="87"/>
                </a:cxn>
                <a:cxn ang="0">
                  <a:pos x="169" y="166"/>
                </a:cxn>
                <a:cxn ang="0">
                  <a:pos x="41" y="172"/>
                </a:cxn>
                <a:cxn ang="0">
                  <a:pos x="41" y="106"/>
                </a:cxn>
                <a:cxn ang="0">
                  <a:pos x="37" y="93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69" h="172">
                  <a:moveTo>
                    <a:pt x="0" y="0"/>
                  </a:moveTo>
                  <a:lnTo>
                    <a:pt x="9" y="9"/>
                  </a:lnTo>
                  <a:lnTo>
                    <a:pt x="23" y="12"/>
                  </a:lnTo>
                  <a:lnTo>
                    <a:pt x="32" y="21"/>
                  </a:lnTo>
                  <a:lnTo>
                    <a:pt x="71" y="23"/>
                  </a:lnTo>
                  <a:lnTo>
                    <a:pt x="80" y="30"/>
                  </a:lnTo>
                  <a:lnTo>
                    <a:pt x="94" y="29"/>
                  </a:lnTo>
                  <a:lnTo>
                    <a:pt x="103" y="35"/>
                  </a:lnTo>
                  <a:lnTo>
                    <a:pt x="117" y="33"/>
                  </a:lnTo>
                  <a:lnTo>
                    <a:pt x="164" y="43"/>
                  </a:lnTo>
                  <a:lnTo>
                    <a:pt x="166" y="87"/>
                  </a:lnTo>
                  <a:lnTo>
                    <a:pt x="169" y="166"/>
                  </a:lnTo>
                  <a:lnTo>
                    <a:pt x="41" y="172"/>
                  </a:lnTo>
                  <a:lnTo>
                    <a:pt x="41" y="106"/>
                  </a:lnTo>
                  <a:lnTo>
                    <a:pt x="37" y="93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7" name="Freeform 304"/>
            <p:cNvSpPr>
              <a:spLocks/>
            </p:cNvSpPr>
            <p:nvPr/>
          </p:nvSpPr>
          <p:spPr bwMode="auto">
            <a:xfrm>
              <a:off x="6773863" y="2865438"/>
              <a:ext cx="160337" cy="13335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44" y="24"/>
                </a:cxn>
                <a:cxn ang="0">
                  <a:pos x="56" y="0"/>
                </a:cxn>
                <a:cxn ang="0">
                  <a:pos x="60" y="3"/>
                </a:cxn>
                <a:cxn ang="0">
                  <a:pos x="71" y="0"/>
                </a:cxn>
                <a:cxn ang="0">
                  <a:pos x="71" y="72"/>
                </a:cxn>
                <a:cxn ang="0">
                  <a:pos x="88" y="77"/>
                </a:cxn>
                <a:cxn ang="0">
                  <a:pos x="107" y="78"/>
                </a:cxn>
                <a:cxn ang="0">
                  <a:pos x="107" y="89"/>
                </a:cxn>
                <a:cxn ang="0">
                  <a:pos x="2" y="87"/>
                </a:cxn>
                <a:cxn ang="0">
                  <a:pos x="0" y="43"/>
                </a:cxn>
              </a:cxnLst>
              <a:rect l="0" t="0" r="r" b="b"/>
              <a:pathLst>
                <a:path w="107" h="89">
                  <a:moveTo>
                    <a:pt x="0" y="43"/>
                  </a:moveTo>
                  <a:lnTo>
                    <a:pt x="44" y="24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71" y="0"/>
                  </a:lnTo>
                  <a:lnTo>
                    <a:pt x="71" y="72"/>
                  </a:lnTo>
                  <a:lnTo>
                    <a:pt x="88" y="77"/>
                  </a:lnTo>
                  <a:lnTo>
                    <a:pt x="107" y="78"/>
                  </a:lnTo>
                  <a:lnTo>
                    <a:pt x="107" y="89"/>
                  </a:lnTo>
                  <a:lnTo>
                    <a:pt x="2" y="8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8" name="Freeform 305"/>
            <p:cNvSpPr>
              <a:spLocks/>
            </p:cNvSpPr>
            <p:nvPr/>
          </p:nvSpPr>
          <p:spPr bwMode="auto">
            <a:xfrm>
              <a:off x="6777038" y="2981325"/>
              <a:ext cx="239712" cy="266700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10"/>
                </a:cxn>
                <a:cxn ang="0">
                  <a:pos x="105" y="12"/>
                </a:cxn>
                <a:cxn ang="0">
                  <a:pos x="105" y="1"/>
                </a:cxn>
                <a:cxn ang="0">
                  <a:pos x="131" y="0"/>
                </a:cxn>
                <a:cxn ang="0">
                  <a:pos x="134" y="3"/>
                </a:cxn>
                <a:cxn ang="0">
                  <a:pos x="126" y="30"/>
                </a:cxn>
                <a:cxn ang="0">
                  <a:pos x="119" y="49"/>
                </a:cxn>
                <a:cxn ang="0">
                  <a:pos x="111" y="58"/>
                </a:cxn>
                <a:cxn ang="0">
                  <a:pos x="103" y="109"/>
                </a:cxn>
                <a:cxn ang="0">
                  <a:pos x="111" y="137"/>
                </a:cxn>
                <a:cxn ang="0">
                  <a:pos x="135" y="135"/>
                </a:cxn>
                <a:cxn ang="0">
                  <a:pos x="137" y="154"/>
                </a:cxn>
                <a:cxn ang="0">
                  <a:pos x="149" y="163"/>
                </a:cxn>
                <a:cxn ang="0">
                  <a:pos x="160" y="178"/>
                </a:cxn>
                <a:cxn ang="0">
                  <a:pos x="11" y="178"/>
                </a:cxn>
                <a:cxn ang="0">
                  <a:pos x="3" y="89"/>
                </a:cxn>
              </a:cxnLst>
              <a:rect l="0" t="0" r="r" b="b"/>
              <a:pathLst>
                <a:path w="160" h="178">
                  <a:moveTo>
                    <a:pt x="3" y="89"/>
                  </a:moveTo>
                  <a:lnTo>
                    <a:pt x="0" y="10"/>
                  </a:lnTo>
                  <a:lnTo>
                    <a:pt x="105" y="12"/>
                  </a:lnTo>
                  <a:lnTo>
                    <a:pt x="105" y="1"/>
                  </a:lnTo>
                  <a:lnTo>
                    <a:pt x="131" y="0"/>
                  </a:lnTo>
                  <a:lnTo>
                    <a:pt x="134" y="3"/>
                  </a:lnTo>
                  <a:lnTo>
                    <a:pt x="126" y="30"/>
                  </a:lnTo>
                  <a:lnTo>
                    <a:pt x="119" y="49"/>
                  </a:lnTo>
                  <a:lnTo>
                    <a:pt x="111" y="58"/>
                  </a:lnTo>
                  <a:lnTo>
                    <a:pt x="103" y="109"/>
                  </a:lnTo>
                  <a:lnTo>
                    <a:pt x="111" y="137"/>
                  </a:lnTo>
                  <a:lnTo>
                    <a:pt x="135" y="135"/>
                  </a:lnTo>
                  <a:lnTo>
                    <a:pt x="137" y="154"/>
                  </a:lnTo>
                  <a:lnTo>
                    <a:pt x="149" y="163"/>
                  </a:lnTo>
                  <a:lnTo>
                    <a:pt x="160" y="178"/>
                  </a:lnTo>
                  <a:lnTo>
                    <a:pt x="11" y="178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39" name="Freeform 306"/>
            <p:cNvSpPr>
              <a:spLocks/>
            </p:cNvSpPr>
            <p:nvPr/>
          </p:nvSpPr>
          <p:spPr bwMode="auto">
            <a:xfrm>
              <a:off x="6589713" y="3114675"/>
              <a:ext cx="260350" cy="338138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0" y="6"/>
                </a:cxn>
                <a:cxn ang="0">
                  <a:pos x="128" y="0"/>
                </a:cxn>
                <a:cxn ang="0">
                  <a:pos x="136" y="89"/>
                </a:cxn>
                <a:cxn ang="0">
                  <a:pos x="154" y="89"/>
                </a:cxn>
                <a:cxn ang="0">
                  <a:pos x="143" y="95"/>
                </a:cxn>
                <a:cxn ang="0">
                  <a:pos x="154" y="100"/>
                </a:cxn>
                <a:cxn ang="0">
                  <a:pos x="143" y="106"/>
                </a:cxn>
                <a:cxn ang="0">
                  <a:pos x="148" y="111"/>
                </a:cxn>
                <a:cxn ang="0">
                  <a:pos x="148" y="152"/>
                </a:cxn>
                <a:cxn ang="0">
                  <a:pos x="154" y="166"/>
                </a:cxn>
                <a:cxn ang="0">
                  <a:pos x="160" y="168"/>
                </a:cxn>
                <a:cxn ang="0">
                  <a:pos x="160" y="178"/>
                </a:cxn>
                <a:cxn ang="0">
                  <a:pos x="173" y="195"/>
                </a:cxn>
                <a:cxn ang="0">
                  <a:pos x="142" y="226"/>
                </a:cxn>
                <a:cxn ang="0">
                  <a:pos x="133" y="226"/>
                </a:cxn>
                <a:cxn ang="0">
                  <a:pos x="113" y="203"/>
                </a:cxn>
                <a:cxn ang="0">
                  <a:pos x="103" y="202"/>
                </a:cxn>
                <a:cxn ang="0">
                  <a:pos x="99" y="189"/>
                </a:cxn>
                <a:cxn ang="0">
                  <a:pos x="91" y="183"/>
                </a:cxn>
                <a:cxn ang="0">
                  <a:pos x="70" y="183"/>
                </a:cxn>
                <a:cxn ang="0">
                  <a:pos x="65" y="178"/>
                </a:cxn>
                <a:cxn ang="0">
                  <a:pos x="63" y="168"/>
                </a:cxn>
                <a:cxn ang="0">
                  <a:pos x="62" y="152"/>
                </a:cxn>
                <a:cxn ang="0">
                  <a:pos x="34" y="126"/>
                </a:cxn>
                <a:cxn ang="0">
                  <a:pos x="19" y="100"/>
                </a:cxn>
                <a:cxn ang="0">
                  <a:pos x="17" y="86"/>
                </a:cxn>
                <a:cxn ang="0">
                  <a:pos x="11" y="72"/>
                </a:cxn>
                <a:cxn ang="0">
                  <a:pos x="16" y="58"/>
                </a:cxn>
                <a:cxn ang="0">
                  <a:pos x="10" y="41"/>
                </a:cxn>
                <a:cxn ang="0">
                  <a:pos x="8" y="21"/>
                </a:cxn>
              </a:cxnLst>
              <a:rect l="0" t="0" r="r" b="b"/>
              <a:pathLst>
                <a:path w="173" h="226">
                  <a:moveTo>
                    <a:pt x="8" y="21"/>
                  </a:moveTo>
                  <a:lnTo>
                    <a:pt x="0" y="6"/>
                  </a:lnTo>
                  <a:lnTo>
                    <a:pt x="128" y="0"/>
                  </a:lnTo>
                  <a:lnTo>
                    <a:pt x="136" y="89"/>
                  </a:lnTo>
                  <a:lnTo>
                    <a:pt x="154" y="89"/>
                  </a:lnTo>
                  <a:lnTo>
                    <a:pt x="143" y="95"/>
                  </a:lnTo>
                  <a:lnTo>
                    <a:pt x="154" y="100"/>
                  </a:lnTo>
                  <a:lnTo>
                    <a:pt x="143" y="106"/>
                  </a:lnTo>
                  <a:lnTo>
                    <a:pt x="148" y="111"/>
                  </a:lnTo>
                  <a:lnTo>
                    <a:pt x="148" y="152"/>
                  </a:lnTo>
                  <a:lnTo>
                    <a:pt x="154" y="166"/>
                  </a:lnTo>
                  <a:lnTo>
                    <a:pt x="160" y="168"/>
                  </a:lnTo>
                  <a:lnTo>
                    <a:pt x="160" y="178"/>
                  </a:lnTo>
                  <a:lnTo>
                    <a:pt x="173" y="195"/>
                  </a:lnTo>
                  <a:lnTo>
                    <a:pt x="142" y="226"/>
                  </a:lnTo>
                  <a:lnTo>
                    <a:pt x="133" y="226"/>
                  </a:lnTo>
                  <a:lnTo>
                    <a:pt x="113" y="203"/>
                  </a:lnTo>
                  <a:lnTo>
                    <a:pt x="103" y="202"/>
                  </a:lnTo>
                  <a:lnTo>
                    <a:pt x="99" y="189"/>
                  </a:lnTo>
                  <a:lnTo>
                    <a:pt x="91" y="183"/>
                  </a:lnTo>
                  <a:lnTo>
                    <a:pt x="70" y="183"/>
                  </a:lnTo>
                  <a:lnTo>
                    <a:pt x="65" y="178"/>
                  </a:lnTo>
                  <a:lnTo>
                    <a:pt x="63" y="168"/>
                  </a:lnTo>
                  <a:lnTo>
                    <a:pt x="62" y="152"/>
                  </a:lnTo>
                  <a:lnTo>
                    <a:pt x="34" y="126"/>
                  </a:lnTo>
                  <a:lnTo>
                    <a:pt x="19" y="100"/>
                  </a:lnTo>
                  <a:lnTo>
                    <a:pt x="17" y="86"/>
                  </a:lnTo>
                  <a:lnTo>
                    <a:pt x="11" y="72"/>
                  </a:lnTo>
                  <a:lnTo>
                    <a:pt x="16" y="58"/>
                  </a:lnTo>
                  <a:lnTo>
                    <a:pt x="10" y="41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0" name="Freeform 307"/>
            <p:cNvSpPr>
              <a:spLocks/>
            </p:cNvSpPr>
            <p:nvPr/>
          </p:nvSpPr>
          <p:spPr bwMode="auto">
            <a:xfrm>
              <a:off x="6354763" y="3146425"/>
              <a:ext cx="333375" cy="2857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8" y="16"/>
                </a:cxn>
                <a:cxn ang="0">
                  <a:pos x="174" y="37"/>
                </a:cxn>
                <a:cxn ang="0">
                  <a:pos x="169" y="51"/>
                </a:cxn>
                <a:cxn ang="0">
                  <a:pos x="175" y="65"/>
                </a:cxn>
                <a:cxn ang="0">
                  <a:pos x="177" y="79"/>
                </a:cxn>
                <a:cxn ang="0">
                  <a:pos x="192" y="105"/>
                </a:cxn>
                <a:cxn ang="0">
                  <a:pos x="220" y="131"/>
                </a:cxn>
                <a:cxn ang="0">
                  <a:pos x="223" y="157"/>
                </a:cxn>
                <a:cxn ang="0">
                  <a:pos x="123" y="176"/>
                </a:cxn>
                <a:cxn ang="0">
                  <a:pos x="123" y="184"/>
                </a:cxn>
                <a:cxn ang="0">
                  <a:pos x="98" y="191"/>
                </a:cxn>
                <a:cxn ang="0">
                  <a:pos x="92" y="187"/>
                </a:cxn>
                <a:cxn ang="0">
                  <a:pos x="92" y="179"/>
                </a:cxn>
                <a:cxn ang="0">
                  <a:pos x="100" y="176"/>
                </a:cxn>
                <a:cxn ang="0">
                  <a:pos x="98" y="150"/>
                </a:cxn>
                <a:cxn ang="0">
                  <a:pos x="86" y="162"/>
                </a:cxn>
                <a:cxn ang="0">
                  <a:pos x="81" y="157"/>
                </a:cxn>
                <a:cxn ang="0">
                  <a:pos x="81" y="139"/>
                </a:cxn>
                <a:cxn ang="0">
                  <a:pos x="67" y="134"/>
                </a:cxn>
                <a:cxn ang="0">
                  <a:pos x="60" y="124"/>
                </a:cxn>
                <a:cxn ang="0">
                  <a:pos x="49" y="121"/>
                </a:cxn>
                <a:cxn ang="0">
                  <a:pos x="47" y="108"/>
                </a:cxn>
                <a:cxn ang="0">
                  <a:pos x="37" y="110"/>
                </a:cxn>
                <a:cxn ang="0">
                  <a:pos x="27" y="93"/>
                </a:cxn>
                <a:cxn ang="0">
                  <a:pos x="21" y="93"/>
                </a:cxn>
                <a:cxn ang="0">
                  <a:pos x="21" y="79"/>
                </a:cxn>
                <a:cxn ang="0">
                  <a:pos x="15" y="57"/>
                </a:cxn>
                <a:cxn ang="0">
                  <a:pos x="0" y="33"/>
                </a:cxn>
                <a:cxn ang="0">
                  <a:pos x="166" y="0"/>
                </a:cxn>
              </a:cxnLst>
              <a:rect l="0" t="0" r="r" b="b"/>
              <a:pathLst>
                <a:path w="223" h="191">
                  <a:moveTo>
                    <a:pt x="166" y="0"/>
                  </a:moveTo>
                  <a:lnTo>
                    <a:pt x="168" y="16"/>
                  </a:lnTo>
                  <a:lnTo>
                    <a:pt x="174" y="37"/>
                  </a:lnTo>
                  <a:lnTo>
                    <a:pt x="169" y="51"/>
                  </a:lnTo>
                  <a:lnTo>
                    <a:pt x="175" y="65"/>
                  </a:lnTo>
                  <a:lnTo>
                    <a:pt x="177" y="79"/>
                  </a:lnTo>
                  <a:lnTo>
                    <a:pt x="192" y="105"/>
                  </a:lnTo>
                  <a:lnTo>
                    <a:pt x="220" y="131"/>
                  </a:lnTo>
                  <a:lnTo>
                    <a:pt x="223" y="157"/>
                  </a:lnTo>
                  <a:lnTo>
                    <a:pt x="123" y="176"/>
                  </a:lnTo>
                  <a:lnTo>
                    <a:pt x="123" y="184"/>
                  </a:lnTo>
                  <a:lnTo>
                    <a:pt x="98" y="191"/>
                  </a:lnTo>
                  <a:lnTo>
                    <a:pt x="92" y="187"/>
                  </a:lnTo>
                  <a:lnTo>
                    <a:pt x="92" y="179"/>
                  </a:lnTo>
                  <a:lnTo>
                    <a:pt x="100" y="176"/>
                  </a:lnTo>
                  <a:lnTo>
                    <a:pt x="98" y="150"/>
                  </a:lnTo>
                  <a:lnTo>
                    <a:pt x="86" y="162"/>
                  </a:lnTo>
                  <a:lnTo>
                    <a:pt x="81" y="157"/>
                  </a:lnTo>
                  <a:lnTo>
                    <a:pt x="81" y="139"/>
                  </a:lnTo>
                  <a:lnTo>
                    <a:pt x="67" y="134"/>
                  </a:lnTo>
                  <a:lnTo>
                    <a:pt x="60" y="124"/>
                  </a:lnTo>
                  <a:lnTo>
                    <a:pt x="49" y="121"/>
                  </a:lnTo>
                  <a:lnTo>
                    <a:pt x="47" y="108"/>
                  </a:lnTo>
                  <a:lnTo>
                    <a:pt x="37" y="110"/>
                  </a:lnTo>
                  <a:lnTo>
                    <a:pt x="27" y="93"/>
                  </a:lnTo>
                  <a:lnTo>
                    <a:pt x="21" y="93"/>
                  </a:lnTo>
                  <a:lnTo>
                    <a:pt x="21" y="79"/>
                  </a:lnTo>
                  <a:lnTo>
                    <a:pt x="15" y="57"/>
                  </a:lnTo>
                  <a:lnTo>
                    <a:pt x="0" y="3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1" name="Freeform 308"/>
            <p:cNvSpPr>
              <a:spLocks/>
            </p:cNvSpPr>
            <p:nvPr/>
          </p:nvSpPr>
          <p:spPr bwMode="auto">
            <a:xfrm>
              <a:off x="4722813" y="4365625"/>
              <a:ext cx="300037" cy="260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2"/>
                </a:cxn>
                <a:cxn ang="0">
                  <a:pos x="200" y="2"/>
                </a:cxn>
                <a:cxn ang="0">
                  <a:pos x="200" y="174"/>
                </a:cxn>
                <a:cxn ang="0">
                  <a:pos x="0" y="174"/>
                </a:cxn>
                <a:cxn ang="0">
                  <a:pos x="0" y="0"/>
                </a:cxn>
              </a:cxnLst>
              <a:rect l="0" t="0" r="r" b="b"/>
              <a:pathLst>
                <a:path w="200" h="174">
                  <a:moveTo>
                    <a:pt x="0" y="0"/>
                  </a:moveTo>
                  <a:lnTo>
                    <a:pt x="134" y="2"/>
                  </a:lnTo>
                  <a:lnTo>
                    <a:pt x="200" y="2"/>
                  </a:lnTo>
                  <a:lnTo>
                    <a:pt x="200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2" name="Freeform 309"/>
            <p:cNvSpPr>
              <a:spLocks/>
            </p:cNvSpPr>
            <p:nvPr/>
          </p:nvSpPr>
          <p:spPr bwMode="auto">
            <a:xfrm>
              <a:off x="5022850" y="4348163"/>
              <a:ext cx="238125" cy="27781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12" y="13"/>
                </a:cxn>
                <a:cxn ang="0">
                  <a:pos x="114" y="36"/>
                </a:cxn>
                <a:cxn ang="0">
                  <a:pos x="129" y="36"/>
                </a:cxn>
                <a:cxn ang="0">
                  <a:pos x="160" y="0"/>
                </a:cxn>
                <a:cxn ang="0">
                  <a:pos x="160" y="185"/>
                </a:cxn>
                <a:cxn ang="0">
                  <a:pos x="0" y="185"/>
                </a:cxn>
                <a:cxn ang="0">
                  <a:pos x="0" y="13"/>
                </a:cxn>
              </a:cxnLst>
              <a:rect l="0" t="0" r="r" b="b"/>
              <a:pathLst>
                <a:path w="160" h="185">
                  <a:moveTo>
                    <a:pt x="0" y="13"/>
                  </a:moveTo>
                  <a:lnTo>
                    <a:pt x="112" y="13"/>
                  </a:lnTo>
                  <a:lnTo>
                    <a:pt x="114" y="36"/>
                  </a:lnTo>
                  <a:lnTo>
                    <a:pt x="129" y="36"/>
                  </a:lnTo>
                  <a:lnTo>
                    <a:pt x="160" y="0"/>
                  </a:lnTo>
                  <a:lnTo>
                    <a:pt x="160" y="185"/>
                  </a:lnTo>
                  <a:lnTo>
                    <a:pt x="0" y="18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3" name="Freeform 310"/>
            <p:cNvSpPr>
              <a:spLocks/>
            </p:cNvSpPr>
            <p:nvPr/>
          </p:nvSpPr>
          <p:spPr bwMode="auto">
            <a:xfrm>
              <a:off x="4922838" y="4233863"/>
              <a:ext cx="355600" cy="168275"/>
            </a:xfrm>
            <a:custGeom>
              <a:avLst/>
              <a:gdLst/>
              <a:ahLst/>
              <a:cxnLst>
                <a:cxn ang="0">
                  <a:pos x="226" y="77"/>
                </a:cxn>
                <a:cxn ang="0">
                  <a:pos x="195" y="113"/>
                </a:cxn>
                <a:cxn ang="0">
                  <a:pos x="180" y="113"/>
                </a:cxn>
                <a:cxn ang="0">
                  <a:pos x="178" y="90"/>
                </a:cxn>
                <a:cxn ang="0">
                  <a:pos x="66" y="90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118" y="0"/>
                </a:cxn>
                <a:cxn ang="0">
                  <a:pos x="237" y="60"/>
                </a:cxn>
                <a:cxn ang="0">
                  <a:pos x="226" y="77"/>
                </a:cxn>
              </a:cxnLst>
              <a:rect l="0" t="0" r="r" b="b"/>
              <a:pathLst>
                <a:path w="237" h="113">
                  <a:moveTo>
                    <a:pt x="226" y="77"/>
                  </a:moveTo>
                  <a:lnTo>
                    <a:pt x="195" y="113"/>
                  </a:lnTo>
                  <a:lnTo>
                    <a:pt x="180" y="113"/>
                  </a:lnTo>
                  <a:lnTo>
                    <a:pt x="178" y="90"/>
                  </a:lnTo>
                  <a:lnTo>
                    <a:pt x="66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237" y="60"/>
                  </a:lnTo>
                  <a:lnTo>
                    <a:pt x="226" y="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4" name="Freeform 311"/>
            <p:cNvSpPr>
              <a:spLocks/>
            </p:cNvSpPr>
            <p:nvPr/>
          </p:nvSpPr>
          <p:spPr bwMode="auto">
            <a:xfrm>
              <a:off x="4868863" y="4048125"/>
              <a:ext cx="349250" cy="244475"/>
            </a:xfrm>
            <a:custGeom>
              <a:avLst/>
              <a:gdLst/>
              <a:ahLst/>
              <a:cxnLst>
                <a:cxn ang="0">
                  <a:pos x="234" y="47"/>
                </a:cxn>
                <a:cxn ang="0">
                  <a:pos x="234" y="164"/>
                </a:cxn>
                <a:cxn ang="0">
                  <a:pos x="155" y="124"/>
                </a:cxn>
                <a:cxn ang="0">
                  <a:pos x="20" y="124"/>
                </a:cxn>
                <a:cxn ang="0">
                  <a:pos x="20" y="64"/>
                </a:cxn>
                <a:cxn ang="0">
                  <a:pos x="0" y="64"/>
                </a:cxn>
                <a:cxn ang="0">
                  <a:pos x="0" y="0"/>
                </a:cxn>
                <a:cxn ang="0">
                  <a:pos x="127" y="0"/>
                </a:cxn>
                <a:cxn ang="0">
                  <a:pos x="127" y="47"/>
                </a:cxn>
                <a:cxn ang="0">
                  <a:pos x="234" y="47"/>
                </a:cxn>
              </a:cxnLst>
              <a:rect l="0" t="0" r="r" b="b"/>
              <a:pathLst>
                <a:path w="234" h="164">
                  <a:moveTo>
                    <a:pt x="234" y="47"/>
                  </a:moveTo>
                  <a:lnTo>
                    <a:pt x="234" y="164"/>
                  </a:lnTo>
                  <a:lnTo>
                    <a:pt x="155" y="124"/>
                  </a:lnTo>
                  <a:lnTo>
                    <a:pt x="20" y="124"/>
                  </a:lnTo>
                  <a:lnTo>
                    <a:pt x="20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47"/>
                  </a:lnTo>
                  <a:lnTo>
                    <a:pt x="234" y="4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5" name="Freeform 312"/>
            <p:cNvSpPr>
              <a:spLocks/>
            </p:cNvSpPr>
            <p:nvPr/>
          </p:nvSpPr>
          <p:spPr bwMode="auto">
            <a:xfrm>
              <a:off x="5218113" y="4117975"/>
              <a:ext cx="206375" cy="204788"/>
            </a:xfrm>
            <a:custGeom>
              <a:avLst/>
              <a:gdLst/>
              <a:ahLst/>
              <a:cxnLst>
                <a:cxn ang="0">
                  <a:pos x="40" y="137"/>
                </a:cxn>
                <a:cxn ang="0">
                  <a:pos x="0" y="117"/>
                </a:cxn>
                <a:cxn ang="0">
                  <a:pos x="0" y="0"/>
                </a:cxn>
                <a:cxn ang="0">
                  <a:pos x="89" y="0"/>
                </a:cxn>
                <a:cxn ang="0">
                  <a:pos x="138" y="62"/>
                </a:cxn>
                <a:cxn ang="0">
                  <a:pos x="70" y="130"/>
                </a:cxn>
                <a:cxn ang="0">
                  <a:pos x="40" y="137"/>
                </a:cxn>
              </a:cxnLst>
              <a:rect l="0" t="0" r="r" b="b"/>
              <a:pathLst>
                <a:path w="138" h="137">
                  <a:moveTo>
                    <a:pt x="40" y="137"/>
                  </a:moveTo>
                  <a:lnTo>
                    <a:pt x="0" y="117"/>
                  </a:lnTo>
                  <a:lnTo>
                    <a:pt x="0" y="0"/>
                  </a:lnTo>
                  <a:lnTo>
                    <a:pt x="89" y="0"/>
                  </a:lnTo>
                  <a:lnTo>
                    <a:pt x="138" y="62"/>
                  </a:lnTo>
                  <a:lnTo>
                    <a:pt x="70" y="130"/>
                  </a:lnTo>
                  <a:lnTo>
                    <a:pt x="40" y="13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6" name="Freeform 313"/>
            <p:cNvSpPr>
              <a:spLocks/>
            </p:cNvSpPr>
            <p:nvPr/>
          </p:nvSpPr>
          <p:spPr bwMode="auto">
            <a:xfrm>
              <a:off x="5322888" y="4168775"/>
              <a:ext cx="268287" cy="207963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68" y="28"/>
                </a:cxn>
                <a:cxn ang="0">
                  <a:pos x="101" y="0"/>
                </a:cxn>
                <a:cxn ang="0">
                  <a:pos x="179" y="66"/>
                </a:cxn>
                <a:cxn ang="0">
                  <a:pos x="179" y="94"/>
                </a:cxn>
                <a:cxn ang="0">
                  <a:pos x="158" y="114"/>
                </a:cxn>
                <a:cxn ang="0">
                  <a:pos x="99" y="139"/>
                </a:cxn>
                <a:cxn ang="0">
                  <a:pos x="84" y="119"/>
                </a:cxn>
                <a:cxn ang="0">
                  <a:pos x="87" y="102"/>
                </a:cxn>
                <a:cxn ang="0">
                  <a:pos x="79" y="96"/>
                </a:cxn>
                <a:cxn ang="0">
                  <a:pos x="42" y="94"/>
                </a:cxn>
                <a:cxn ang="0">
                  <a:pos x="30" y="97"/>
                </a:cxn>
                <a:cxn ang="0">
                  <a:pos x="0" y="96"/>
                </a:cxn>
              </a:cxnLst>
              <a:rect l="0" t="0" r="r" b="b"/>
              <a:pathLst>
                <a:path w="179" h="139">
                  <a:moveTo>
                    <a:pt x="0" y="96"/>
                  </a:moveTo>
                  <a:lnTo>
                    <a:pt x="68" y="28"/>
                  </a:lnTo>
                  <a:lnTo>
                    <a:pt x="101" y="0"/>
                  </a:lnTo>
                  <a:lnTo>
                    <a:pt x="179" y="66"/>
                  </a:lnTo>
                  <a:lnTo>
                    <a:pt x="179" y="94"/>
                  </a:lnTo>
                  <a:lnTo>
                    <a:pt x="158" y="114"/>
                  </a:lnTo>
                  <a:lnTo>
                    <a:pt x="99" y="139"/>
                  </a:lnTo>
                  <a:lnTo>
                    <a:pt x="84" y="119"/>
                  </a:lnTo>
                  <a:lnTo>
                    <a:pt x="87" y="102"/>
                  </a:lnTo>
                  <a:lnTo>
                    <a:pt x="79" y="96"/>
                  </a:lnTo>
                  <a:lnTo>
                    <a:pt x="42" y="94"/>
                  </a:lnTo>
                  <a:lnTo>
                    <a:pt x="30" y="97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7" name="Freeform 314"/>
            <p:cNvSpPr>
              <a:spLocks/>
            </p:cNvSpPr>
            <p:nvPr/>
          </p:nvSpPr>
          <p:spPr bwMode="auto">
            <a:xfrm>
              <a:off x="5260975" y="4310063"/>
              <a:ext cx="287338" cy="306387"/>
            </a:xfrm>
            <a:custGeom>
              <a:avLst/>
              <a:gdLst/>
              <a:ahLst/>
              <a:cxnLst>
                <a:cxn ang="0">
                  <a:pos x="0" y="162"/>
                </a:cxn>
                <a:cxn ang="0">
                  <a:pos x="0" y="26"/>
                </a:cxn>
                <a:cxn ang="0">
                  <a:pos x="11" y="9"/>
                </a:cxn>
                <a:cxn ang="0">
                  <a:pos x="41" y="2"/>
                </a:cxn>
                <a:cxn ang="0">
                  <a:pos x="71" y="3"/>
                </a:cxn>
                <a:cxn ang="0">
                  <a:pos x="83" y="0"/>
                </a:cxn>
                <a:cxn ang="0">
                  <a:pos x="120" y="2"/>
                </a:cxn>
                <a:cxn ang="0">
                  <a:pos x="128" y="8"/>
                </a:cxn>
                <a:cxn ang="0">
                  <a:pos x="125" y="25"/>
                </a:cxn>
                <a:cxn ang="0">
                  <a:pos x="140" y="45"/>
                </a:cxn>
                <a:cxn ang="0">
                  <a:pos x="146" y="57"/>
                </a:cxn>
                <a:cxn ang="0">
                  <a:pos x="155" y="59"/>
                </a:cxn>
                <a:cxn ang="0">
                  <a:pos x="165" y="68"/>
                </a:cxn>
                <a:cxn ang="0">
                  <a:pos x="174" y="80"/>
                </a:cxn>
                <a:cxn ang="0">
                  <a:pos x="191" y="83"/>
                </a:cxn>
                <a:cxn ang="0">
                  <a:pos x="191" y="92"/>
                </a:cxn>
                <a:cxn ang="0">
                  <a:pos x="118" y="205"/>
                </a:cxn>
                <a:cxn ang="0">
                  <a:pos x="23" y="163"/>
                </a:cxn>
                <a:cxn ang="0">
                  <a:pos x="0" y="162"/>
                </a:cxn>
              </a:cxnLst>
              <a:rect l="0" t="0" r="r" b="b"/>
              <a:pathLst>
                <a:path w="191" h="205">
                  <a:moveTo>
                    <a:pt x="0" y="162"/>
                  </a:moveTo>
                  <a:lnTo>
                    <a:pt x="0" y="26"/>
                  </a:lnTo>
                  <a:lnTo>
                    <a:pt x="11" y="9"/>
                  </a:lnTo>
                  <a:lnTo>
                    <a:pt x="41" y="2"/>
                  </a:lnTo>
                  <a:lnTo>
                    <a:pt x="71" y="3"/>
                  </a:lnTo>
                  <a:lnTo>
                    <a:pt x="83" y="0"/>
                  </a:lnTo>
                  <a:lnTo>
                    <a:pt x="120" y="2"/>
                  </a:lnTo>
                  <a:lnTo>
                    <a:pt x="128" y="8"/>
                  </a:lnTo>
                  <a:lnTo>
                    <a:pt x="125" y="25"/>
                  </a:lnTo>
                  <a:lnTo>
                    <a:pt x="140" y="45"/>
                  </a:lnTo>
                  <a:lnTo>
                    <a:pt x="146" y="57"/>
                  </a:lnTo>
                  <a:lnTo>
                    <a:pt x="155" y="59"/>
                  </a:lnTo>
                  <a:lnTo>
                    <a:pt x="165" y="68"/>
                  </a:lnTo>
                  <a:lnTo>
                    <a:pt x="174" y="80"/>
                  </a:lnTo>
                  <a:lnTo>
                    <a:pt x="191" y="83"/>
                  </a:lnTo>
                  <a:lnTo>
                    <a:pt x="191" y="92"/>
                  </a:lnTo>
                  <a:lnTo>
                    <a:pt x="118" y="205"/>
                  </a:lnTo>
                  <a:lnTo>
                    <a:pt x="23" y="163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8" name="Freeform 315"/>
            <p:cNvSpPr>
              <a:spLocks/>
            </p:cNvSpPr>
            <p:nvPr/>
          </p:nvSpPr>
          <p:spPr bwMode="auto">
            <a:xfrm>
              <a:off x="5470525" y="4252913"/>
              <a:ext cx="282575" cy="227012"/>
            </a:xfrm>
            <a:custGeom>
              <a:avLst/>
              <a:gdLst/>
              <a:ahLst/>
              <a:cxnLst>
                <a:cxn ang="0">
                  <a:pos x="51" y="130"/>
                </a:cxn>
                <a:cxn ang="0">
                  <a:pos x="51" y="121"/>
                </a:cxn>
                <a:cxn ang="0">
                  <a:pos x="34" y="118"/>
                </a:cxn>
                <a:cxn ang="0">
                  <a:pos x="25" y="106"/>
                </a:cxn>
                <a:cxn ang="0">
                  <a:pos x="15" y="97"/>
                </a:cxn>
                <a:cxn ang="0">
                  <a:pos x="6" y="95"/>
                </a:cxn>
                <a:cxn ang="0">
                  <a:pos x="0" y="83"/>
                </a:cxn>
                <a:cxn ang="0">
                  <a:pos x="59" y="58"/>
                </a:cxn>
                <a:cxn ang="0">
                  <a:pos x="80" y="38"/>
                </a:cxn>
                <a:cxn ang="0">
                  <a:pos x="115" y="0"/>
                </a:cxn>
                <a:cxn ang="0">
                  <a:pos x="126" y="6"/>
                </a:cxn>
                <a:cxn ang="0">
                  <a:pos x="143" y="35"/>
                </a:cxn>
                <a:cxn ang="0">
                  <a:pos x="149" y="38"/>
                </a:cxn>
                <a:cxn ang="0">
                  <a:pos x="166" y="55"/>
                </a:cxn>
                <a:cxn ang="0">
                  <a:pos x="188" y="69"/>
                </a:cxn>
                <a:cxn ang="0">
                  <a:pos x="128" y="152"/>
                </a:cxn>
                <a:cxn ang="0">
                  <a:pos x="55" y="147"/>
                </a:cxn>
                <a:cxn ang="0">
                  <a:pos x="51" y="130"/>
                </a:cxn>
              </a:cxnLst>
              <a:rect l="0" t="0" r="r" b="b"/>
              <a:pathLst>
                <a:path w="188" h="152">
                  <a:moveTo>
                    <a:pt x="51" y="130"/>
                  </a:moveTo>
                  <a:lnTo>
                    <a:pt x="51" y="121"/>
                  </a:lnTo>
                  <a:lnTo>
                    <a:pt x="34" y="118"/>
                  </a:lnTo>
                  <a:lnTo>
                    <a:pt x="25" y="106"/>
                  </a:lnTo>
                  <a:lnTo>
                    <a:pt x="15" y="97"/>
                  </a:lnTo>
                  <a:lnTo>
                    <a:pt x="6" y="95"/>
                  </a:lnTo>
                  <a:lnTo>
                    <a:pt x="0" y="83"/>
                  </a:lnTo>
                  <a:lnTo>
                    <a:pt x="59" y="58"/>
                  </a:lnTo>
                  <a:lnTo>
                    <a:pt x="80" y="38"/>
                  </a:lnTo>
                  <a:lnTo>
                    <a:pt x="115" y="0"/>
                  </a:lnTo>
                  <a:lnTo>
                    <a:pt x="126" y="6"/>
                  </a:lnTo>
                  <a:lnTo>
                    <a:pt x="143" y="35"/>
                  </a:lnTo>
                  <a:lnTo>
                    <a:pt x="149" y="38"/>
                  </a:lnTo>
                  <a:lnTo>
                    <a:pt x="166" y="55"/>
                  </a:lnTo>
                  <a:lnTo>
                    <a:pt x="188" y="69"/>
                  </a:lnTo>
                  <a:lnTo>
                    <a:pt x="128" y="152"/>
                  </a:lnTo>
                  <a:lnTo>
                    <a:pt x="55" y="147"/>
                  </a:lnTo>
                  <a:lnTo>
                    <a:pt x="51" y="13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49" name="Freeform 316"/>
            <p:cNvSpPr>
              <a:spLocks/>
            </p:cNvSpPr>
            <p:nvPr/>
          </p:nvSpPr>
          <p:spPr bwMode="auto">
            <a:xfrm>
              <a:off x="5438775" y="4448175"/>
              <a:ext cx="274638" cy="27940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47" y="0"/>
                </a:cxn>
                <a:cxn ang="0">
                  <a:pos x="50" y="11"/>
                </a:cxn>
                <a:cxn ang="0">
                  <a:pos x="97" y="14"/>
                </a:cxn>
                <a:cxn ang="0">
                  <a:pos x="94" y="19"/>
                </a:cxn>
                <a:cxn ang="0">
                  <a:pos x="119" y="46"/>
                </a:cxn>
                <a:cxn ang="0">
                  <a:pos x="39" y="121"/>
                </a:cxn>
                <a:cxn ang="0">
                  <a:pos x="0" y="73"/>
                </a:cxn>
              </a:cxnLst>
              <a:rect l="0" t="0" r="r" b="b"/>
              <a:pathLst>
                <a:path w="119" h="121">
                  <a:moveTo>
                    <a:pt x="0" y="73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51" y="12"/>
                    <a:pt x="50" y="11"/>
                  </a:cubicBezTo>
                  <a:cubicBezTo>
                    <a:pt x="49" y="11"/>
                    <a:pt x="97" y="14"/>
                    <a:pt x="97" y="14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39" y="121"/>
                    <a:pt x="39" y="121"/>
                    <a:pt x="39" y="121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0" name="Rectangle 317"/>
            <p:cNvSpPr>
              <a:spLocks noChangeArrowheads="1"/>
            </p:cNvSpPr>
            <p:nvPr/>
          </p:nvSpPr>
          <p:spPr bwMode="auto">
            <a:xfrm>
              <a:off x="5268913" y="4848225"/>
              <a:ext cx="200025" cy="28098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1" name="Freeform 318"/>
            <p:cNvSpPr>
              <a:spLocks/>
            </p:cNvSpPr>
            <p:nvPr/>
          </p:nvSpPr>
          <p:spPr bwMode="auto">
            <a:xfrm>
              <a:off x="5022850" y="4625975"/>
              <a:ext cx="246063" cy="222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0"/>
                </a:cxn>
                <a:cxn ang="0">
                  <a:pos x="165" y="149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65" h="149">
                  <a:moveTo>
                    <a:pt x="0" y="0"/>
                  </a:moveTo>
                  <a:lnTo>
                    <a:pt x="160" y="0"/>
                  </a:lnTo>
                  <a:lnTo>
                    <a:pt x="16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2" name="Freeform 319"/>
            <p:cNvSpPr>
              <a:spLocks/>
            </p:cNvSpPr>
            <p:nvPr/>
          </p:nvSpPr>
          <p:spPr bwMode="auto">
            <a:xfrm>
              <a:off x="5260975" y="4552950"/>
              <a:ext cx="307975" cy="295275"/>
            </a:xfrm>
            <a:custGeom>
              <a:avLst/>
              <a:gdLst/>
              <a:ahLst/>
              <a:cxnLst>
                <a:cxn ang="0">
                  <a:pos x="138" y="198"/>
                </a:cxn>
                <a:cxn ang="0">
                  <a:pos x="5" y="19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23" y="1"/>
                </a:cxn>
                <a:cxn ang="0">
                  <a:pos x="118" y="43"/>
                </a:cxn>
                <a:cxn ang="0">
                  <a:pos x="179" y="117"/>
                </a:cxn>
                <a:cxn ang="0">
                  <a:pos x="205" y="146"/>
                </a:cxn>
                <a:cxn ang="0">
                  <a:pos x="138" y="198"/>
                </a:cxn>
              </a:cxnLst>
              <a:rect l="0" t="0" r="r" b="b"/>
              <a:pathLst>
                <a:path w="205" h="198">
                  <a:moveTo>
                    <a:pt x="138" y="198"/>
                  </a:moveTo>
                  <a:lnTo>
                    <a:pt x="5" y="19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23" y="1"/>
                  </a:lnTo>
                  <a:lnTo>
                    <a:pt x="118" y="43"/>
                  </a:lnTo>
                  <a:lnTo>
                    <a:pt x="179" y="117"/>
                  </a:lnTo>
                  <a:lnTo>
                    <a:pt x="205" y="146"/>
                  </a:lnTo>
                  <a:lnTo>
                    <a:pt x="138" y="19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3" name="Freeform 320"/>
            <p:cNvSpPr>
              <a:spLocks/>
            </p:cNvSpPr>
            <p:nvPr/>
          </p:nvSpPr>
          <p:spPr bwMode="auto">
            <a:xfrm>
              <a:off x="4262438" y="3179763"/>
              <a:ext cx="184150" cy="252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"/>
                </a:cxn>
                <a:cxn ang="0">
                  <a:pos x="123" y="2"/>
                </a:cxn>
                <a:cxn ang="0">
                  <a:pos x="123" y="128"/>
                </a:cxn>
                <a:cxn ang="0">
                  <a:pos x="104" y="128"/>
                </a:cxn>
                <a:cxn ang="0">
                  <a:pos x="104" y="168"/>
                </a:cxn>
                <a:cxn ang="0">
                  <a:pos x="0" y="168"/>
                </a:cxn>
                <a:cxn ang="0">
                  <a:pos x="0" y="134"/>
                </a:cxn>
                <a:cxn ang="0">
                  <a:pos x="0" y="0"/>
                </a:cxn>
              </a:cxnLst>
              <a:rect l="0" t="0" r="r" b="b"/>
              <a:pathLst>
                <a:path w="123" h="168">
                  <a:moveTo>
                    <a:pt x="0" y="0"/>
                  </a:moveTo>
                  <a:lnTo>
                    <a:pt x="29" y="2"/>
                  </a:lnTo>
                  <a:lnTo>
                    <a:pt x="123" y="2"/>
                  </a:lnTo>
                  <a:lnTo>
                    <a:pt x="123" y="128"/>
                  </a:lnTo>
                  <a:lnTo>
                    <a:pt x="104" y="128"/>
                  </a:lnTo>
                  <a:lnTo>
                    <a:pt x="104" y="168"/>
                  </a:lnTo>
                  <a:lnTo>
                    <a:pt x="0" y="168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4" name="Freeform 321"/>
            <p:cNvSpPr>
              <a:spLocks/>
            </p:cNvSpPr>
            <p:nvPr/>
          </p:nvSpPr>
          <p:spPr bwMode="auto">
            <a:xfrm>
              <a:off x="4446588" y="3182938"/>
              <a:ext cx="230187" cy="188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154" y="0"/>
                </a:cxn>
                <a:cxn ang="0">
                  <a:pos x="154" y="126"/>
                </a:cxn>
                <a:cxn ang="0">
                  <a:pos x="0" y="126"/>
                </a:cxn>
                <a:cxn ang="0">
                  <a:pos x="0" y="0"/>
                </a:cxn>
              </a:cxnLst>
              <a:rect l="0" t="0" r="r" b="b"/>
              <a:pathLst>
                <a:path w="154" h="126">
                  <a:moveTo>
                    <a:pt x="0" y="0"/>
                  </a:moveTo>
                  <a:lnTo>
                    <a:pt x="41" y="0"/>
                  </a:lnTo>
                  <a:lnTo>
                    <a:pt x="154" y="0"/>
                  </a:lnTo>
                  <a:lnTo>
                    <a:pt x="154" y="12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5" name="Freeform 322"/>
            <p:cNvSpPr>
              <a:spLocks/>
            </p:cNvSpPr>
            <p:nvPr/>
          </p:nvSpPr>
          <p:spPr bwMode="auto">
            <a:xfrm>
              <a:off x="4676775" y="3182938"/>
              <a:ext cx="201613" cy="249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135" y="0"/>
                </a:cxn>
                <a:cxn ang="0">
                  <a:pos x="135" y="166"/>
                </a:cxn>
                <a:cxn ang="0">
                  <a:pos x="29" y="166"/>
                </a:cxn>
                <a:cxn ang="0">
                  <a:pos x="0" y="166"/>
                </a:cxn>
                <a:cxn ang="0">
                  <a:pos x="0" y="126"/>
                </a:cxn>
                <a:cxn ang="0">
                  <a:pos x="0" y="0"/>
                </a:cxn>
              </a:cxnLst>
              <a:rect l="0" t="0" r="r" b="b"/>
              <a:pathLst>
                <a:path w="135" h="166">
                  <a:moveTo>
                    <a:pt x="0" y="0"/>
                  </a:moveTo>
                  <a:lnTo>
                    <a:pt x="24" y="0"/>
                  </a:lnTo>
                  <a:lnTo>
                    <a:pt x="135" y="0"/>
                  </a:lnTo>
                  <a:lnTo>
                    <a:pt x="135" y="166"/>
                  </a:lnTo>
                  <a:lnTo>
                    <a:pt x="29" y="166"/>
                  </a:lnTo>
                  <a:lnTo>
                    <a:pt x="0" y="166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6" name="Freeform 323"/>
            <p:cNvSpPr>
              <a:spLocks/>
            </p:cNvSpPr>
            <p:nvPr/>
          </p:nvSpPr>
          <p:spPr bwMode="auto">
            <a:xfrm>
              <a:off x="4262438" y="3371850"/>
              <a:ext cx="457200" cy="2857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04" y="40"/>
                </a:cxn>
                <a:cxn ang="0">
                  <a:pos x="104" y="0"/>
                </a:cxn>
                <a:cxn ang="0">
                  <a:pos x="277" y="0"/>
                </a:cxn>
                <a:cxn ang="0">
                  <a:pos x="277" y="40"/>
                </a:cxn>
                <a:cxn ang="0">
                  <a:pos x="306" y="40"/>
                </a:cxn>
                <a:cxn ang="0">
                  <a:pos x="306" y="191"/>
                </a:cxn>
                <a:cxn ang="0">
                  <a:pos x="154" y="191"/>
                </a:cxn>
                <a:cxn ang="0">
                  <a:pos x="154" y="54"/>
                </a:cxn>
                <a:cxn ang="0">
                  <a:pos x="0" y="54"/>
                </a:cxn>
                <a:cxn ang="0">
                  <a:pos x="0" y="40"/>
                </a:cxn>
              </a:cxnLst>
              <a:rect l="0" t="0" r="r" b="b"/>
              <a:pathLst>
                <a:path w="306" h="191">
                  <a:moveTo>
                    <a:pt x="0" y="40"/>
                  </a:moveTo>
                  <a:lnTo>
                    <a:pt x="104" y="40"/>
                  </a:lnTo>
                  <a:lnTo>
                    <a:pt x="104" y="0"/>
                  </a:lnTo>
                  <a:lnTo>
                    <a:pt x="277" y="0"/>
                  </a:lnTo>
                  <a:lnTo>
                    <a:pt x="277" y="40"/>
                  </a:lnTo>
                  <a:lnTo>
                    <a:pt x="306" y="40"/>
                  </a:lnTo>
                  <a:lnTo>
                    <a:pt x="306" y="191"/>
                  </a:lnTo>
                  <a:lnTo>
                    <a:pt x="154" y="191"/>
                  </a:lnTo>
                  <a:lnTo>
                    <a:pt x="154" y="54"/>
                  </a:lnTo>
                  <a:lnTo>
                    <a:pt x="0" y="5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7" name="Freeform 324"/>
            <p:cNvSpPr>
              <a:spLocks/>
            </p:cNvSpPr>
            <p:nvPr/>
          </p:nvSpPr>
          <p:spPr bwMode="auto">
            <a:xfrm>
              <a:off x="4262438" y="3452813"/>
              <a:ext cx="230187" cy="207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0"/>
                </a:cxn>
                <a:cxn ang="0">
                  <a:pos x="154" y="137"/>
                </a:cxn>
                <a:cxn ang="0">
                  <a:pos x="77" y="137"/>
                </a:cxn>
                <a:cxn ang="0">
                  <a:pos x="0" y="139"/>
                </a:cxn>
                <a:cxn ang="0">
                  <a:pos x="0" y="0"/>
                </a:cxn>
              </a:cxnLst>
              <a:rect l="0" t="0" r="r" b="b"/>
              <a:pathLst>
                <a:path w="154" h="139">
                  <a:moveTo>
                    <a:pt x="0" y="0"/>
                  </a:moveTo>
                  <a:lnTo>
                    <a:pt x="154" y="0"/>
                  </a:lnTo>
                  <a:lnTo>
                    <a:pt x="154" y="137"/>
                  </a:lnTo>
                  <a:lnTo>
                    <a:pt x="77" y="137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8" name="Freeform 325"/>
            <p:cNvSpPr>
              <a:spLocks/>
            </p:cNvSpPr>
            <p:nvPr/>
          </p:nvSpPr>
          <p:spPr bwMode="auto">
            <a:xfrm>
              <a:off x="4719638" y="3432175"/>
              <a:ext cx="214312" cy="225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0"/>
                </a:cxn>
                <a:cxn ang="0">
                  <a:pos x="112" y="8"/>
                </a:cxn>
                <a:cxn ang="0">
                  <a:pos x="123" y="10"/>
                </a:cxn>
                <a:cxn ang="0">
                  <a:pos x="125" y="17"/>
                </a:cxn>
                <a:cxn ang="0">
                  <a:pos x="126" y="28"/>
                </a:cxn>
                <a:cxn ang="0">
                  <a:pos x="143" y="33"/>
                </a:cxn>
                <a:cxn ang="0">
                  <a:pos x="143" y="151"/>
                </a:cxn>
                <a:cxn ang="0">
                  <a:pos x="0" y="151"/>
                </a:cxn>
                <a:cxn ang="0">
                  <a:pos x="0" y="0"/>
                </a:cxn>
              </a:cxnLst>
              <a:rect l="0" t="0" r="r" b="b"/>
              <a:pathLst>
                <a:path w="143" h="151">
                  <a:moveTo>
                    <a:pt x="0" y="0"/>
                  </a:moveTo>
                  <a:lnTo>
                    <a:pt x="106" y="0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25" y="17"/>
                  </a:lnTo>
                  <a:lnTo>
                    <a:pt x="126" y="28"/>
                  </a:lnTo>
                  <a:lnTo>
                    <a:pt x="143" y="33"/>
                  </a:lnTo>
                  <a:lnTo>
                    <a:pt x="143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59" name="Freeform 326"/>
            <p:cNvSpPr>
              <a:spLocks/>
            </p:cNvSpPr>
            <p:nvPr/>
          </p:nvSpPr>
          <p:spPr bwMode="auto">
            <a:xfrm>
              <a:off x="3802063" y="3656013"/>
              <a:ext cx="574675" cy="392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"/>
                </a:cxn>
                <a:cxn ang="0">
                  <a:pos x="166" y="0"/>
                </a:cxn>
                <a:cxn ang="0">
                  <a:pos x="308" y="3"/>
                </a:cxn>
                <a:cxn ang="0">
                  <a:pos x="385" y="1"/>
                </a:cxn>
                <a:cxn ang="0">
                  <a:pos x="385" y="131"/>
                </a:cxn>
                <a:cxn ang="0">
                  <a:pos x="385" y="262"/>
                </a:cxn>
                <a:cxn ang="0">
                  <a:pos x="160" y="262"/>
                </a:cxn>
                <a:cxn ang="0">
                  <a:pos x="160" y="258"/>
                </a:cxn>
                <a:cxn ang="0">
                  <a:pos x="185" y="243"/>
                </a:cxn>
                <a:cxn ang="0">
                  <a:pos x="191" y="234"/>
                </a:cxn>
                <a:cxn ang="0">
                  <a:pos x="178" y="214"/>
                </a:cxn>
                <a:cxn ang="0">
                  <a:pos x="181" y="208"/>
                </a:cxn>
                <a:cxn ang="0">
                  <a:pos x="183" y="194"/>
                </a:cxn>
                <a:cxn ang="0">
                  <a:pos x="195" y="178"/>
                </a:cxn>
                <a:cxn ang="0">
                  <a:pos x="198" y="165"/>
                </a:cxn>
                <a:cxn ang="0">
                  <a:pos x="186" y="146"/>
                </a:cxn>
                <a:cxn ang="0">
                  <a:pos x="172" y="144"/>
                </a:cxn>
                <a:cxn ang="0">
                  <a:pos x="160" y="137"/>
                </a:cxn>
                <a:cxn ang="0">
                  <a:pos x="148" y="123"/>
                </a:cxn>
                <a:cxn ang="0">
                  <a:pos x="143" y="95"/>
                </a:cxn>
                <a:cxn ang="0">
                  <a:pos x="123" y="54"/>
                </a:cxn>
                <a:cxn ang="0">
                  <a:pos x="98" y="31"/>
                </a:cxn>
                <a:cxn ang="0">
                  <a:pos x="83" y="32"/>
                </a:cxn>
                <a:cxn ang="0">
                  <a:pos x="75" y="26"/>
                </a:cxn>
                <a:cxn ang="0">
                  <a:pos x="44" y="23"/>
                </a:cxn>
                <a:cxn ang="0">
                  <a:pos x="34" y="15"/>
                </a:cxn>
                <a:cxn ang="0">
                  <a:pos x="0" y="0"/>
                </a:cxn>
              </a:cxnLst>
              <a:rect l="0" t="0" r="r" b="b"/>
              <a:pathLst>
                <a:path w="385" h="262">
                  <a:moveTo>
                    <a:pt x="0" y="0"/>
                  </a:moveTo>
                  <a:lnTo>
                    <a:pt x="32" y="1"/>
                  </a:lnTo>
                  <a:lnTo>
                    <a:pt x="166" y="0"/>
                  </a:lnTo>
                  <a:lnTo>
                    <a:pt x="308" y="3"/>
                  </a:lnTo>
                  <a:lnTo>
                    <a:pt x="385" y="1"/>
                  </a:lnTo>
                  <a:lnTo>
                    <a:pt x="385" y="131"/>
                  </a:lnTo>
                  <a:lnTo>
                    <a:pt x="385" y="262"/>
                  </a:lnTo>
                  <a:lnTo>
                    <a:pt x="160" y="262"/>
                  </a:lnTo>
                  <a:lnTo>
                    <a:pt x="160" y="258"/>
                  </a:lnTo>
                  <a:lnTo>
                    <a:pt x="185" y="243"/>
                  </a:lnTo>
                  <a:lnTo>
                    <a:pt x="191" y="234"/>
                  </a:lnTo>
                  <a:lnTo>
                    <a:pt x="178" y="214"/>
                  </a:lnTo>
                  <a:lnTo>
                    <a:pt x="181" y="208"/>
                  </a:lnTo>
                  <a:lnTo>
                    <a:pt x="183" y="194"/>
                  </a:lnTo>
                  <a:lnTo>
                    <a:pt x="195" y="178"/>
                  </a:lnTo>
                  <a:lnTo>
                    <a:pt x="198" y="165"/>
                  </a:lnTo>
                  <a:lnTo>
                    <a:pt x="186" y="146"/>
                  </a:lnTo>
                  <a:lnTo>
                    <a:pt x="172" y="144"/>
                  </a:lnTo>
                  <a:lnTo>
                    <a:pt x="160" y="137"/>
                  </a:lnTo>
                  <a:lnTo>
                    <a:pt x="148" y="123"/>
                  </a:lnTo>
                  <a:lnTo>
                    <a:pt x="143" y="95"/>
                  </a:lnTo>
                  <a:lnTo>
                    <a:pt x="123" y="54"/>
                  </a:lnTo>
                  <a:lnTo>
                    <a:pt x="98" y="31"/>
                  </a:lnTo>
                  <a:lnTo>
                    <a:pt x="83" y="32"/>
                  </a:lnTo>
                  <a:lnTo>
                    <a:pt x="75" y="26"/>
                  </a:lnTo>
                  <a:lnTo>
                    <a:pt x="44" y="23"/>
                  </a:lnTo>
                  <a:lnTo>
                    <a:pt x="3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0" name="Rectangle 327"/>
            <p:cNvSpPr>
              <a:spLocks noChangeArrowheads="1"/>
            </p:cNvSpPr>
            <p:nvPr/>
          </p:nvSpPr>
          <p:spPr bwMode="auto">
            <a:xfrm>
              <a:off x="4376738" y="3657600"/>
              <a:ext cx="342900" cy="193675"/>
            </a:xfrm>
            <a:prstGeom prst="rect">
              <a:avLst/>
            </a:prstGeom>
            <a:solidFill>
              <a:srgbClr val="899B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1" name="Rectangle 328"/>
            <p:cNvSpPr>
              <a:spLocks noChangeArrowheads="1"/>
            </p:cNvSpPr>
            <p:nvPr/>
          </p:nvSpPr>
          <p:spPr bwMode="auto">
            <a:xfrm>
              <a:off x="4376738" y="3851275"/>
              <a:ext cx="342900" cy="196850"/>
            </a:xfrm>
            <a:prstGeom prst="rect">
              <a:avLst/>
            </a:prstGeom>
            <a:solidFill>
              <a:srgbClr val="899B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2" name="Freeform 329"/>
            <p:cNvSpPr>
              <a:spLocks/>
            </p:cNvSpPr>
            <p:nvPr/>
          </p:nvSpPr>
          <p:spPr bwMode="auto">
            <a:xfrm>
              <a:off x="4719638" y="3657600"/>
              <a:ext cx="258762" cy="193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0"/>
                </a:cxn>
                <a:cxn ang="0">
                  <a:pos x="143" y="54"/>
                </a:cxn>
                <a:cxn ang="0">
                  <a:pos x="173" y="54"/>
                </a:cxn>
                <a:cxn ang="0">
                  <a:pos x="173" y="130"/>
                </a:cxn>
                <a:cxn ang="0">
                  <a:pos x="0" y="130"/>
                </a:cxn>
                <a:cxn ang="0">
                  <a:pos x="0" y="0"/>
                </a:cxn>
              </a:cxnLst>
              <a:rect l="0" t="0" r="r" b="b"/>
              <a:pathLst>
                <a:path w="173" h="130">
                  <a:moveTo>
                    <a:pt x="0" y="0"/>
                  </a:moveTo>
                  <a:lnTo>
                    <a:pt x="143" y="0"/>
                  </a:lnTo>
                  <a:lnTo>
                    <a:pt x="143" y="54"/>
                  </a:lnTo>
                  <a:lnTo>
                    <a:pt x="173" y="54"/>
                  </a:lnTo>
                  <a:lnTo>
                    <a:pt x="173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3" name="Freeform 330"/>
            <p:cNvSpPr>
              <a:spLocks/>
            </p:cNvSpPr>
            <p:nvPr/>
          </p:nvSpPr>
          <p:spPr bwMode="auto">
            <a:xfrm>
              <a:off x="4483100" y="4048125"/>
              <a:ext cx="385763" cy="317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2"/>
                </a:cxn>
                <a:cxn ang="0">
                  <a:pos x="189" y="212"/>
                </a:cxn>
                <a:cxn ang="0">
                  <a:pos x="183" y="203"/>
                </a:cxn>
                <a:cxn ang="0">
                  <a:pos x="180" y="192"/>
                </a:cxn>
                <a:cxn ang="0">
                  <a:pos x="186" y="178"/>
                </a:cxn>
                <a:cxn ang="0">
                  <a:pos x="181" y="169"/>
                </a:cxn>
                <a:cxn ang="0">
                  <a:pos x="189" y="157"/>
                </a:cxn>
                <a:cxn ang="0">
                  <a:pos x="181" y="143"/>
                </a:cxn>
                <a:cxn ang="0">
                  <a:pos x="183" y="130"/>
                </a:cxn>
                <a:cxn ang="0">
                  <a:pos x="190" y="123"/>
                </a:cxn>
                <a:cxn ang="0">
                  <a:pos x="195" y="89"/>
                </a:cxn>
                <a:cxn ang="0">
                  <a:pos x="200" y="64"/>
                </a:cxn>
                <a:cxn ang="0">
                  <a:pos x="257" y="64"/>
                </a:cxn>
                <a:cxn ang="0">
                  <a:pos x="257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57" h="212">
                  <a:moveTo>
                    <a:pt x="0" y="0"/>
                  </a:moveTo>
                  <a:lnTo>
                    <a:pt x="0" y="212"/>
                  </a:lnTo>
                  <a:lnTo>
                    <a:pt x="189" y="212"/>
                  </a:lnTo>
                  <a:lnTo>
                    <a:pt x="183" y="203"/>
                  </a:lnTo>
                  <a:lnTo>
                    <a:pt x="180" y="192"/>
                  </a:lnTo>
                  <a:lnTo>
                    <a:pt x="186" y="178"/>
                  </a:lnTo>
                  <a:lnTo>
                    <a:pt x="181" y="169"/>
                  </a:lnTo>
                  <a:lnTo>
                    <a:pt x="189" y="157"/>
                  </a:lnTo>
                  <a:lnTo>
                    <a:pt x="181" y="143"/>
                  </a:lnTo>
                  <a:lnTo>
                    <a:pt x="183" y="130"/>
                  </a:lnTo>
                  <a:lnTo>
                    <a:pt x="190" y="123"/>
                  </a:lnTo>
                  <a:lnTo>
                    <a:pt x="195" y="89"/>
                  </a:lnTo>
                  <a:lnTo>
                    <a:pt x="200" y="64"/>
                  </a:lnTo>
                  <a:lnTo>
                    <a:pt x="257" y="64"/>
                  </a:lnTo>
                  <a:lnTo>
                    <a:pt x="257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4" name="Freeform 331"/>
            <p:cNvSpPr>
              <a:spLocks/>
            </p:cNvSpPr>
            <p:nvPr/>
          </p:nvSpPr>
          <p:spPr bwMode="auto">
            <a:xfrm>
              <a:off x="4752975" y="4143375"/>
              <a:ext cx="169863" cy="2254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77" y="0"/>
                </a:cxn>
                <a:cxn ang="0">
                  <a:pos x="97" y="0"/>
                </a:cxn>
                <a:cxn ang="0">
                  <a:pos x="97" y="60"/>
                </a:cxn>
                <a:cxn ang="0">
                  <a:pos x="114" y="60"/>
                </a:cxn>
                <a:cxn ang="0">
                  <a:pos x="114" y="150"/>
                </a:cxn>
                <a:cxn ang="0">
                  <a:pos x="9" y="148"/>
                </a:cxn>
                <a:cxn ang="0">
                  <a:pos x="3" y="139"/>
                </a:cxn>
                <a:cxn ang="0">
                  <a:pos x="0" y="128"/>
                </a:cxn>
                <a:cxn ang="0">
                  <a:pos x="6" y="114"/>
                </a:cxn>
                <a:cxn ang="0">
                  <a:pos x="1" y="105"/>
                </a:cxn>
                <a:cxn ang="0">
                  <a:pos x="9" y="93"/>
                </a:cxn>
                <a:cxn ang="0">
                  <a:pos x="1" y="79"/>
                </a:cxn>
                <a:cxn ang="0">
                  <a:pos x="3" y="66"/>
                </a:cxn>
                <a:cxn ang="0">
                  <a:pos x="10" y="59"/>
                </a:cxn>
                <a:cxn ang="0">
                  <a:pos x="14" y="26"/>
                </a:cxn>
                <a:cxn ang="0">
                  <a:pos x="20" y="0"/>
                </a:cxn>
              </a:cxnLst>
              <a:rect l="0" t="0" r="r" b="b"/>
              <a:pathLst>
                <a:path w="114" h="150">
                  <a:moveTo>
                    <a:pt x="20" y="0"/>
                  </a:moveTo>
                  <a:lnTo>
                    <a:pt x="77" y="0"/>
                  </a:lnTo>
                  <a:lnTo>
                    <a:pt x="97" y="0"/>
                  </a:lnTo>
                  <a:lnTo>
                    <a:pt x="97" y="60"/>
                  </a:lnTo>
                  <a:lnTo>
                    <a:pt x="114" y="60"/>
                  </a:lnTo>
                  <a:lnTo>
                    <a:pt x="114" y="150"/>
                  </a:lnTo>
                  <a:lnTo>
                    <a:pt x="9" y="148"/>
                  </a:lnTo>
                  <a:lnTo>
                    <a:pt x="3" y="139"/>
                  </a:lnTo>
                  <a:lnTo>
                    <a:pt x="0" y="128"/>
                  </a:lnTo>
                  <a:lnTo>
                    <a:pt x="6" y="114"/>
                  </a:lnTo>
                  <a:lnTo>
                    <a:pt x="1" y="105"/>
                  </a:lnTo>
                  <a:lnTo>
                    <a:pt x="9" y="93"/>
                  </a:lnTo>
                  <a:lnTo>
                    <a:pt x="1" y="79"/>
                  </a:lnTo>
                  <a:lnTo>
                    <a:pt x="3" y="66"/>
                  </a:lnTo>
                  <a:lnTo>
                    <a:pt x="10" y="59"/>
                  </a:lnTo>
                  <a:lnTo>
                    <a:pt x="14" y="2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5" name="Freeform 332"/>
            <p:cNvSpPr>
              <a:spLocks/>
            </p:cNvSpPr>
            <p:nvPr/>
          </p:nvSpPr>
          <p:spPr bwMode="auto">
            <a:xfrm>
              <a:off x="4719638" y="3851275"/>
              <a:ext cx="338137" cy="196850"/>
            </a:xfrm>
            <a:custGeom>
              <a:avLst/>
              <a:gdLst/>
              <a:ahLst/>
              <a:cxnLst>
                <a:cxn ang="0">
                  <a:pos x="99" y="131"/>
                </a:cxn>
                <a:cxn ang="0">
                  <a:pos x="226" y="131"/>
                </a:cxn>
                <a:cxn ang="0">
                  <a:pos x="226" y="67"/>
                </a:cxn>
                <a:cxn ang="0">
                  <a:pos x="173" y="67"/>
                </a:cxn>
                <a:cxn ang="0">
                  <a:pos x="173" y="0"/>
                </a:cxn>
                <a:cxn ang="0">
                  <a:pos x="0" y="0"/>
                </a:cxn>
                <a:cxn ang="0">
                  <a:pos x="0" y="131"/>
                </a:cxn>
                <a:cxn ang="0">
                  <a:pos x="99" y="131"/>
                </a:cxn>
              </a:cxnLst>
              <a:rect l="0" t="0" r="r" b="b"/>
              <a:pathLst>
                <a:path w="226" h="131">
                  <a:moveTo>
                    <a:pt x="99" y="131"/>
                  </a:moveTo>
                  <a:lnTo>
                    <a:pt x="226" y="131"/>
                  </a:lnTo>
                  <a:lnTo>
                    <a:pt x="226" y="67"/>
                  </a:lnTo>
                  <a:lnTo>
                    <a:pt x="173" y="67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99" y="131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6" name="Freeform 333"/>
            <p:cNvSpPr>
              <a:spLocks/>
            </p:cNvSpPr>
            <p:nvPr/>
          </p:nvSpPr>
          <p:spPr bwMode="auto">
            <a:xfrm>
              <a:off x="4057650" y="3170238"/>
              <a:ext cx="204788" cy="211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"/>
                </a:cxn>
                <a:cxn ang="0">
                  <a:pos x="137" y="7"/>
                </a:cxn>
                <a:cxn ang="0">
                  <a:pos x="137" y="141"/>
                </a:cxn>
                <a:cxn ang="0">
                  <a:pos x="0" y="141"/>
                </a:cxn>
                <a:cxn ang="0">
                  <a:pos x="0" y="0"/>
                </a:cxn>
              </a:cxnLst>
              <a:rect l="0" t="0" r="r" b="b"/>
              <a:pathLst>
                <a:path w="137" h="141">
                  <a:moveTo>
                    <a:pt x="0" y="0"/>
                  </a:moveTo>
                  <a:lnTo>
                    <a:pt x="24" y="1"/>
                  </a:lnTo>
                  <a:lnTo>
                    <a:pt x="137" y="7"/>
                  </a:lnTo>
                  <a:lnTo>
                    <a:pt x="137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7" name="Freeform 334"/>
            <p:cNvSpPr>
              <a:spLocks/>
            </p:cNvSpPr>
            <p:nvPr/>
          </p:nvSpPr>
          <p:spPr bwMode="auto">
            <a:xfrm>
              <a:off x="4049713" y="3381375"/>
              <a:ext cx="212725" cy="2794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2" y="0"/>
                </a:cxn>
                <a:cxn ang="0">
                  <a:pos x="142" y="34"/>
                </a:cxn>
                <a:cxn ang="0">
                  <a:pos x="142" y="48"/>
                </a:cxn>
                <a:cxn ang="0">
                  <a:pos x="142" y="187"/>
                </a:cxn>
                <a:cxn ang="0">
                  <a:pos x="0" y="184"/>
                </a:cxn>
                <a:cxn ang="0">
                  <a:pos x="5" y="0"/>
                </a:cxn>
              </a:cxnLst>
              <a:rect l="0" t="0" r="r" b="b"/>
              <a:pathLst>
                <a:path w="142" h="187">
                  <a:moveTo>
                    <a:pt x="5" y="0"/>
                  </a:moveTo>
                  <a:lnTo>
                    <a:pt x="142" y="0"/>
                  </a:lnTo>
                  <a:lnTo>
                    <a:pt x="142" y="34"/>
                  </a:lnTo>
                  <a:lnTo>
                    <a:pt x="142" y="48"/>
                  </a:lnTo>
                  <a:lnTo>
                    <a:pt x="142" y="187"/>
                  </a:lnTo>
                  <a:lnTo>
                    <a:pt x="0" y="18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8" name="Freeform 335"/>
            <p:cNvSpPr>
              <a:spLocks/>
            </p:cNvSpPr>
            <p:nvPr/>
          </p:nvSpPr>
          <p:spPr bwMode="auto">
            <a:xfrm>
              <a:off x="4992688" y="5495925"/>
              <a:ext cx="222250" cy="3492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3" y="0"/>
                </a:cxn>
                <a:cxn ang="0">
                  <a:pos x="35" y="14"/>
                </a:cxn>
                <a:cxn ang="0">
                  <a:pos x="149" y="14"/>
                </a:cxn>
                <a:cxn ang="0">
                  <a:pos x="149" y="166"/>
                </a:cxn>
                <a:cxn ang="0">
                  <a:pos x="131" y="208"/>
                </a:cxn>
                <a:cxn ang="0">
                  <a:pos x="89" y="233"/>
                </a:cxn>
                <a:cxn ang="0">
                  <a:pos x="77" y="202"/>
                </a:cxn>
                <a:cxn ang="0">
                  <a:pos x="68" y="171"/>
                </a:cxn>
                <a:cxn ang="0">
                  <a:pos x="48" y="136"/>
                </a:cxn>
                <a:cxn ang="0">
                  <a:pos x="21" y="102"/>
                </a:cxn>
                <a:cxn ang="0">
                  <a:pos x="15" y="77"/>
                </a:cxn>
                <a:cxn ang="0">
                  <a:pos x="11" y="40"/>
                </a:cxn>
                <a:cxn ang="0">
                  <a:pos x="0" y="16"/>
                </a:cxn>
              </a:cxnLst>
              <a:rect l="0" t="0" r="r" b="b"/>
              <a:pathLst>
                <a:path w="149" h="233">
                  <a:moveTo>
                    <a:pt x="0" y="16"/>
                  </a:moveTo>
                  <a:lnTo>
                    <a:pt x="23" y="0"/>
                  </a:lnTo>
                  <a:lnTo>
                    <a:pt x="35" y="14"/>
                  </a:lnTo>
                  <a:lnTo>
                    <a:pt x="149" y="14"/>
                  </a:lnTo>
                  <a:lnTo>
                    <a:pt x="149" y="166"/>
                  </a:lnTo>
                  <a:lnTo>
                    <a:pt x="131" y="208"/>
                  </a:lnTo>
                  <a:lnTo>
                    <a:pt x="89" y="233"/>
                  </a:lnTo>
                  <a:lnTo>
                    <a:pt x="77" y="202"/>
                  </a:lnTo>
                  <a:lnTo>
                    <a:pt x="68" y="171"/>
                  </a:lnTo>
                  <a:lnTo>
                    <a:pt x="48" y="136"/>
                  </a:lnTo>
                  <a:lnTo>
                    <a:pt x="21" y="102"/>
                  </a:lnTo>
                  <a:lnTo>
                    <a:pt x="15" y="77"/>
                  </a:lnTo>
                  <a:lnTo>
                    <a:pt x="11" y="4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69" name="Freeform 336"/>
            <p:cNvSpPr>
              <a:spLocks/>
            </p:cNvSpPr>
            <p:nvPr/>
          </p:nvSpPr>
          <p:spPr bwMode="auto">
            <a:xfrm>
              <a:off x="5214938" y="5470525"/>
              <a:ext cx="233362" cy="27463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6" y="31"/>
                </a:cxn>
                <a:cxn ang="0">
                  <a:pos x="36" y="0"/>
                </a:cxn>
                <a:cxn ang="0">
                  <a:pos x="96" y="0"/>
                </a:cxn>
                <a:cxn ang="0">
                  <a:pos x="96" y="8"/>
                </a:cxn>
                <a:cxn ang="0">
                  <a:pos x="103" y="8"/>
                </a:cxn>
                <a:cxn ang="0">
                  <a:pos x="103" y="0"/>
                </a:cxn>
                <a:cxn ang="0">
                  <a:pos x="116" y="0"/>
                </a:cxn>
                <a:cxn ang="0">
                  <a:pos x="116" y="6"/>
                </a:cxn>
                <a:cxn ang="0">
                  <a:pos x="125" y="6"/>
                </a:cxn>
                <a:cxn ang="0">
                  <a:pos x="125" y="29"/>
                </a:cxn>
                <a:cxn ang="0">
                  <a:pos x="133" y="36"/>
                </a:cxn>
                <a:cxn ang="0">
                  <a:pos x="133" y="71"/>
                </a:cxn>
                <a:cxn ang="0">
                  <a:pos x="137" y="71"/>
                </a:cxn>
                <a:cxn ang="0">
                  <a:pos x="140" y="94"/>
                </a:cxn>
                <a:cxn ang="0">
                  <a:pos x="149" y="94"/>
                </a:cxn>
                <a:cxn ang="0">
                  <a:pos x="149" y="100"/>
                </a:cxn>
                <a:cxn ang="0">
                  <a:pos x="156" y="100"/>
                </a:cxn>
                <a:cxn ang="0">
                  <a:pos x="156" y="183"/>
                </a:cxn>
                <a:cxn ang="0">
                  <a:pos x="0" y="183"/>
                </a:cxn>
                <a:cxn ang="0">
                  <a:pos x="0" y="31"/>
                </a:cxn>
              </a:cxnLst>
              <a:rect l="0" t="0" r="r" b="b"/>
              <a:pathLst>
                <a:path w="156" h="183">
                  <a:moveTo>
                    <a:pt x="0" y="31"/>
                  </a:moveTo>
                  <a:lnTo>
                    <a:pt x="36" y="31"/>
                  </a:lnTo>
                  <a:lnTo>
                    <a:pt x="36" y="0"/>
                  </a:lnTo>
                  <a:lnTo>
                    <a:pt x="96" y="0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0"/>
                  </a:lnTo>
                  <a:lnTo>
                    <a:pt x="116" y="0"/>
                  </a:lnTo>
                  <a:lnTo>
                    <a:pt x="116" y="6"/>
                  </a:lnTo>
                  <a:lnTo>
                    <a:pt x="125" y="6"/>
                  </a:lnTo>
                  <a:lnTo>
                    <a:pt x="125" y="29"/>
                  </a:lnTo>
                  <a:lnTo>
                    <a:pt x="133" y="36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9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56" y="100"/>
                  </a:lnTo>
                  <a:lnTo>
                    <a:pt x="156" y="183"/>
                  </a:lnTo>
                  <a:lnTo>
                    <a:pt x="0" y="18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0" name="Freeform 337"/>
            <p:cNvSpPr>
              <a:spLocks/>
            </p:cNvSpPr>
            <p:nvPr/>
          </p:nvSpPr>
          <p:spPr bwMode="auto">
            <a:xfrm>
              <a:off x="5402263" y="5514975"/>
              <a:ext cx="231775" cy="230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7"/>
                </a:cxn>
                <a:cxn ang="0">
                  <a:pos x="8" y="42"/>
                </a:cxn>
                <a:cxn ang="0">
                  <a:pos x="12" y="42"/>
                </a:cxn>
                <a:cxn ang="0">
                  <a:pos x="15" y="65"/>
                </a:cxn>
                <a:cxn ang="0">
                  <a:pos x="24" y="65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1" y="154"/>
                </a:cxn>
                <a:cxn ang="0">
                  <a:pos x="54" y="153"/>
                </a:cxn>
                <a:cxn ang="0">
                  <a:pos x="155" y="154"/>
                </a:cxn>
                <a:cxn ang="0">
                  <a:pos x="154" y="21"/>
                </a:cxn>
                <a:cxn ang="0">
                  <a:pos x="155" y="0"/>
                </a:cxn>
                <a:cxn ang="0">
                  <a:pos x="77" y="0"/>
                </a:cxn>
                <a:cxn ang="0">
                  <a:pos x="0" y="0"/>
                </a:cxn>
              </a:cxnLst>
              <a:rect l="0" t="0" r="r" b="b"/>
              <a:pathLst>
                <a:path w="155" h="154">
                  <a:moveTo>
                    <a:pt x="0" y="0"/>
                  </a:moveTo>
                  <a:lnTo>
                    <a:pt x="8" y="7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65"/>
                  </a:lnTo>
                  <a:lnTo>
                    <a:pt x="24" y="65"/>
                  </a:lnTo>
                  <a:lnTo>
                    <a:pt x="24" y="71"/>
                  </a:lnTo>
                  <a:lnTo>
                    <a:pt x="31" y="71"/>
                  </a:lnTo>
                  <a:lnTo>
                    <a:pt x="31" y="154"/>
                  </a:lnTo>
                  <a:lnTo>
                    <a:pt x="54" y="153"/>
                  </a:lnTo>
                  <a:lnTo>
                    <a:pt x="155" y="154"/>
                  </a:lnTo>
                  <a:lnTo>
                    <a:pt x="154" y="21"/>
                  </a:lnTo>
                  <a:lnTo>
                    <a:pt x="155" y="0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1" name="Freeform 338"/>
            <p:cNvSpPr>
              <a:spLocks/>
            </p:cNvSpPr>
            <p:nvPr/>
          </p:nvSpPr>
          <p:spPr bwMode="auto">
            <a:xfrm>
              <a:off x="5126038" y="5743575"/>
              <a:ext cx="357187" cy="260350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42" y="43"/>
                </a:cxn>
                <a:cxn ang="0">
                  <a:pos x="60" y="1"/>
                </a:cxn>
                <a:cxn ang="0">
                  <a:pos x="216" y="1"/>
                </a:cxn>
                <a:cxn ang="0">
                  <a:pos x="239" y="0"/>
                </a:cxn>
                <a:cxn ang="0">
                  <a:pos x="171" y="174"/>
                </a:cxn>
                <a:cxn ang="0">
                  <a:pos x="139" y="163"/>
                </a:cxn>
                <a:cxn ang="0">
                  <a:pos x="108" y="145"/>
                </a:cxn>
                <a:cxn ang="0">
                  <a:pos x="71" y="132"/>
                </a:cxn>
                <a:cxn ang="0">
                  <a:pos x="29" y="125"/>
                </a:cxn>
                <a:cxn ang="0">
                  <a:pos x="15" y="106"/>
                </a:cxn>
                <a:cxn ang="0">
                  <a:pos x="9" y="88"/>
                </a:cxn>
                <a:cxn ang="0">
                  <a:pos x="0" y="68"/>
                </a:cxn>
              </a:cxnLst>
              <a:rect l="0" t="0" r="r" b="b"/>
              <a:pathLst>
                <a:path w="239" h="174">
                  <a:moveTo>
                    <a:pt x="0" y="68"/>
                  </a:moveTo>
                  <a:lnTo>
                    <a:pt x="42" y="43"/>
                  </a:lnTo>
                  <a:lnTo>
                    <a:pt x="60" y="1"/>
                  </a:lnTo>
                  <a:lnTo>
                    <a:pt x="216" y="1"/>
                  </a:lnTo>
                  <a:lnTo>
                    <a:pt x="239" y="0"/>
                  </a:lnTo>
                  <a:lnTo>
                    <a:pt x="171" y="174"/>
                  </a:lnTo>
                  <a:lnTo>
                    <a:pt x="139" y="163"/>
                  </a:lnTo>
                  <a:lnTo>
                    <a:pt x="108" y="145"/>
                  </a:lnTo>
                  <a:lnTo>
                    <a:pt x="71" y="132"/>
                  </a:lnTo>
                  <a:lnTo>
                    <a:pt x="29" y="125"/>
                  </a:lnTo>
                  <a:lnTo>
                    <a:pt x="15" y="106"/>
                  </a:lnTo>
                  <a:lnTo>
                    <a:pt x="9" y="8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2" name="Freeform 339"/>
            <p:cNvSpPr>
              <a:spLocks/>
            </p:cNvSpPr>
            <p:nvPr/>
          </p:nvSpPr>
          <p:spPr bwMode="auto">
            <a:xfrm>
              <a:off x="5381625" y="5743575"/>
              <a:ext cx="303213" cy="3540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69" y="1"/>
                </a:cxn>
                <a:cxn ang="0">
                  <a:pos x="169" y="55"/>
                </a:cxn>
                <a:cxn ang="0">
                  <a:pos x="179" y="55"/>
                </a:cxn>
                <a:cxn ang="0">
                  <a:pos x="180" y="68"/>
                </a:cxn>
                <a:cxn ang="0">
                  <a:pos x="175" y="71"/>
                </a:cxn>
                <a:cxn ang="0">
                  <a:pos x="174" y="78"/>
                </a:cxn>
                <a:cxn ang="0">
                  <a:pos x="169" y="82"/>
                </a:cxn>
                <a:cxn ang="0">
                  <a:pos x="169" y="91"/>
                </a:cxn>
                <a:cxn ang="0">
                  <a:pos x="168" y="109"/>
                </a:cxn>
                <a:cxn ang="0">
                  <a:pos x="203" y="115"/>
                </a:cxn>
                <a:cxn ang="0">
                  <a:pos x="203" y="142"/>
                </a:cxn>
                <a:cxn ang="0">
                  <a:pos x="203" y="237"/>
                </a:cxn>
                <a:cxn ang="0">
                  <a:pos x="114" y="232"/>
                </a:cxn>
                <a:cxn ang="0">
                  <a:pos x="65" y="206"/>
                </a:cxn>
                <a:cxn ang="0">
                  <a:pos x="26" y="185"/>
                </a:cxn>
                <a:cxn ang="0">
                  <a:pos x="0" y="174"/>
                </a:cxn>
                <a:cxn ang="0">
                  <a:pos x="68" y="0"/>
                </a:cxn>
              </a:cxnLst>
              <a:rect l="0" t="0" r="r" b="b"/>
              <a:pathLst>
                <a:path w="203" h="237">
                  <a:moveTo>
                    <a:pt x="68" y="0"/>
                  </a:moveTo>
                  <a:lnTo>
                    <a:pt x="169" y="1"/>
                  </a:lnTo>
                  <a:lnTo>
                    <a:pt x="169" y="55"/>
                  </a:lnTo>
                  <a:lnTo>
                    <a:pt x="179" y="55"/>
                  </a:lnTo>
                  <a:lnTo>
                    <a:pt x="180" y="68"/>
                  </a:lnTo>
                  <a:lnTo>
                    <a:pt x="175" y="71"/>
                  </a:lnTo>
                  <a:lnTo>
                    <a:pt x="174" y="78"/>
                  </a:lnTo>
                  <a:lnTo>
                    <a:pt x="169" y="82"/>
                  </a:lnTo>
                  <a:lnTo>
                    <a:pt x="169" y="91"/>
                  </a:lnTo>
                  <a:lnTo>
                    <a:pt x="168" y="109"/>
                  </a:lnTo>
                  <a:lnTo>
                    <a:pt x="203" y="115"/>
                  </a:lnTo>
                  <a:lnTo>
                    <a:pt x="203" y="142"/>
                  </a:lnTo>
                  <a:lnTo>
                    <a:pt x="203" y="237"/>
                  </a:lnTo>
                  <a:lnTo>
                    <a:pt x="114" y="232"/>
                  </a:lnTo>
                  <a:lnTo>
                    <a:pt x="65" y="206"/>
                  </a:lnTo>
                  <a:lnTo>
                    <a:pt x="26" y="185"/>
                  </a:lnTo>
                  <a:lnTo>
                    <a:pt x="0" y="17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3" name="Freeform 340"/>
            <p:cNvSpPr>
              <a:spLocks/>
            </p:cNvSpPr>
            <p:nvPr/>
          </p:nvSpPr>
          <p:spPr bwMode="auto">
            <a:xfrm>
              <a:off x="5632450" y="5495925"/>
              <a:ext cx="301625" cy="330200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5" y="19"/>
                </a:cxn>
                <a:cxn ang="0">
                  <a:pos x="34" y="20"/>
                </a:cxn>
                <a:cxn ang="0">
                  <a:pos x="49" y="3"/>
                </a:cxn>
                <a:cxn ang="0">
                  <a:pos x="80" y="8"/>
                </a:cxn>
                <a:cxn ang="0">
                  <a:pos x="98" y="2"/>
                </a:cxn>
                <a:cxn ang="0">
                  <a:pos x="123" y="8"/>
                </a:cxn>
                <a:cxn ang="0">
                  <a:pos x="143" y="0"/>
                </a:cxn>
                <a:cxn ang="0">
                  <a:pos x="171" y="0"/>
                </a:cxn>
                <a:cxn ang="0">
                  <a:pos x="166" y="28"/>
                </a:cxn>
                <a:cxn ang="0">
                  <a:pos x="169" y="51"/>
                </a:cxn>
                <a:cxn ang="0">
                  <a:pos x="166" y="85"/>
                </a:cxn>
                <a:cxn ang="0">
                  <a:pos x="172" y="113"/>
                </a:cxn>
                <a:cxn ang="0">
                  <a:pos x="185" y="154"/>
                </a:cxn>
                <a:cxn ang="0">
                  <a:pos x="201" y="220"/>
                </a:cxn>
                <a:cxn ang="0">
                  <a:pos x="11" y="220"/>
                </a:cxn>
                <a:cxn ang="0">
                  <a:pos x="1" y="220"/>
                </a:cxn>
                <a:cxn ang="0">
                  <a:pos x="1" y="166"/>
                </a:cxn>
                <a:cxn ang="0">
                  <a:pos x="0" y="33"/>
                </a:cxn>
              </a:cxnLst>
              <a:rect l="0" t="0" r="r" b="b"/>
              <a:pathLst>
                <a:path w="201" h="220">
                  <a:moveTo>
                    <a:pt x="0" y="33"/>
                  </a:moveTo>
                  <a:lnTo>
                    <a:pt x="15" y="19"/>
                  </a:lnTo>
                  <a:lnTo>
                    <a:pt x="34" y="20"/>
                  </a:lnTo>
                  <a:lnTo>
                    <a:pt x="49" y="3"/>
                  </a:lnTo>
                  <a:lnTo>
                    <a:pt x="80" y="8"/>
                  </a:lnTo>
                  <a:lnTo>
                    <a:pt x="98" y="2"/>
                  </a:lnTo>
                  <a:lnTo>
                    <a:pt x="123" y="8"/>
                  </a:lnTo>
                  <a:lnTo>
                    <a:pt x="143" y="0"/>
                  </a:lnTo>
                  <a:lnTo>
                    <a:pt x="171" y="0"/>
                  </a:lnTo>
                  <a:lnTo>
                    <a:pt x="166" y="28"/>
                  </a:lnTo>
                  <a:lnTo>
                    <a:pt x="169" y="51"/>
                  </a:lnTo>
                  <a:lnTo>
                    <a:pt x="166" y="85"/>
                  </a:lnTo>
                  <a:lnTo>
                    <a:pt x="172" y="113"/>
                  </a:lnTo>
                  <a:lnTo>
                    <a:pt x="185" y="154"/>
                  </a:lnTo>
                  <a:lnTo>
                    <a:pt x="201" y="220"/>
                  </a:lnTo>
                  <a:lnTo>
                    <a:pt x="11" y="220"/>
                  </a:lnTo>
                  <a:lnTo>
                    <a:pt x="1" y="220"/>
                  </a:lnTo>
                  <a:lnTo>
                    <a:pt x="1" y="16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4" name="Freeform 341"/>
            <p:cNvSpPr>
              <a:spLocks/>
            </p:cNvSpPr>
            <p:nvPr/>
          </p:nvSpPr>
          <p:spPr bwMode="auto">
            <a:xfrm>
              <a:off x="5632450" y="5826125"/>
              <a:ext cx="331788" cy="144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2" y="13"/>
                </a:cxn>
                <a:cxn ang="0">
                  <a:pos x="7" y="16"/>
                </a:cxn>
                <a:cxn ang="0">
                  <a:pos x="6" y="23"/>
                </a:cxn>
                <a:cxn ang="0">
                  <a:pos x="1" y="27"/>
                </a:cxn>
                <a:cxn ang="0">
                  <a:pos x="0" y="54"/>
                </a:cxn>
                <a:cxn ang="0">
                  <a:pos x="35" y="60"/>
                </a:cxn>
                <a:cxn ang="0">
                  <a:pos x="35" y="87"/>
                </a:cxn>
                <a:cxn ang="0">
                  <a:pos x="83" y="94"/>
                </a:cxn>
                <a:cxn ang="0">
                  <a:pos x="140" y="97"/>
                </a:cxn>
                <a:cxn ang="0">
                  <a:pos x="171" y="67"/>
                </a:cxn>
                <a:cxn ang="0">
                  <a:pos x="194" y="67"/>
                </a:cxn>
                <a:cxn ang="0">
                  <a:pos x="195" y="60"/>
                </a:cxn>
                <a:cxn ang="0">
                  <a:pos x="221" y="59"/>
                </a:cxn>
                <a:cxn ang="0">
                  <a:pos x="201" y="0"/>
                </a:cxn>
                <a:cxn ang="0">
                  <a:pos x="11" y="0"/>
                </a:cxn>
              </a:cxnLst>
              <a:rect l="0" t="0" r="r" b="b"/>
              <a:pathLst>
                <a:path w="221" h="97">
                  <a:moveTo>
                    <a:pt x="11" y="0"/>
                  </a:moveTo>
                  <a:lnTo>
                    <a:pt x="12" y="13"/>
                  </a:lnTo>
                  <a:lnTo>
                    <a:pt x="7" y="16"/>
                  </a:lnTo>
                  <a:lnTo>
                    <a:pt x="6" y="23"/>
                  </a:lnTo>
                  <a:lnTo>
                    <a:pt x="1" y="27"/>
                  </a:lnTo>
                  <a:lnTo>
                    <a:pt x="0" y="54"/>
                  </a:lnTo>
                  <a:lnTo>
                    <a:pt x="35" y="60"/>
                  </a:lnTo>
                  <a:lnTo>
                    <a:pt x="35" y="87"/>
                  </a:lnTo>
                  <a:lnTo>
                    <a:pt x="83" y="94"/>
                  </a:lnTo>
                  <a:lnTo>
                    <a:pt x="140" y="97"/>
                  </a:lnTo>
                  <a:lnTo>
                    <a:pt x="171" y="67"/>
                  </a:lnTo>
                  <a:lnTo>
                    <a:pt x="194" y="67"/>
                  </a:lnTo>
                  <a:lnTo>
                    <a:pt x="195" y="60"/>
                  </a:lnTo>
                  <a:lnTo>
                    <a:pt x="221" y="59"/>
                  </a:lnTo>
                  <a:lnTo>
                    <a:pt x="20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5" name="Freeform 342"/>
            <p:cNvSpPr>
              <a:spLocks/>
            </p:cNvSpPr>
            <p:nvPr/>
          </p:nvSpPr>
          <p:spPr bwMode="auto">
            <a:xfrm>
              <a:off x="5684838" y="5913438"/>
              <a:ext cx="320675" cy="27781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5" y="35"/>
                </a:cxn>
                <a:cxn ang="0">
                  <a:pos x="105" y="38"/>
                </a:cxn>
                <a:cxn ang="0">
                  <a:pos x="136" y="8"/>
                </a:cxn>
                <a:cxn ang="0">
                  <a:pos x="159" y="8"/>
                </a:cxn>
                <a:cxn ang="0">
                  <a:pos x="160" y="1"/>
                </a:cxn>
                <a:cxn ang="0">
                  <a:pos x="186" y="0"/>
                </a:cxn>
                <a:cxn ang="0">
                  <a:pos x="194" y="34"/>
                </a:cxn>
                <a:cxn ang="0">
                  <a:pos x="207" y="75"/>
                </a:cxn>
                <a:cxn ang="0">
                  <a:pos x="210" y="103"/>
                </a:cxn>
                <a:cxn ang="0">
                  <a:pos x="214" y="145"/>
                </a:cxn>
                <a:cxn ang="0">
                  <a:pos x="183" y="151"/>
                </a:cxn>
                <a:cxn ang="0">
                  <a:pos x="157" y="162"/>
                </a:cxn>
                <a:cxn ang="0">
                  <a:pos x="150" y="185"/>
                </a:cxn>
                <a:cxn ang="0">
                  <a:pos x="123" y="180"/>
                </a:cxn>
                <a:cxn ang="0">
                  <a:pos x="99" y="165"/>
                </a:cxn>
                <a:cxn ang="0">
                  <a:pos x="60" y="132"/>
                </a:cxn>
                <a:cxn ang="0">
                  <a:pos x="36" y="128"/>
                </a:cxn>
                <a:cxn ang="0">
                  <a:pos x="0" y="123"/>
                </a:cxn>
                <a:cxn ang="0">
                  <a:pos x="0" y="28"/>
                </a:cxn>
              </a:cxnLst>
              <a:rect l="0" t="0" r="r" b="b"/>
              <a:pathLst>
                <a:path w="214" h="185">
                  <a:moveTo>
                    <a:pt x="0" y="28"/>
                  </a:moveTo>
                  <a:lnTo>
                    <a:pt x="45" y="35"/>
                  </a:lnTo>
                  <a:lnTo>
                    <a:pt x="105" y="38"/>
                  </a:lnTo>
                  <a:lnTo>
                    <a:pt x="136" y="8"/>
                  </a:lnTo>
                  <a:lnTo>
                    <a:pt x="159" y="8"/>
                  </a:lnTo>
                  <a:lnTo>
                    <a:pt x="160" y="1"/>
                  </a:lnTo>
                  <a:lnTo>
                    <a:pt x="186" y="0"/>
                  </a:lnTo>
                  <a:lnTo>
                    <a:pt x="194" y="34"/>
                  </a:lnTo>
                  <a:lnTo>
                    <a:pt x="207" y="75"/>
                  </a:lnTo>
                  <a:lnTo>
                    <a:pt x="210" y="103"/>
                  </a:lnTo>
                  <a:lnTo>
                    <a:pt x="214" y="145"/>
                  </a:lnTo>
                  <a:lnTo>
                    <a:pt x="183" y="151"/>
                  </a:lnTo>
                  <a:lnTo>
                    <a:pt x="157" y="162"/>
                  </a:lnTo>
                  <a:lnTo>
                    <a:pt x="150" y="185"/>
                  </a:lnTo>
                  <a:lnTo>
                    <a:pt x="123" y="180"/>
                  </a:lnTo>
                  <a:lnTo>
                    <a:pt x="99" y="165"/>
                  </a:lnTo>
                  <a:lnTo>
                    <a:pt x="60" y="132"/>
                  </a:lnTo>
                  <a:lnTo>
                    <a:pt x="36" y="128"/>
                  </a:lnTo>
                  <a:lnTo>
                    <a:pt x="0" y="1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6" name="Freeform 343"/>
            <p:cNvSpPr>
              <a:spLocks/>
            </p:cNvSpPr>
            <p:nvPr/>
          </p:nvSpPr>
          <p:spPr bwMode="auto">
            <a:xfrm>
              <a:off x="6199188" y="2298700"/>
              <a:ext cx="203200" cy="265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15"/>
                </a:cxn>
                <a:cxn ang="0">
                  <a:pos x="16" y="115"/>
                </a:cxn>
                <a:cxn ang="0">
                  <a:pos x="88" y="100"/>
                </a:cxn>
                <a:cxn ang="0">
                  <a:pos x="88" y="9"/>
                </a:cxn>
                <a:cxn ang="0">
                  <a:pos x="84" y="9"/>
                </a:cxn>
                <a:cxn ang="0">
                  <a:pos x="73" y="0"/>
                </a:cxn>
                <a:cxn ang="0">
                  <a:pos x="63" y="7"/>
                </a:cxn>
                <a:cxn ang="0">
                  <a:pos x="37" y="17"/>
                </a:cxn>
                <a:cxn ang="0">
                  <a:pos x="31" y="29"/>
                </a:cxn>
                <a:cxn ang="0">
                  <a:pos x="15" y="28"/>
                </a:cxn>
                <a:cxn ang="0">
                  <a:pos x="9" y="39"/>
                </a:cxn>
                <a:cxn ang="0">
                  <a:pos x="0" y="41"/>
                </a:cxn>
                <a:cxn ang="0">
                  <a:pos x="0" y="113"/>
                </a:cxn>
              </a:cxnLst>
              <a:rect l="0" t="0" r="r" b="b"/>
              <a:pathLst>
                <a:path w="88" h="115">
                  <a:moveTo>
                    <a:pt x="0" y="113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77" y="8"/>
                    <a:pt x="79" y="0"/>
                    <a:pt x="73" y="0"/>
                  </a:cubicBezTo>
                  <a:cubicBezTo>
                    <a:pt x="69" y="0"/>
                    <a:pt x="67" y="5"/>
                    <a:pt x="63" y="7"/>
                  </a:cubicBezTo>
                  <a:cubicBezTo>
                    <a:pt x="52" y="11"/>
                    <a:pt x="44" y="9"/>
                    <a:pt x="37" y="17"/>
                  </a:cubicBezTo>
                  <a:cubicBezTo>
                    <a:pt x="33" y="20"/>
                    <a:pt x="34" y="27"/>
                    <a:pt x="31" y="29"/>
                  </a:cubicBezTo>
                  <a:cubicBezTo>
                    <a:pt x="25" y="32"/>
                    <a:pt x="21" y="28"/>
                    <a:pt x="15" y="28"/>
                  </a:cubicBezTo>
                  <a:cubicBezTo>
                    <a:pt x="10" y="28"/>
                    <a:pt x="11" y="35"/>
                    <a:pt x="9" y="39"/>
                  </a:cubicBezTo>
                  <a:cubicBezTo>
                    <a:pt x="7" y="41"/>
                    <a:pt x="2" y="41"/>
                    <a:pt x="0" y="4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7" name="Freeform 344"/>
            <p:cNvSpPr>
              <a:spLocks/>
            </p:cNvSpPr>
            <p:nvPr/>
          </p:nvSpPr>
          <p:spPr bwMode="auto">
            <a:xfrm>
              <a:off x="5969000" y="2274888"/>
              <a:ext cx="230188" cy="284162"/>
            </a:xfrm>
            <a:custGeom>
              <a:avLst/>
              <a:gdLst/>
              <a:ahLst/>
              <a:cxnLst>
                <a:cxn ang="0">
                  <a:pos x="5" y="113"/>
                </a:cxn>
                <a:cxn ang="0">
                  <a:pos x="23" y="113"/>
                </a:cxn>
                <a:cxn ang="0">
                  <a:pos x="23" y="123"/>
                </a:cxn>
                <a:cxn ang="0">
                  <a:pos x="100" y="123"/>
                </a:cxn>
                <a:cxn ang="0">
                  <a:pos x="100" y="51"/>
                </a:cxn>
                <a:cxn ang="0">
                  <a:pos x="99" y="50"/>
                </a:cxn>
                <a:cxn ang="0">
                  <a:pos x="74" y="31"/>
                </a:cxn>
                <a:cxn ang="0">
                  <a:pos x="61" y="21"/>
                </a:cxn>
                <a:cxn ang="0">
                  <a:pos x="50" y="11"/>
                </a:cxn>
                <a:cxn ang="0">
                  <a:pos x="47" y="11"/>
                </a:cxn>
                <a:cxn ang="0">
                  <a:pos x="36" y="26"/>
                </a:cxn>
                <a:cxn ang="0">
                  <a:pos x="5" y="0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5" y="113"/>
                </a:cxn>
              </a:cxnLst>
              <a:rect l="0" t="0" r="r" b="b"/>
              <a:pathLst>
                <a:path w="100" h="123">
                  <a:moveTo>
                    <a:pt x="5" y="113"/>
                  </a:moveTo>
                  <a:cubicBezTo>
                    <a:pt x="23" y="113"/>
                    <a:pt x="23" y="113"/>
                    <a:pt x="23" y="11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4" y="40"/>
                    <a:pt x="85" y="35"/>
                    <a:pt x="74" y="31"/>
                  </a:cubicBezTo>
                  <a:cubicBezTo>
                    <a:pt x="68" y="29"/>
                    <a:pt x="64" y="26"/>
                    <a:pt x="61" y="21"/>
                  </a:cubicBezTo>
                  <a:cubicBezTo>
                    <a:pt x="58" y="17"/>
                    <a:pt x="56" y="11"/>
                    <a:pt x="50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21"/>
                    <a:pt x="44" y="26"/>
                    <a:pt x="36" y="26"/>
                  </a:cubicBezTo>
                  <a:cubicBezTo>
                    <a:pt x="19" y="26"/>
                    <a:pt x="11" y="11"/>
                    <a:pt x="5" y="0"/>
                  </a:cubicBezTo>
                  <a:cubicBezTo>
                    <a:pt x="4" y="2"/>
                    <a:pt x="2" y="3"/>
                    <a:pt x="1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5" y="113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8" name="Freeform 345"/>
            <p:cNvSpPr>
              <a:spLocks/>
            </p:cNvSpPr>
            <p:nvPr/>
          </p:nvSpPr>
          <p:spPr bwMode="auto">
            <a:xfrm>
              <a:off x="6402388" y="2279650"/>
              <a:ext cx="222250" cy="24923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4" y="97"/>
                </a:cxn>
                <a:cxn ang="0">
                  <a:pos x="15" y="89"/>
                </a:cxn>
                <a:cxn ang="0">
                  <a:pos x="22" y="91"/>
                </a:cxn>
                <a:cxn ang="0">
                  <a:pos x="51" y="91"/>
                </a:cxn>
                <a:cxn ang="0">
                  <a:pos x="54" y="97"/>
                </a:cxn>
                <a:cxn ang="0">
                  <a:pos x="69" y="97"/>
                </a:cxn>
                <a:cxn ang="0">
                  <a:pos x="84" y="107"/>
                </a:cxn>
                <a:cxn ang="0">
                  <a:pos x="97" y="107"/>
                </a:cxn>
                <a:cxn ang="0">
                  <a:pos x="92" y="9"/>
                </a:cxn>
                <a:cxn ang="0">
                  <a:pos x="65" y="9"/>
                </a:cxn>
                <a:cxn ang="0">
                  <a:pos x="42" y="0"/>
                </a:cxn>
                <a:cxn ang="0">
                  <a:pos x="30" y="5"/>
                </a:cxn>
                <a:cxn ang="0">
                  <a:pos x="0" y="17"/>
                </a:cxn>
                <a:cxn ang="0">
                  <a:pos x="0" y="108"/>
                </a:cxn>
              </a:cxnLst>
              <a:rect l="0" t="0" r="r" b="b"/>
              <a:pathLst>
                <a:path w="97" h="108">
                  <a:moveTo>
                    <a:pt x="0" y="108"/>
                  </a:moveTo>
                  <a:cubicBezTo>
                    <a:pt x="4" y="97"/>
                    <a:pt x="4" y="97"/>
                    <a:pt x="4" y="97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2" y="11"/>
                    <a:pt x="75" y="9"/>
                    <a:pt x="65" y="9"/>
                  </a:cubicBezTo>
                  <a:cubicBezTo>
                    <a:pt x="56" y="8"/>
                    <a:pt x="52" y="0"/>
                    <a:pt x="42" y="0"/>
                  </a:cubicBezTo>
                  <a:cubicBezTo>
                    <a:pt x="35" y="0"/>
                    <a:pt x="34" y="3"/>
                    <a:pt x="30" y="5"/>
                  </a:cubicBezTo>
                  <a:cubicBezTo>
                    <a:pt x="17" y="11"/>
                    <a:pt x="11" y="13"/>
                    <a:pt x="0" y="17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79" name="Freeform 346"/>
            <p:cNvSpPr>
              <a:spLocks/>
            </p:cNvSpPr>
            <p:nvPr/>
          </p:nvSpPr>
          <p:spPr bwMode="auto">
            <a:xfrm>
              <a:off x="6615113" y="2257425"/>
              <a:ext cx="231775" cy="280988"/>
            </a:xfrm>
            <a:custGeom>
              <a:avLst/>
              <a:gdLst/>
              <a:ahLst/>
              <a:cxnLst>
                <a:cxn ang="0">
                  <a:pos x="5" y="117"/>
                </a:cxn>
                <a:cxn ang="0">
                  <a:pos x="12" y="121"/>
                </a:cxn>
                <a:cxn ang="0">
                  <a:pos x="24" y="122"/>
                </a:cxn>
                <a:cxn ang="0">
                  <a:pos x="28" y="117"/>
                </a:cxn>
                <a:cxn ang="0">
                  <a:pos x="50" y="118"/>
                </a:cxn>
                <a:cxn ang="0">
                  <a:pos x="54" y="113"/>
                </a:cxn>
                <a:cxn ang="0">
                  <a:pos x="89" y="113"/>
                </a:cxn>
                <a:cxn ang="0">
                  <a:pos x="92" y="118"/>
                </a:cxn>
                <a:cxn ang="0">
                  <a:pos x="101" y="121"/>
                </a:cxn>
                <a:cxn ang="0">
                  <a:pos x="101" y="46"/>
                </a:cxn>
                <a:cxn ang="0">
                  <a:pos x="100" y="46"/>
                </a:cxn>
                <a:cxn ang="0">
                  <a:pos x="66" y="27"/>
                </a:cxn>
                <a:cxn ang="0">
                  <a:pos x="21" y="0"/>
                </a:cxn>
                <a:cxn ang="0">
                  <a:pos x="0" y="19"/>
                </a:cxn>
                <a:cxn ang="0">
                  <a:pos x="5" y="117"/>
                </a:cxn>
              </a:cxnLst>
              <a:rect l="0" t="0" r="r" b="b"/>
              <a:pathLst>
                <a:path w="101" h="122">
                  <a:moveTo>
                    <a:pt x="5" y="117"/>
                  </a:moveTo>
                  <a:cubicBezTo>
                    <a:pt x="12" y="121"/>
                    <a:pt x="12" y="121"/>
                    <a:pt x="12" y="121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85" y="39"/>
                    <a:pt x="78" y="36"/>
                    <a:pt x="66" y="27"/>
                  </a:cubicBezTo>
                  <a:cubicBezTo>
                    <a:pt x="54" y="19"/>
                    <a:pt x="35" y="0"/>
                    <a:pt x="21" y="0"/>
                  </a:cubicBezTo>
                  <a:cubicBezTo>
                    <a:pt x="12" y="0"/>
                    <a:pt x="5" y="16"/>
                    <a:pt x="0" y="19"/>
                  </a:cubicBezTo>
                  <a:lnTo>
                    <a:pt x="5" y="117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0" name="Freeform 347"/>
            <p:cNvSpPr>
              <a:spLocks/>
            </p:cNvSpPr>
            <p:nvPr/>
          </p:nvSpPr>
          <p:spPr bwMode="auto">
            <a:xfrm>
              <a:off x="6235700" y="2528888"/>
              <a:ext cx="174625" cy="274637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143"/>
                </a:cxn>
                <a:cxn ang="0">
                  <a:pos x="6" y="183"/>
                </a:cxn>
                <a:cxn ang="0">
                  <a:pos x="89" y="183"/>
                </a:cxn>
                <a:cxn ang="0">
                  <a:pos x="99" y="135"/>
                </a:cxn>
                <a:cxn ang="0">
                  <a:pos x="117" y="135"/>
                </a:cxn>
                <a:cxn ang="0">
                  <a:pos x="117" y="55"/>
                </a:cxn>
                <a:cxn ang="0">
                  <a:pos x="111" y="0"/>
                </a:cxn>
                <a:cxn ang="0">
                  <a:pos x="0" y="23"/>
                </a:cxn>
              </a:cxnLst>
              <a:rect l="0" t="0" r="r" b="b"/>
              <a:pathLst>
                <a:path w="117" h="183">
                  <a:moveTo>
                    <a:pt x="0" y="23"/>
                  </a:moveTo>
                  <a:lnTo>
                    <a:pt x="6" y="143"/>
                  </a:lnTo>
                  <a:lnTo>
                    <a:pt x="6" y="183"/>
                  </a:lnTo>
                  <a:lnTo>
                    <a:pt x="89" y="183"/>
                  </a:lnTo>
                  <a:lnTo>
                    <a:pt x="99" y="135"/>
                  </a:lnTo>
                  <a:lnTo>
                    <a:pt x="117" y="135"/>
                  </a:lnTo>
                  <a:lnTo>
                    <a:pt x="117" y="55"/>
                  </a:lnTo>
                  <a:lnTo>
                    <a:pt x="111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1" name="Freeform 348"/>
            <p:cNvSpPr>
              <a:spLocks/>
            </p:cNvSpPr>
            <p:nvPr/>
          </p:nvSpPr>
          <p:spPr bwMode="auto">
            <a:xfrm>
              <a:off x="6402388" y="2484438"/>
              <a:ext cx="190500" cy="127000"/>
            </a:xfrm>
            <a:custGeom>
              <a:avLst/>
              <a:gdLst/>
              <a:ahLst/>
              <a:cxnLst>
                <a:cxn ang="0">
                  <a:pos x="6" y="85"/>
                </a:cxn>
                <a:cxn ang="0">
                  <a:pos x="39" y="60"/>
                </a:cxn>
                <a:cxn ang="0">
                  <a:pos x="60" y="59"/>
                </a:cxn>
                <a:cxn ang="0">
                  <a:pos x="72" y="40"/>
                </a:cxn>
                <a:cxn ang="0">
                  <a:pos x="106" y="40"/>
                </a:cxn>
                <a:cxn ang="0">
                  <a:pos x="128" y="28"/>
                </a:cxn>
                <a:cxn ang="0">
                  <a:pos x="106" y="13"/>
                </a:cxn>
                <a:cxn ang="0">
                  <a:pos x="83" y="13"/>
                </a:cxn>
                <a:cxn ang="0">
                  <a:pos x="79" y="3"/>
                </a:cxn>
                <a:cxn ang="0">
                  <a:pos x="34" y="3"/>
                </a:cxn>
                <a:cxn ang="0">
                  <a:pos x="23" y="0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6" y="85"/>
                </a:cxn>
              </a:cxnLst>
              <a:rect l="0" t="0" r="r" b="b"/>
              <a:pathLst>
                <a:path w="128" h="85">
                  <a:moveTo>
                    <a:pt x="6" y="85"/>
                  </a:moveTo>
                  <a:lnTo>
                    <a:pt x="39" y="60"/>
                  </a:lnTo>
                  <a:lnTo>
                    <a:pt x="60" y="59"/>
                  </a:lnTo>
                  <a:lnTo>
                    <a:pt x="72" y="40"/>
                  </a:lnTo>
                  <a:lnTo>
                    <a:pt x="106" y="40"/>
                  </a:lnTo>
                  <a:lnTo>
                    <a:pt x="128" y="28"/>
                  </a:lnTo>
                  <a:lnTo>
                    <a:pt x="106" y="13"/>
                  </a:lnTo>
                  <a:lnTo>
                    <a:pt x="83" y="13"/>
                  </a:lnTo>
                  <a:lnTo>
                    <a:pt x="79" y="3"/>
                  </a:lnTo>
                  <a:lnTo>
                    <a:pt x="34" y="3"/>
                  </a:lnTo>
                  <a:lnTo>
                    <a:pt x="23" y="0"/>
                  </a:lnTo>
                  <a:lnTo>
                    <a:pt x="6" y="13"/>
                  </a:lnTo>
                  <a:lnTo>
                    <a:pt x="0" y="3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2" name="Freeform 349"/>
            <p:cNvSpPr>
              <a:spLocks/>
            </p:cNvSpPr>
            <p:nvPr/>
          </p:nvSpPr>
          <p:spPr bwMode="auto">
            <a:xfrm>
              <a:off x="6369050" y="2725738"/>
              <a:ext cx="141288" cy="13017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6" y="55"/>
                </a:cxn>
                <a:cxn ang="0">
                  <a:pos x="34" y="69"/>
                </a:cxn>
                <a:cxn ang="0">
                  <a:pos x="64" y="70"/>
                </a:cxn>
                <a:cxn ang="0">
                  <a:pos x="94" y="87"/>
                </a:cxn>
                <a:cxn ang="0">
                  <a:pos x="88" y="69"/>
                </a:cxn>
                <a:cxn ang="0">
                  <a:pos x="88" y="10"/>
                </a:cxn>
                <a:cxn ang="0">
                  <a:pos x="82" y="0"/>
                </a:cxn>
                <a:cxn ang="0">
                  <a:pos x="65" y="0"/>
                </a:cxn>
                <a:cxn ang="0">
                  <a:pos x="54" y="4"/>
                </a:cxn>
                <a:cxn ang="0">
                  <a:pos x="28" y="4"/>
                </a:cxn>
                <a:cxn ang="0">
                  <a:pos x="10" y="4"/>
                </a:cxn>
                <a:cxn ang="0">
                  <a:pos x="0" y="52"/>
                </a:cxn>
              </a:cxnLst>
              <a:rect l="0" t="0" r="r" b="b"/>
              <a:pathLst>
                <a:path w="94" h="87">
                  <a:moveTo>
                    <a:pt x="0" y="52"/>
                  </a:moveTo>
                  <a:lnTo>
                    <a:pt x="16" y="55"/>
                  </a:lnTo>
                  <a:lnTo>
                    <a:pt x="34" y="69"/>
                  </a:lnTo>
                  <a:lnTo>
                    <a:pt x="64" y="70"/>
                  </a:lnTo>
                  <a:lnTo>
                    <a:pt x="94" y="87"/>
                  </a:lnTo>
                  <a:lnTo>
                    <a:pt x="88" y="69"/>
                  </a:lnTo>
                  <a:lnTo>
                    <a:pt x="88" y="10"/>
                  </a:lnTo>
                  <a:lnTo>
                    <a:pt x="82" y="0"/>
                  </a:lnTo>
                  <a:lnTo>
                    <a:pt x="65" y="0"/>
                  </a:lnTo>
                  <a:lnTo>
                    <a:pt x="54" y="4"/>
                  </a:lnTo>
                  <a:lnTo>
                    <a:pt x="28" y="4"/>
                  </a:lnTo>
                  <a:lnTo>
                    <a:pt x="10" y="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3" name="Freeform 350"/>
            <p:cNvSpPr>
              <a:spLocks/>
            </p:cNvSpPr>
            <p:nvPr/>
          </p:nvSpPr>
          <p:spPr bwMode="auto">
            <a:xfrm>
              <a:off x="6410325" y="2525713"/>
              <a:ext cx="222250" cy="214312"/>
            </a:xfrm>
            <a:custGeom>
              <a:avLst/>
              <a:gdLst/>
              <a:ahLst/>
              <a:cxnLst>
                <a:cxn ang="0">
                  <a:pos x="54" y="133"/>
                </a:cxn>
                <a:cxn ang="0">
                  <a:pos x="60" y="143"/>
                </a:cxn>
                <a:cxn ang="0">
                  <a:pos x="77" y="137"/>
                </a:cxn>
                <a:cxn ang="0">
                  <a:pos x="126" y="137"/>
                </a:cxn>
                <a:cxn ang="0">
                  <a:pos x="148" y="131"/>
                </a:cxn>
                <a:cxn ang="0">
                  <a:pos x="143" y="0"/>
                </a:cxn>
                <a:cxn ang="0">
                  <a:pos x="122" y="0"/>
                </a:cxn>
                <a:cxn ang="0">
                  <a:pos x="100" y="12"/>
                </a:cxn>
                <a:cxn ang="0">
                  <a:pos x="66" y="12"/>
                </a:cxn>
                <a:cxn ang="0">
                  <a:pos x="54" y="31"/>
                </a:cxn>
                <a:cxn ang="0">
                  <a:pos x="33" y="32"/>
                </a:cxn>
                <a:cxn ang="0">
                  <a:pos x="0" y="57"/>
                </a:cxn>
                <a:cxn ang="0">
                  <a:pos x="0" y="137"/>
                </a:cxn>
                <a:cxn ang="0">
                  <a:pos x="26" y="137"/>
                </a:cxn>
                <a:cxn ang="0">
                  <a:pos x="37" y="133"/>
                </a:cxn>
                <a:cxn ang="0">
                  <a:pos x="54" y="133"/>
                </a:cxn>
              </a:cxnLst>
              <a:rect l="0" t="0" r="r" b="b"/>
              <a:pathLst>
                <a:path w="148" h="143">
                  <a:moveTo>
                    <a:pt x="54" y="133"/>
                  </a:moveTo>
                  <a:lnTo>
                    <a:pt x="60" y="143"/>
                  </a:lnTo>
                  <a:lnTo>
                    <a:pt x="77" y="137"/>
                  </a:lnTo>
                  <a:lnTo>
                    <a:pt x="126" y="137"/>
                  </a:lnTo>
                  <a:lnTo>
                    <a:pt x="148" y="131"/>
                  </a:lnTo>
                  <a:lnTo>
                    <a:pt x="143" y="0"/>
                  </a:lnTo>
                  <a:lnTo>
                    <a:pt x="122" y="0"/>
                  </a:lnTo>
                  <a:lnTo>
                    <a:pt x="100" y="12"/>
                  </a:lnTo>
                  <a:lnTo>
                    <a:pt x="66" y="12"/>
                  </a:lnTo>
                  <a:lnTo>
                    <a:pt x="54" y="31"/>
                  </a:lnTo>
                  <a:lnTo>
                    <a:pt x="33" y="32"/>
                  </a:lnTo>
                  <a:lnTo>
                    <a:pt x="0" y="57"/>
                  </a:lnTo>
                  <a:lnTo>
                    <a:pt x="0" y="137"/>
                  </a:lnTo>
                  <a:lnTo>
                    <a:pt x="26" y="137"/>
                  </a:lnTo>
                  <a:lnTo>
                    <a:pt x="37" y="133"/>
                  </a:lnTo>
                  <a:lnTo>
                    <a:pt x="54" y="133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4" name="Freeform 351"/>
            <p:cNvSpPr>
              <a:spLocks/>
            </p:cNvSpPr>
            <p:nvPr/>
          </p:nvSpPr>
          <p:spPr bwMode="auto">
            <a:xfrm>
              <a:off x="6624638" y="2525713"/>
              <a:ext cx="80962" cy="196850"/>
            </a:xfrm>
            <a:custGeom>
              <a:avLst/>
              <a:gdLst/>
              <a:ahLst/>
              <a:cxnLst>
                <a:cxn ang="0">
                  <a:pos x="5" y="131"/>
                </a:cxn>
                <a:cxn ang="0">
                  <a:pos x="53" y="131"/>
                </a:cxn>
                <a:cxn ang="0">
                  <a:pos x="54" y="108"/>
                </a:cxn>
                <a:cxn ang="0">
                  <a:pos x="54" y="0"/>
                </a:cxn>
                <a:cxn ang="0">
                  <a:pos x="36" y="0"/>
                </a:cxn>
                <a:cxn ang="0">
                  <a:pos x="30" y="8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5" y="131"/>
                </a:cxn>
              </a:cxnLst>
              <a:rect l="0" t="0" r="r" b="b"/>
              <a:pathLst>
                <a:path w="54" h="131">
                  <a:moveTo>
                    <a:pt x="5" y="131"/>
                  </a:moveTo>
                  <a:lnTo>
                    <a:pt x="53" y="131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36" y="0"/>
                  </a:lnTo>
                  <a:lnTo>
                    <a:pt x="30" y="8"/>
                  </a:lnTo>
                  <a:lnTo>
                    <a:pt x="10" y="6"/>
                  </a:lnTo>
                  <a:lnTo>
                    <a:pt x="0" y="0"/>
                  </a:lnTo>
                  <a:lnTo>
                    <a:pt x="5" y="131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5" name="Freeform 352"/>
            <p:cNvSpPr>
              <a:spLocks/>
            </p:cNvSpPr>
            <p:nvPr/>
          </p:nvSpPr>
          <p:spPr bwMode="auto">
            <a:xfrm>
              <a:off x="3849688" y="3165475"/>
              <a:ext cx="207962" cy="215900"/>
            </a:xfrm>
            <a:custGeom>
              <a:avLst/>
              <a:gdLst/>
              <a:ahLst/>
              <a:cxnLst>
                <a:cxn ang="0">
                  <a:pos x="139" y="3"/>
                </a:cxn>
                <a:cxn ang="0">
                  <a:pos x="139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139" y="3"/>
                </a:cxn>
              </a:cxnLst>
              <a:rect l="0" t="0" r="r" b="b"/>
              <a:pathLst>
                <a:path w="139" h="144">
                  <a:moveTo>
                    <a:pt x="139" y="3"/>
                  </a:moveTo>
                  <a:lnTo>
                    <a:pt x="139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139" y="3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6" name="Freeform 353"/>
            <p:cNvSpPr>
              <a:spLocks/>
            </p:cNvSpPr>
            <p:nvPr/>
          </p:nvSpPr>
          <p:spPr bwMode="auto">
            <a:xfrm>
              <a:off x="3640138" y="3157538"/>
              <a:ext cx="209550" cy="223837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0" y="0"/>
                </a:cxn>
                <a:cxn ang="0">
                  <a:pos x="0" y="143"/>
                </a:cxn>
                <a:cxn ang="0">
                  <a:pos x="140" y="149"/>
                </a:cxn>
                <a:cxn ang="0">
                  <a:pos x="140" y="5"/>
                </a:cxn>
              </a:cxnLst>
              <a:rect l="0" t="0" r="r" b="b"/>
              <a:pathLst>
                <a:path w="140" h="149">
                  <a:moveTo>
                    <a:pt x="140" y="5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140" y="149"/>
                  </a:lnTo>
                  <a:lnTo>
                    <a:pt x="140" y="5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7" name="Freeform 354"/>
            <p:cNvSpPr>
              <a:spLocks/>
            </p:cNvSpPr>
            <p:nvPr/>
          </p:nvSpPr>
          <p:spPr bwMode="auto">
            <a:xfrm>
              <a:off x="3427413" y="3157538"/>
              <a:ext cx="212725" cy="214312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2" y="143"/>
                </a:cxn>
                <a:cxn ang="0">
                  <a:pos x="0" y="139"/>
                </a:cxn>
                <a:cxn ang="0">
                  <a:pos x="0" y="26"/>
                </a:cxn>
                <a:cxn ang="0">
                  <a:pos x="73" y="26"/>
                </a:cxn>
                <a:cxn ang="0">
                  <a:pos x="76" y="0"/>
                </a:cxn>
                <a:cxn ang="0">
                  <a:pos x="142" y="0"/>
                </a:cxn>
              </a:cxnLst>
              <a:rect l="0" t="0" r="r" b="b"/>
              <a:pathLst>
                <a:path w="142" h="143">
                  <a:moveTo>
                    <a:pt x="142" y="0"/>
                  </a:moveTo>
                  <a:lnTo>
                    <a:pt x="142" y="143"/>
                  </a:lnTo>
                  <a:lnTo>
                    <a:pt x="0" y="139"/>
                  </a:lnTo>
                  <a:lnTo>
                    <a:pt x="0" y="26"/>
                  </a:lnTo>
                  <a:lnTo>
                    <a:pt x="73" y="26"/>
                  </a:lnTo>
                  <a:lnTo>
                    <a:pt x="76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8" name="Freeform 355"/>
            <p:cNvSpPr>
              <a:spLocks/>
            </p:cNvSpPr>
            <p:nvPr/>
          </p:nvSpPr>
          <p:spPr bwMode="auto">
            <a:xfrm>
              <a:off x="3849688" y="3381375"/>
              <a:ext cx="207962" cy="27622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4" y="184"/>
                </a:cxn>
                <a:cxn ang="0">
                  <a:pos x="0" y="185"/>
                </a:cxn>
                <a:cxn ang="0">
                  <a:pos x="0" y="0"/>
                </a:cxn>
                <a:cxn ang="0">
                  <a:pos x="139" y="0"/>
                </a:cxn>
              </a:cxnLst>
              <a:rect l="0" t="0" r="r" b="b"/>
              <a:pathLst>
                <a:path w="139" h="185">
                  <a:moveTo>
                    <a:pt x="139" y="0"/>
                  </a:moveTo>
                  <a:lnTo>
                    <a:pt x="134" y="184"/>
                  </a:lnTo>
                  <a:lnTo>
                    <a:pt x="0" y="185"/>
                  </a:lnTo>
                  <a:lnTo>
                    <a:pt x="0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89" name="Freeform 356"/>
            <p:cNvSpPr>
              <a:spLocks/>
            </p:cNvSpPr>
            <p:nvPr/>
          </p:nvSpPr>
          <p:spPr bwMode="auto">
            <a:xfrm>
              <a:off x="3646488" y="3371850"/>
              <a:ext cx="203200" cy="285750"/>
            </a:xfrm>
            <a:custGeom>
              <a:avLst/>
              <a:gdLst/>
              <a:ahLst/>
              <a:cxnLst>
                <a:cxn ang="0">
                  <a:pos x="135" y="191"/>
                </a:cxn>
                <a:cxn ang="0">
                  <a:pos x="103" y="191"/>
                </a:cxn>
                <a:cxn ang="0">
                  <a:pos x="97" y="182"/>
                </a:cxn>
                <a:cxn ang="0">
                  <a:pos x="87" y="167"/>
                </a:cxn>
                <a:cxn ang="0">
                  <a:pos x="74" y="139"/>
                </a:cxn>
                <a:cxn ang="0">
                  <a:pos x="61" y="133"/>
                </a:cxn>
                <a:cxn ang="0">
                  <a:pos x="44" y="133"/>
                </a:cxn>
                <a:cxn ang="0">
                  <a:pos x="37" y="120"/>
                </a:cxn>
                <a:cxn ang="0">
                  <a:pos x="30" y="114"/>
                </a:cxn>
                <a:cxn ang="0">
                  <a:pos x="20" y="110"/>
                </a:cxn>
                <a:cxn ang="0">
                  <a:pos x="0" y="108"/>
                </a:cxn>
                <a:cxn ang="0">
                  <a:pos x="0" y="0"/>
                </a:cxn>
                <a:cxn ang="0">
                  <a:pos x="135" y="6"/>
                </a:cxn>
                <a:cxn ang="0">
                  <a:pos x="135" y="191"/>
                </a:cxn>
              </a:cxnLst>
              <a:rect l="0" t="0" r="r" b="b"/>
              <a:pathLst>
                <a:path w="135" h="191">
                  <a:moveTo>
                    <a:pt x="135" y="191"/>
                  </a:moveTo>
                  <a:lnTo>
                    <a:pt x="103" y="191"/>
                  </a:lnTo>
                  <a:lnTo>
                    <a:pt x="97" y="182"/>
                  </a:lnTo>
                  <a:lnTo>
                    <a:pt x="87" y="167"/>
                  </a:lnTo>
                  <a:lnTo>
                    <a:pt x="74" y="139"/>
                  </a:lnTo>
                  <a:lnTo>
                    <a:pt x="61" y="133"/>
                  </a:lnTo>
                  <a:lnTo>
                    <a:pt x="44" y="133"/>
                  </a:lnTo>
                  <a:lnTo>
                    <a:pt x="37" y="120"/>
                  </a:lnTo>
                  <a:lnTo>
                    <a:pt x="30" y="114"/>
                  </a:lnTo>
                  <a:lnTo>
                    <a:pt x="20" y="110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135" y="6"/>
                  </a:lnTo>
                  <a:lnTo>
                    <a:pt x="135" y="191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0" name="Freeform 357"/>
            <p:cNvSpPr>
              <a:spLocks/>
            </p:cNvSpPr>
            <p:nvPr/>
          </p:nvSpPr>
          <p:spPr bwMode="auto">
            <a:xfrm>
              <a:off x="3182938" y="3190875"/>
              <a:ext cx="244475" cy="174625"/>
            </a:xfrm>
            <a:custGeom>
              <a:avLst/>
              <a:gdLst/>
              <a:ahLst/>
              <a:cxnLst>
                <a:cxn ang="0">
                  <a:pos x="163" y="117"/>
                </a:cxn>
                <a:cxn ang="0">
                  <a:pos x="105" y="117"/>
                </a:cxn>
                <a:cxn ang="0">
                  <a:pos x="82" y="111"/>
                </a:cxn>
                <a:cxn ang="0">
                  <a:pos x="80" y="98"/>
                </a:cxn>
                <a:cxn ang="0">
                  <a:pos x="68" y="92"/>
                </a:cxn>
                <a:cxn ang="0">
                  <a:pos x="65" y="81"/>
                </a:cxn>
                <a:cxn ang="0">
                  <a:pos x="49" y="78"/>
                </a:cxn>
                <a:cxn ang="0">
                  <a:pos x="39" y="74"/>
                </a:cxn>
                <a:cxn ang="0">
                  <a:pos x="34" y="67"/>
                </a:cxn>
                <a:cxn ang="0">
                  <a:pos x="33" y="46"/>
                </a:cxn>
                <a:cxn ang="0">
                  <a:pos x="26" y="44"/>
                </a:cxn>
                <a:cxn ang="0">
                  <a:pos x="17" y="37"/>
                </a:cxn>
                <a:cxn ang="0">
                  <a:pos x="0" y="21"/>
                </a:cxn>
                <a:cxn ang="0">
                  <a:pos x="2" y="0"/>
                </a:cxn>
                <a:cxn ang="0">
                  <a:pos x="163" y="4"/>
                </a:cxn>
                <a:cxn ang="0">
                  <a:pos x="163" y="117"/>
                </a:cxn>
              </a:cxnLst>
              <a:rect l="0" t="0" r="r" b="b"/>
              <a:pathLst>
                <a:path w="163" h="117">
                  <a:moveTo>
                    <a:pt x="163" y="117"/>
                  </a:moveTo>
                  <a:lnTo>
                    <a:pt x="105" y="117"/>
                  </a:lnTo>
                  <a:lnTo>
                    <a:pt x="82" y="111"/>
                  </a:lnTo>
                  <a:lnTo>
                    <a:pt x="80" y="98"/>
                  </a:lnTo>
                  <a:lnTo>
                    <a:pt x="68" y="92"/>
                  </a:lnTo>
                  <a:lnTo>
                    <a:pt x="65" y="81"/>
                  </a:lnTo>
                  <a:lnTo>
                    <a:pt x="49" y="78"/>
                  </a:lnTo>
                  <a:lnTo>
                    <a:pt x="39" y="74"/>
                  </a:lnTo>
                  <a:lnTo>
                    <a:pt x="34" y="67"/>
                  </a:lnTo>
                  <a:lnTo>
                    <a:pt x="33" y="46"/>
                  </a:lnTo>
                  <a:lnTo>
                    <a:pt x="26" y="44"/>
                  </a:lnTo>
                  <a:lnTo>
                    <a:pt x="17" y="37"/>
                  </a:lnTo>
                  <a:lnTo>
                    <a:pt x="0" y="21"/>
                  </a:lnTo>
                  <a:lnTo>
                    <a:pt x="2" y="0"/>
                  </a:lnTo>
                  <a:lnTo>
                    <a:pt x="163" y="4"/>
                  </a:lnTo>
                  <a:lnTo>
                    <a:pt x="163" y="117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1" name="Freeform 358"/>
            <p:cNvSpPr>
              <a:spLocks/>
            </p:cNvSpPr>
            <p:nvPr/>
          </p:nvSpPr>
          <p:spPr bwMode="auto">
            <a:xfrm>
              <a:off x="3100388" y="3187700"/>
              <a:ext cx="446087" cy="58737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7" y="2"/>
                </a:cxn>
                <a:cxn ang="0">
                  <a:pos x="55" y="23"/>
                </a:cxn>
                <a:cxn ang="0">
                  <a:pos x="81" y="46"/>
                </a:cxn>
                <a:cxn ang="0">
                  <a:pos x="88" y="48"/>
                </a:cxn>
                <a:cxn ang="0">
                  <a:pos x="89" y="69"/>
                </a:cxn>
                <a:cxn ang="0">
                  <a:pos x="94" y="76"/>
                </a:cxn>
                <a:cxn ang="0">
                  <a:pos x="104" y="80"/>
                </a:cxn>
                <a:cxn ang="0">
                  <a:pos x="120" y="83"/>
                </a:cxn>
                <a:cxn ang="0">
                  <a:pos x="123" y="94"/>
                </a:cxn>
                <a:cxn ang="0">
                  <a:pos x="135" y="100"/>
                </a:cxn>
                <a:cxn ang="0">
                  <a:pos x="137" y="113"/>
                </a:cxn>
                <a:cxn ang="0">
                  <a:pos x="160" y="119"/>
                </a:cxn>
                <a:cxn ang="0">
                  <a:pos x="166" y="125"/>
                </a:cxn>
                <a:cxn ang="0">
                  <a:pos x="161" y="139"/>
                </a:cxn>
                <a:cxn ang="0">
                  <a:pos x="166" y="146"/>
                </a:cxn>
                <a:cxn ang="0">
                  <a:pos x="166" y="166"/>
                </a:cxn>
                <a:cxn ang="0">
                  <a:pos x="172" y="177"/>
                </a:cxn>
                <a:cxn ang="0">
                  <a:pos x="183" y="183"/>
                </a:cxn>
                <a:cxn ang="0">
                  <a:pos x="195" y="190"/>
                </a:cxn>
                <a:cxn ang="0">
                  <a:pos x="220" y="193"/>
                </a:cxn>
                <a:cxn ang="0">
                  <a:pos x="240" y="206"/>
                </a:cxn>
                <a:cxn ang="0">
                  <a:pos x="258" y="213"/>
                </a:cxn>
                <a:cxn ang="0">
                  <a:pos x="280" y="213"/>
                </a:cxn>
                <a:cxn ang="0">
                  <a:pos x="291" y="208"/>
                </a:cxn>
                <a:cxn ang="0">
                  <a:pos x="298" y="217"/>
                </a:cxn>
                <a:cxn ang="0">
                  <a:pos x="131" y="393"/>
                </a:cxn>
                <a:cxn ang="0">
                  <a:pos x="0" y="283"/>
                </a:cxn>
                <a:cxn ang="0">
                  <a:pos x="34" y="0"/>
                </a:cxn>
              </a:cxnLst>
              <a:rect l="0" t="0" r="r" b="b"/>
              <a:pathLst>
                <a:path w="298" h="393">
                  <a:moveTo>
                    <a:pt x="34" y="0"/>
                  </a:moveTo>
                  <a:lnTo>
                    <a:pt x="57" y="2"/>
                  </a:lnTo>
                  <a:lnTo>
                    <a:pt x="55" y="23"/>
                  </a:lnTo>
                  <a:lnTo>
                    <a:pt x="81" y="46"/>
                  </a:lnTo>
                  <a:lnTo>
                    <a:pt x="88" y="48"/>
                  </a:lnTo>
                  <a:lnTo>
                    <a:pt x="89" y="69"/>
                  </a:lnTo>
                  <a:lnTo>
                    <a:pt x="94" y="76"/>
                  </a:lnTo>
                  <a:lnTo>
                    <a:pt x="104" y="80"/>
                  </a:lnTo>
                  <a:lnTo>
                    <a:pt x="120" y="83"/>
                  </a:lnTo>
                  <a:lnTo>
                    <a:pt x="123" y="94"/>
                  </a:lnTo>
                  <a:lnTo>
                    <a:pt x="135" y="100"/>
                  </a:lnTo>
                  <a:lnTo>
                    <a:pt x="137" y="113"/>
                  </a:lnTo>
                  <a:lnTo>
                    <a:pt x="160" y="119"/>
                  </a:lnTo>
                  <a:lnTo>
                    <a:pt x="166" y="125"/>
                  </a:lnTo>
                  <a:lnTo>
                    <a:pt x="161" y="139"/>
                  </a:lnTo>
                  <a:lnTo>
                    <a:pt x="166" y="146"/>
                  </a:lnTo>
                  <a:lnTo>
                    <a:pt x="166" y="166"/>
                  </a:lnTo>
                  <a:lnTo>
                    <a:pt x="172" y="177"/>
                  </a:lnTo>
                  <a:lnTo>
                    <a:pt x="183" y="183"/>
                  </a:lnTo>
                  <a:lnTo>
                    <a:pt x="195" y="190"/>
                  </a:lnTo>
                  <a:lnTo>
                    <a:pt x="220" y="193"/>
                  </a:lnTo>
                  <a:lnTo>
                    <a:pt x="240" y="206"/>
                  </a:lnTo>
                  <a:lnTo>
                    <a:pt x="258" y="213"/>
                  </a:lnTo>
                  <a:lnTo>
                    <a:pt x="280" y="213"/>
                  </a:lnTo>
                  <a:lnTo>
                    <a:pt x="291" y="208"/>
                  </a:lnTo>
                  <a:lnTo>
                    <a:pt x="298" y="217"/>
                  </a:lnTo>
                  <a:lnTo>
                    <a:pt x="131" y="393"/>
                  </a:lnTo>
                  <a:lnTo>
                    <a:pt x="0" y="28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2" name="Freeform 359"/>
            <p:cNvSpPr>
              <a:spLocks/>
            </p:cNvSpPr>
            <p:nvPr/>
          </p:nvSpPr>
          <p:spPr bwMode="auto">
            <a:xfrm>
              <a:off x="3340100" y="3365500"/>
              <a:ext cx="306388" cy="188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" y="20"/>
                </a:cxn>
                <a:cxn ang="0">
                  <a:pos x="6" y="27"/>
                </a:cxn>
                <a:cxn ang="0">
                  <a:pos x="6" y="47"/>
                </a:cxn>
                <a:cxn ang="0">
                  <a:pos x="12" y="58"/>
                </a:cxn>
                <a:cxn ang="0">
                  <a:pos x="25" y="64"/>
                </a:cxn>
                <a:cxn ang="0">
                  <a:pos x="35" y="69"/>
                </a:cxn>
                <a:cxn ang="0">
                  <a:pos x="60" y="74"/>
                </a:cxn>
                <a:cxn ang="0">
                  <a:pos x="80" y="87"/>
                </a:cxn>
                <a:cxn ang="0">
                  <a:pos x="98" y="94"/>
                </a:cxn>
                <a:cxn ang="0">
                  <a:pos x="120" y="94"/>
                </a:cxn>
                <a:cxn ang="0">
                  <a:pos x="131" y="89"/>
                </a:cxn>
                <a:cxn ang="0">
                  <a:pos x="138" y="98"/>
                </a:cxn>
                <a:cxn ang="0">
                  <a:pos x="154" y="101"/>
                </a:cxn>
                <a:cxn ang="0">
                  <a:pos x="169" y="114"/>
                </a:cxn>
                <a:cxn ang="0">
                  <a:pos x="180" y="123"/>
                </a:cxn>
                <a:cxn ang="0">
                  <a:pos x="191" y="126"/>
                </a:cxn>
                <a:cxn ang="0">
                  <a:pos x="198" y="121"/>
                </a:cxn>
                <a:cxn ang="0">
                  <a:pos x="205" y="112"/>
                </a:cxn>
                <a:cxn ang="0">
                  <a:pos x="205" y="4"/>
                </a:cxn>
                <a:cxn ang="0">
                  <a:pos x="58" y="0"/>
                </a:cxn>
                <a:cxn ang="0">
                  <a:pos x="0" y="0"/>
                </a:cxn>
              </a:cxnLst>
              <a:rect l="0" t="0" r="r" b="b"/>
              <a:pathLst>
                <a:path w="205" h="126">
                  <a:moveTo>
                    <a:pt x="0" y="0"/>
                  </a:moveTo>
                  <a:lnTo>
                    <a:pt x="6" y="6"/>
                  </a:lnTo>
                  <a:lnTo>
                    <a:pt x="1" y="20"/>
                  </a:lnTo>
                  <a:lnTo>
                    <a:pt x="6" y="27"/>
                  </a:lnTo>
                  <a:lnTo>
                    <a:pt x="6" y="47"/>
                  </a:lnTo>
                  <a:lnTo>
                    <a:pt x="12" y="58"/>
                  </a:lnTo>
                  <a:lnTo>
                    <a:pt x="25" y="64"/>
                  </a:lnTo>
                  <a:lnTo>
                    <a:pt x="35" y="69"/>
                  </a:lnTo>
                  <a:lnTo>
                    <a:pt x="60" y="74"/>
                  </a:lnTo>
                  <a:lnTo>
                    <a:pt x="80" y="87"/>
                  </a:lnTo>
                  <a:lnTo>
                    <a:pt x="98" y="94"/>
                  </a:lnTo>
                  <a:lnTo>
                    <a:pt x="120" y="94"/>
                  </a:lnTo>
                  <a:lnTo>
                    <a:pt x="131" y="89"/>
                  </a:lnTo>
                  <a:lnTo>
                    <a:pt x="138" y="98"/>
                  </a:lnTo>
                  <a:lnTo>
                    <a:pt x="154" y="101"/>
                  </a:lnTo>
                  <a:lnTo>
                    <a:pt x="169" y="114"/>
                  </a:lnTo>
                  <a:lnTo>
                    <a:pt x="180" y="123"/>
                  </a:lnTo>
                  <a:lnTo>
                    <a:pt x="191" y="126"/>
                  </a:lnTo>
                  <a:lnTo>
                    <a:pt x="198" y="121"/>
                  </a:lnTo>
                  <a:lnTo>
                    <a:pt x="205" y="112"/>
                  </a:lnTo>
                  <a:lnTo>
                    <a:pt x="205" y="4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3" name="Freeform 360"/>
            <p:cNvSpPr>
              <a:spLocks/>
            </p:cNvSpPr>
            <p:nvPr/>
          </p:nvSpPr>
          <p:spPr bwMode="auto">
            <a:xfrm>
              <a:off x="3297238" y="3511550"/>
              <a:ext cx="742950" cy="631825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7" y="0"/>
                </a:cxn>
                <a:cxn ang="0">
                  <a:pos x="183" y="3"/>
                </a:cxn>
                <a:cxn ang="0">
                  <a:pos x="204" y="20"/>
                </a:cxn>
                <a:cxn ang="0">
                  <a:pos x="209" y="25"/>
                </a:cxn>
                <a:cxn ang="0">
                  <a:pos x="220" y="28"/>
                </a:cxn>
                <a:cxn ang="0">
                  <a:pos x="227" y="23"/>
                </a:cxn>
                <a:cxn ang="0">
                  <a:pos x="234" y="14"/>
                </a:cxn>
                <a:cxn ang="0">
                  <a:pos x="254" y="16"/>
                </a:cxn>
                <a:cxn ang="0">
                  <a:pos x="264" y="20"/>
                </a:cxn>
                <a:cxn ang="0">
                  <a:pos x="272" y="26"/>
                </a:cxn>
                <a:cxn ang="0">
                  <a:pos x="278" y="39"/>
                </a:cxn>
                <a:cxn ang="0">
                  <a:pos x="295" y="39"/>
                </a:cxn>
                <a:cxn ang="0">
                  <a:pos x="308" y="45"/>
                </a:cxn>
                <a:cxn ang="0">
                  <a:pos x="318" y="66"/>
                </a:cxn>
                <a:cxn ang="0">
                  <a:pos x="337" y="97"/>
                </a:cxn>
                <a:cxn ang="0">
                  <a:pos x="371" y="111"/>
                </a:cxn>
                <a:cxn ang="0">
                  <a:pos x="383" y="119"/>
                </a:cxn>
                <a:cxn ang="0">
                  <a:pos x="412" y="122"/>
                </a:cxn>
                <a:cxn ang="0">
                  <a:pos x="423" y="128"/>
                </a:cxn>
                <a:cxn ang="0">
                  <a:pos x="435" y="127"/>
                </a:cxn>
                <a:cxn ang="0">
                  <a:pos x="445" y="134"/>
                </a:cxn>
                <a:cxn ang="0">
                  <a:pos x="458" y="148"/>
                </a:cxn>
                <a:cxn ang="0">
                  <a:pos x="469" y="171"/>
                </a:cxn>
                <a:cxn ang="0">
                  <a:pos x="480" y="190"/>
                </a:cxn>
                <a:cxn ang="0">
                  <a:pos x="485" y="219"/>
                </a:cxn>
                <a:cxn ang="0">
                  <a:pos x="497" y="233"/>
                </a:cxn>
                <a:cxn ang="0">
                  <a:pos x="395" y="233"/>
                </a:cxn>
                <a:cxn ang="0">
                  <a:pos x="395" y="251"/>
                </a:cxn>
                <a:cxn ang="0">
                  <a:pos x="331" y="251"/>
                </a:cxn>
                <a:cxn ang="0">
                  <a:pos x="331" y="347"/>
                </a:cxn>
                <a:cxn ang="0">
                  <a:pos x="272" y="347"/>
                </a:cxn>
                <a:cxn ang="0">
                  <a:pos x="272" y="422"/>
                </a:cxn>
                <a:cxn ang="0">
                  <a:pos x="38" y="217"/>
                </a:cxn>
                <a:cxn ang="0">
                  <a:pos x="0" y="176"/>
                </a:cxn>
              </a:cxnLst>
              <a:rect l="0" t="0" r="r" b="b"/>
              <a:pathLst>
                <a:path w="497" h="422">
                  <a:moveTo>
                    <a:pt x="0" y="176"/>
                  </a:moveTo>
                  <a:lnTo>
                    <a:pt x="167" y="0"/>
                  </a:lnTo>
                  <a:lnTo>
                    <a:pt x="183" y="3"/>
                  </a:lnTo>
                  <a:lnTo>
                    <a:pt x="204" y="20"/>
                  </a:lnTo>
                  <a:lnTo>
                    <a:pt x="209" y="25"/>
                  </a:lnTo>
                  <a:lnTo>
                    <a:pt x="220" y="28"/>
                  </a:lnTo>
                  <a:lnTo>
                    <a:pt x="227" y="23"/>
                  </a:lnTo>
                  <a:lnTo>
                    <a:pt x="234" y="14"/>
                  </a:lnTo>
                  <a:lnTo>
                    <a:pt x="254" y="16"/>
                  </a:lnTo>
                  <a:lnTo>
                    <a:pt x="264" y="20"/>
                  </a:lnTo>
                  <a:lnTo>
                    <a:pt x="272" y="26"/>
                  </a:lnTo>
                  <a:lnTo>
                    <a:pt x="278" y="39"/>
                  </a:lnTo>
                  <a:lnTo>
                    <a:pt x="295" y="39"/>
                  </a:lnTo>
                  <a:lnTo>
                    <a:pt x="308" y="45"/>
                  </a:lnTo>
                  <a:lnTo>
                    <a:pt x="318" y="66"/>
                  </a:lnTo>
                  <a:lnTo>
                    <a:pt x="337" y="97"/>
                  </a:lnTo>
                  <a:lnTo>
                    <a:pt x="371" y="111"/>
                  </a:lnTo>
                  <a:lnTo>
                    <a:pt x="383" y="119"/>
                  </a:lnTo>
                  <a:lnTo>
                    <a:pt x="412" y="122"/>
                  </a:lnTo>
                  <a:lnTo>
                    <a:pt x="423" y="128"/>
                  </a:lnTo>
                  <a:lnTo>
                    <a:pt x="435" y="127"/>
                  </a:lnTo>
                  <a:lnTo>
                    <a:pt x="445" y="134"/>
                  </a:lnTo>
                  <a:lnTo>
                    <a:pt x="458" y="148"/>
                  </a:lnTo>
                  <a:lnTo>
                    <a:pt x="469" y="171"/>
                  </a:lnTo>
                  <a:lnTo>
                    <a:pt x="480" y="190"/>
                  </a:lnTo>
                  <a:lnTo>
                    <a:pt x="485" y="219"/>
                  </a:lnTo>
                  <a:lnTo>
                    <a:pt x="497" y="233"/>
                  </a:lnTo>
                  <a:lnTo>
                    <a:pt x="395" y="233"/>
                  </a:lnTo>
                  <a:lnTo>
                    <a:pt x="395" y="251"/>
                  </a:lnTo>
                  <a:lnTo>
                    <a:pt x="331" y="251"/>
                  </a:lnTo>
                  <a:lnTo>
                    <a:pt x="331" y="347"/>
                  </a:lnTo>
                  <a:lnTo>
                    <a:pt x="272" y="347"/>
                  </a:lnTo>
                  <a:lnTo>
                    <a:pt x="272" y="422"/>
                  </a:lnTo>
                  <a:lnTo>
                    <a:pt x="38" y="217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4" name="Freeform 361"/>
            <p:cNvSpPr>
              <a:spLocks/>
            </p:cNvSpPr>
            <p:nvPr/>
          </p:nvSpPr>
          <p:spPr bwMode="auto">
            <a:xfrm>
              <a:off x="3703638" y="3860800"/>
              <a:ext cx="393700" cy="43973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225" y="0"/>
                </a:cxn>
                <a:cxn ang="0">
                  <a:pos x="239" y="7"/>
                </a:cxn>
                <a:cxn ang="0">
                  <a:pos x="251" y="9"/>
                </a:cxn>
                <a:cxn ang="0">
                  <a:pos x="259" y="18"/>
                </a:cxn>
                <a:cxn ang="0">
                  <a:pos x="263" y="28"/>
                </a:cxn>
                <a:cxn ang="0">
                  <a:pos x="260" y="41"/>
                </a:cxn>
                <a:cxn ang="0">
                  <a:pos x="254" y="49"/>
                </a:cxn>
                <a:cxn ang="0">
                  <a:pos x="248" y="58"/>
                </a:cxn>
                <a:cxn ang="0">
                  <a:pos x="246" y="71"/>
                </a:cxn>
                <a:cxn ang="0">
                  <a:pos x="243" y="77"/>
                </a:cxn>
                <a:cxn ang="0">
                  <a:pos x="248" y="84"/>
                </a:cxn>
                <a:cxn ang="0">
                  <a:pos x="256" y="97"/>
                </a:cxn>
                <a:cxn ang="0">
                  <a:pos x="250" y="106"/>
                </a:cxn>
                <a:cxn ang="0">
                  <a:pos x="225" y="121"/>
                </a:cxn>
                <a:cxn ang="0">
                  <a:pos x="225" y="294"/>
                </a:cxn>
                <a:cxn ang="0">
                  <a:pos x="208" y="289"/>
                </a:cxn>
                <a:cxn ang="0">
                  <a:pos x="182" y="280"/>
                </a:cxn>
                <a:cxn ang="0">
                  <a:pos x="140" y="275"/>
                </a:cxn>
                <a:cxn ang="0">
                  <a:pos x="114" y="272"/>
                </a:cxn>
                <a:cxn ang="0">
                  <a:pos x="88" y="255"/>
                </a:cxn>
                <a:cxn ang="0">
                  <a:pos x="63" y="252"/>
                </a:cxn>
                <a:cxn ang="0">
                  <a:pos x="0" y="189"/>
                </a:cxn>
                <a:cxn ang="0">
                  <a:pos x="0" y="114"/>
                </a:cxn>
                <a:cxn ang="0">
                  <a:pos x="59" y="114"/>
                </a:cxn>
                <a:cxn ang="0">
                  <a:pos x="59" y="18"/>
                </a:cxn>
                <a:cxn ang="0">
                  <a:pos x="123" y="18"/>
                </a:cxn>
                <a:cxn ang="0">
                  <a:pos x="123" y="0"/>
                </a:cxn>
              </a:cxnLst>
              <a:rect l="0" t="0" r="r" b="b"/>
              <a:pathLst>
                <a:path w="263" h="294">
                  <a:moveTo>
                    <a:pt x="123" y="0"/>
                  </a:moveTo>
                  <a:lnTo>
                    <a:pt x="225" y="0"/>
                  </a:lnTo>
                  <a:lnTo>
                    <a:pt x="239" y="7"/>
                  </a:lnTo>
                  <a:lnTo>
                    <a:pt x="251" y="9"/>
                  </a:lnTo>
                  <a:lnTo>
                    <a:pt x="259" y="18"/>
                  </a:lnTo>
                  <a:lnTo>
                    <a:pt x="263" y="28"/>
                  </a:lnTo>
                  <a:lnTo>
                    <a:pt x="260" y="41"/>
                  </a:lnTo>
                  <a:lnTo>
                    <a:pt x="254" y="49"/>
                  </a:lnTo>
                  <a:lnTo>
                    <a:pt x="248" y="58"/>
                  </a:lnTo>
                  <a:lnTo>
                    <a:pt x="246" y="71"/>
                  </a:lnTo>
                  <a:lnTo>
                    <a:pt x="243" y="77"/>
                  </a:lnTo>
                  <a:lnTo>
                    <a:pt x="248" y="84"/>
                  </a:lnTo>
                  <a:lnTo>
                    <a:pt x="256" y="97"/>
                  </a:lnTo>
                  <a:lnTo>
                    <a:pt x="250" y="106"/>
                  </a:lnTo>
                  <a:lnTo>
                    <a:pt x="225" y="121"/>
                  </a:lnTo>
                  <a:lnTo>
                    <a:pt x="225" y="294"/>
                  </a:lnTo>
                  <a:lnTo>
                    <a:pt x="208" y="289"/>
                  </a:lnTo>
                  <a:lnTo>
                    <a:pt x="182" y="280"/>
                  </a:lnTo>
                  <a:lnTo>
                    <a:pt x="140" y="275"/>
                  </a:lnTo>
                  <a:lnTo>
                    <a:pt x="114" y="272"/>
                  </a:lnTo>
                  <a:lnTo>
                    <a:pt x="88" y="255"/>
                  </a:lnTo>
                  <a:lnTo>
                    <a:pt x="63" y="252"/>
                  </a:lnTo>
                  <a:lnTo>
                    <a:pt x="0" y="189"/>
                  </a:lnTo>
                  <a:lnTo>
                    <a:pt x="0" y="114"/>
                  </a:lnTo>
                  <a:lnTo>
                    <a:pt x="59" y="114"/>
                  </a:lnTo>
                  <a:lnTo>
                    <a:pt x="59" y="18"/>
                  </a:lnTo>
                  <a:lnTo>
                    <a:pt x="123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5" name="Freeform 362"/>
            <p:cNvSpPr>
              <a:spLocks/>
            </p:cNvSpPr>
            <p:nvPr/>
          </p:nvSpPr>
          <p:spPr bwMode="auto">
            <a:xfrm>
              <a:off x="3541713" y="2955925"/>
              <a:ext cx="355600" cy="2095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38" y="4"/>
                </a:cxn>
                <a:cxn ang="0">
                  <a:pos x="231" y="140"/>
                </a:cxn>
                <a:cxn ang="0">
                  <a:pos x="206" y="140"/>
                </a:cxn>
                <a:cxn ang="0">
                  <a:pos x="66" y="135"/>
                </a:cxn>
                <a:cxn ang="0">
                  <a:pos x="0" y="135"/>
                </a:cxn>
                <a:cxn ang="0">
                  <a:pos x="4" y="0"/>
                </a:cxn>
              </a:cxnLst>
              <a:rect l="0" t="0" r="r" b="b"/>
              <a:pathLst>
                <a:path w="238" h="140">
                  <a:moveTo>
                    <a:pt x="4" y="0"/>
                  </a:moveTo>
                  <a:lnTo>
                    <a:pt x="238" y="4"/>
                  </a:lnTo>
                  <a:lnTo>
                    <a:pt x="231" y="140"/>
                  </a:lnTo>
                  <a:lnTo>
                    <a:pt x="206" y="140"/>
                  </a:lnTo>
                  <a:lnTo>
                    <a:pt x="66" y="135"/>
                  </a:lnTo>
                  <a:lnTo>
                    <a:pt x="0" y="13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6" name="Freeform 363"/>
            <p:cNvSpPr>
              <a:spLocks/>
            </p:cNvSpPr>
            <p:nvPr/>
          </p:nvSpPr>
          <p:spPr bwMode="auto">
            <a:xfrm>
              <a:off x="3886200" y="2962275"/>
              <a:ext cx="214313" cy="2095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3" y="6"/>
                </a:cxn>
                <a:cxn ang="0">
                  <a:pos x="138" y="140"/>
                </a:cxn>
                <a:cxn ang="0">
                  <a:pos x="114" y="139"/>
                </a:cxn>
                <a:cxn ang="0">
                  <a:pos x="0" y="136"/>
                </a:cxn>
                <a:cxn ang="0">
                  <a:pos x="7" y="0"/>
                </a:cxn>
              </a:cxnLst>
              <a:rect l="0" t="0" r="r" b="b"/>
              <a:pathLst>
                <a:path w="143" h="140">
                  <a:moveTo>
                    <a:pt x="7" y="0"/>
                  </a:moveTo>
                  <a:lnTo>
                    <a:pt x="143" y="6"/>
                  </a:lnTo>
                  <a:lnTo>
                    <a:pt x="138" y="140"/>
                  </a:lnTo>
                  <a:lnTo>
                    <a:pt x="114" y="139"/>
                  </a:lnTo>
                  <a:lnTo>
                    <a:pt x="0" y="13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7" name="Freeform 364"/>
            <p:cNvSpPr>
              <a:spLocks/>
            </p:cNvSpPr>
            <p:nvPr/>
          </p:nvSpPr>
          <p:spPr bwMode="auto">
            <a:xfrm>
              <a:off x="3594100" y="1889125"/>
              <a:ext cx="198438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3" y="6"/>
                </a:cxn>
                <a:cxn ang="0">
                  <a:pos x="133" y="143"/>
                </a:cxn>
                <a:cxn ang="0">
                  <a:pos x="108" y="140"/>
                </a:cxn>
                <a:cxn ang="0">
                  <a:pos x="0" y="135"/>
                </a:cxn>
                <a:cxn ang="0">
                  <a:pos x="0" y="0"/>
                </a:cxn>
              </a:cxnLst>
              <a:rect l="0" t="0" r="r" b="b"/>
              <a:pathLst>
                <a:path w="133" h="143">
                  <a:moveTo>
                    <a:pt x="0" y="0"/>
                  </a:moveTo>
                  <a:lnTo>
                    <a:pt x="133" y="6"/>
                  </a:lnTo>
                  <a:lnTo>
                    <a:pt x="133" y="143"/>
                  </a:lnTo>
                  <a:lnTo>
                    <a:pt x="108" y="14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8" name="Freeform 365"/>
            <p:cNvSpPr>
              <a:spLocks/>
            </p:cNvSpPr>
            <p:nvPr/>
          </p:nvSpPr>
          <p:spPr bwMode="auto">
            <a:xfrm>
              <a:off x="3792538" y="1898650"/>
              <a:ext cx="204787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" y="0"/>
                </a:cxn>
                <a:cxn ang="0">
                  <a:pos x="135" y="1"/>
                </a:cxn>
                <a:cxn ang="0">
                  <a:pos x="137" y="141"/>
                </a:cxn>
                <a:cxn ang="0">
                  <a:pos x="118" y="141"/>
                </a:cxn>
                <a:cxn ang="0">
                  <a:pos x="0" y="137"/>
                </a:cxn>
                <a:cxn ang="0">
                  <a:pos x="0" y="0"/>
                </a:cxn>
              </a:cxnLst>
              <a:rect l="0" t="0" r="r" b="b"/>
              <a:pathLst>
                <a:path w="137" h="141">
                  <a:moveTo>
                    <a:pt x="0" y="0"/>
                  </a:moveTo>
                  <a:lnTo>
                    <a:pt x="100" y="0"/>
                  </a:lnTo>
                  <a:lnTo>
                    <a:pt x="135" y="1"/>
                  </a:lnTo>
                  <a:lnTo>
                    <a:pt x="137" y="141"/>
                  </a:lnTo>
                  <a:lnTo>
                    <a:pt x="118" y="141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9" name="Freeform 366"/>
            <p:cNvSpPr>
              <a:spLocks/>
            </p:cNvSpPr>
            <p:nvPr/>
          </p:nvSpPr>
          <p:spPr bwMode="auto">
            <a:xfrm>
              <a:off x="3994150" y="1898650"/>
              <a:ext cx="212725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3"/>
                </a:cxn>
                <a:cxn ang="0">
                  <a:pos x="125" y="3"/>
                </a:cxn>
                <a:cxn ang="0">
                  <a:pos x="142" y="3"/>
                </a:cxn>
                <a:cxn ang="0">
                  <a:pos x="137" y="140"/>
                </a:cxn>
                <a:cxn ang="0">
                  <a:pos x="119" y="140"/>
                </a:cxn>
                <a:cxn ang="0">
                  <a:pos x="2" y="140"/>
                </a:cxn>
                <a:cxn ang="0">
                  <a:pos x="0" y="0"/>
                </a:cxn>
              </a:cxnLst>
              <a:rect l="0" t="0" r="r" b="b"/>
              <a:pathLst>
                <a:path w="142" h="140">
                  <a:moveTo>
                    <a:pt x="0" y="0"/>
                  </a:moveTo>
                  <a:lnTo>
                    <a:pt x="106" y="3"/>
                  </a:lnTo>
                  <a:lnTo>
                    <a:pt x="125" y="3"/>
                  </a:lnTo>
                  <a:lnTo>
                    <a:pt x="142" y="3"/>
                  </a:lnTo>
                  <a:lnTo>
                    <a:pt x="137" y="140"/>
                  </a:lnTo>
                  <a:lnTo>
                    <a:pt x="119" y="140"/>
                  </a:lnTo>
                  <a:lnTo>
                    <a:pt x="2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0" name="Freeform 367"/>
            <p:cNvSpPr>
              <a:spLocks/>
            </p:cNvSpPr>
            <p:nvPr/>
          </p:nvSpPr>
          <p:spPr bwMode="auto">
            <a:xfrm>
              <a:off x="3576638" y="2090738"/>
              <a:ext cx="177800" cy="24288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9" y="5"/>
                </a:cxn>
                <a:cxn ang="0">
                  <a:pos x="113" y="162"/>
                </a:cxn>
                <a:cxn ang="0">
                  <a:pos x="0" y="160"/>
                </a:cxn>
                <a:cxn ang="0">
                  <a:pos x="11" y="0"/>
                </a:cxn>
              </a:cxnLst>
              <a:rect l="0" t="0" r="r" b="b"/>
              <a:pathLst>
                <a:path w="119" h="162">
                  <a:moveTo>
                    <a:pt x="11" y="0"/>
                  </a:moveTo>
                  <a:lnTo>
                    <a:pt x="119" y="5"/>
                  </a:lnTo>
                  <a:lnTo>
                    <a:pt x="113" y="162"/>
                  </a:lnTo>
                  <a:lnTo>
                    <a:pt x="0" y="16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1" name="Freeform 368"/>
            <p:cNvSpPr>
              <a:spLocks/>
            </p:cNvSpPr>
            <p:nvPr/>
          </p:nvSpPr>
          <p:spPr bwMode="auto">
            <a:xfrm>
              <a:off x="3567113" y="2333625"/>
              <a:ext cx="179387" cy="2111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9" y="0"/>
                </a:cxn>
                <a:cxn ang="0">
                  <a:pos x="119" y="141"/>
                </a:cxn>
                <a:cxn ang="0">
                  <a:pos x="0" y="141"/>
                </a:cxn>
                <a:cxn ang="0">
                  <a:pos x="6" y="0"/>
                </a:cxn>
              </a:cxnLst>
              <a:rect l="0" t="0" r="r" b="b"/>
              <a:pathLst>
                <a:path w="119" h="141">
                  <a:moveTo>
                    <a:pt x="6" y="0"/>
                  </a:moveTo>
                  <a:lnTo>
                    <a:pt x="119" y="0"/>
                  </a:lnTo>
                  <a:lnTo>
                    <a:pt x="119" y="141"/>
                  </a:lnTo>
                  <a:lnTo>
                    <a:pt x="0" y="14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2" name="Freeform 369"/>
            <p:cNvSpPr>
              <a:spLocks/>
            </p:cNvSpPr>
            <p:nvPr/>
          </p:nvSpPr>
          <p:spPr bwMode="auto">
            <a:xfrm>
              <a:off x="3554413" y="2544763"/>
              <a:ext cx="192087" cy="20796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8" y="0"/>
                </a:cxn>
                <a:cxn ang="0">
                  <a:pos x="128" y="139"/>
                </a:cxn>
                <a:cxn ang="0">
                  <a:pos x="0" y="138"/>
                </a:cxn>
                <a:cxn ang="0">
                  <a:pos x="9" y="0"/>
                </a:cxn>
              </a:cxnLst>
              <a:rect l="0" t="0" r="r" b="b"/>
              <a:pathLst>
                <a:path w="128" h="139">
                  <a:moveTo>
                    <a:pt x="9" y="0"/>
                  </a:moveTo>
                  <a:lnTo>
                    <a:pt x="128" y="0"/>
                  </a:lnTo>
                  <a:lnTo>
                    <a:pt x="128" y="139"/>
                  </a:lnTo>
                  <a:lnTo>
                    <a:pt x="0" y="13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3" name="Freeform 370"/>
            <p:cNvSpPr>
              <a:spLocks/>
            </p:cNvSpPr>
            <p:nvPr/>
          </p:nvSpPr>
          <p:spPr bwMode="auto">
            <a:xfrm>
              <a:off x="3897313" y="2759075"/>
              <a:ext cx="203200" cy="211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136" y="0"/>
                </a:cxn>
                <a:cxn ang="0">
                  <a:pos x="136" y="141"/>
                </a:cxn>
                <a:cxn ang="0">
                  <a:pos x="0" y="135"/>
                </a:cxn>
                <a:cxn ang="0">
                  <a:pos x="0" y="0"/>
                </a:cxn>
              </a:cxnLst>
              <a:rect l="0" t="0" r="r" b="b"/>
              <a:pathLst>
                <a:path w="136" h="141">
                  <a:moveTo>
                    <a:pt x="0" y="0"/>
                  </a:moveTo>
                  <a:lnTo>
                    <a:pt x="36" y="0"/>
                  </a:lnTo>
                  <a:lnTo>
                    <a:pt x="136" y="0"/>
                  </a:lnTo>
                  <a:lnTo>
                    <a:pt x="136" y="141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4" name="Freeform 371"/>
            <p:cNvSpPr>
              <a:spLocks/>
            </p:cNvSpPr>
            <p:nvPr/>
          </p:nvSpPr>
          <p:spPr bwMode="auto">
            <a:xfrm>
              <a:off x="3951288" y="2544763"/>
              <a:ext cx="212725" cy="214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4"/>
                </a:cxn>
                <a:cxn ang="0">
                  <a:pos x="137" y="144"/>
                </a:cxn>
                <a:cxn ang="0">
                  <a:pos x="100" y="144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142" h="144">
                  <a:moveTo>
                    <a:pt x="0" y="0"/>
                  </a:moveTo>
                  <a:lnTo>
                    <a:pt x="142" y="4"/>
                  </a:lnTo>
                  <a:lnTo>
                    <a:pt x="137" y="144"/>
                  </a:lnTo>
                  <a:lnTo>
                    <a:pt x="100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5" name="Freeform 372"/>
            <p:cNvSpPr>
              <a:spLocks/>
            </p:cNvSpPr>
            <p:nvPr/>
          </p:nvSpPr>
          <p:spPr bwMode="auto">
            <a:xfrm>
              <a:off x="4156075" y="2549525"/>
              <a:ext cx="212725" cy="2190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2" y="1"/>
                </a:cxn>
                <a:cxn ang="0">
                  <a:pos x="135" y="146"/>
                </a:cxn>
                <a:cxn ang="0">
                  <a:pos x="100" y="143"/>
                </a:cxn>
                <a:cxn ang="0">
                  <a:pos x="0" y="140"/>
                </a:cxn>
                <a:cxn ang="0">
                  <a:pos x="5" y="0"/>
                </a:cxn>
              </a:cxnLst>
              <a:rect l="0" t="0" r="r" b="b"/>
              <a:pathLst>
                <a:path w="142" h="146">
                  <a:moveTo>
                    <a:pt x="5" y="0"/>
                  </a:moveTo>
                  <a:lnTo>
                    <a:pt x="142" y="1"/>
                  </a:lnTo>
                  <a:lnTo>
                    <a:pt x="135" y="146"/>
                  </a:lnTo>
                  <a:lnTo>
                    <a:pt x="100" y="143"/>
                  </a:lnTo>
                  <a:lnTo>
                    <a:pt x="0" y="14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6" name="Freeform 373"/>
            <p:cNvSpPr>
              <a:spLocks/>
            </p:cNvSpPr>
            <p:nvPr/>
          </p:nvSpPr>
          <p:spPr bwMode="auto">
            <a:xfrm>
              <a:off x="3746500" y="2098675"/>
              <a:ext cx="222250" cy="2413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1" y="3"/>
                </a:cxn>
                <a:cxn ang="0">
                  <a:pos x="149" y="7"/>
                </a:cxn>
                <a:cxn ang="0">
                  <a:pos x="143" y="161"/>
                </a:cxn>
                <a:cxn ang="0">
                  <a:pos x="0" y="157"/>
                </a:cxn>
                <a:cxn ang="0">
                  <a:pos x="6" y="0"/>
                </a:cxn>
              </a:cxnLst>
              <a:rect l="0" t="0" r="r" b="b"/>
              <a:pathLst>
                <a:path w="149" h="161">
                  <a:moveTo>
                    <a:pt x="6" y="0"/>
                  </a:moveTo>
                  <a:lnTo>
                    <a:pt x="31" y="3"/>
                  </a:lnTo>
                  <a:lnTo>
                    <a:pt x="149" y="7"/>
                  </a:lnTo>
                  <a:lnTo>
                    <a:pt x="143" y="161"/>
                  </a:lnTo>
                  <a:lnTo>
                    <a:pt x="0" y="15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7" name="Freeform 374"/>
            <p:cNvSpPr>
              <a:spLocks/>
            </p:cNvSpPr>
            <p:nvPr/>
          </p:nvSpPr>
          <p:spPr bwMode="auto">
            <a:xfrm>
              <a:off x="3959225" y="2108200"/>
              <a:ext cx="212725" cy="2333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5" y="0"/>
                </a:cxn>
                <a:cxn ang="0">
                  <a:pos x="142" y="0"/>
                </a:cxn>
                <a:cxn ang="0">
                  <a:pos x="136" y="156"/>
                </a:cxn>
                <a:cxn ang="0">
                  <a:pos x="0" y="154"/>
                </a:cxn>
                <a:cxn ang="0">
                  <a:pos x="6" y="0"/>
                </a:cxn>
              </a:cxnLst>
              <a:rect l="0" t="0" r="r" b="b"/>
              <a:pathLst>
                <a:path w="142" h="156">
                  <a:moveTo>
                    <a:pt x="6" y="0"/>
                  </a:moveTo>
                  <a:lnTo>
                    <a:pt x="25" y="0"/>
                  </a:lnTo>
                  <a:lnTo>
                    <a:pt x="142" y="0"/>
                  </a:lnTo>
                  <a:lnTo>
                    <a:pt x="136" y="156"/>
                  </a:lnTo>
                  <a:lnTo>
                    <a:pt x="0" y="15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8" name="Freeform 375"/>
            <p:cNvSpPr>
              <a:spLocks/>
            </p:cNvSpPr>
            <p:nvPr/>
          </p:nvSpPr>
          <p:spPr bwMode="auto">
            <a:xfrm>
              <a:off x="4164013" y="2108200"/>
              <a:ext cx="211137" cy="23336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4" y="0"/>
                </a:cxn>
                <a:cxn ang="0">
                  <a:pos x="141" y="5"/>
                </a:cxn>
                <a:cxn ang="0">
                  <a:pos x="137" y="156"/>
                </a:cxn>
                <a:cxn ang="0">
                  <a:pos x="0" y="156"/>
                </a:cxn>
                <a:cxn ang="0">
                  <a:pos x="6" y="0"/>
                </a:cxn>
              </a:cxnLst>
              <a:rect l="0" t="0" r="r" b="b"/>
              <a:pathLst>
                <a:path w="141" h="156">
                  <a:moveTo>
                    <a:pt x="6" y="0"/>
                  </a:moveTo>
                  <a:lnTo>
                    <a:pt x="24" y="0"/>
                  </a:lnTo>
                  <a:lnTo>
                    <a:pt x="141" y="5"/>
                  </a:lnTo>
                  <a:lnTo>
                    <a:pt x="137" y="156"/>
                  </a:lnTo>
                  <a:lnTo>
                    <a:pt x="0" y="15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09" name="Freeform 376"/>
            <p:cNvSpPr>
              <a:spLocks/>
            </p:cNvSpPr>
            <p:nvPr/>
          </p:nvSpPr>
          <p:spPr bwMode="auto">
            <a:xfrm>
              <a:off x="3746500" y="2333625"/>
              <a:ext cx="212725" cy="211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4"/>
                </a:cxn>
                <a:cxn ang="0">
                  <a:pos x="137" y="141"/>
                </a:cxn>
                <a:cxn ang="0">
                  <a:pos x="0" y="141"/>
                </a:cxn>
                <a:cxn ang="0">
                  <a:pos x="0" y="0"/>
                </a:cxn>
              </a:cxnLst>
              <a:rect l="0" t="0" r="r" b="b"/>
              <a:pathLst>
                <a:path w="143" h="141">
                  <a:moveTo>
                    <a:pt x="0" y="0"/>
                  </a:moveTo>
                  <a:lnTo>
                    <a:pt x="143" y="4"/>
                  </a:lnTo>
                  <a:lnTo>
                    <a:pt x="137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0" name="Freeform 377"/>
            <p:cNvSpPr>
              <a:spLocks/>
            </p:cNvSpPr>
            <p:nvPr/>
          </p:nvSpPr>
          <p:spPr bwMode="auto">
            <a:xfrm>
              <a:off x="3951288" y="2339975"/>
              <a:ext cx="212725" cy="2095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2" y="2"/>
                </a:cxn>
                <a:cxn ang="0">
                  <a:pos x="142" y="141"/>
                </a:cxn>
                <a:cxn ang="0">
                  <a:pos x="0" y="137"/>
                </a:cxn>
                <a:cxn ang="0">
                  <a:pos x="6" y="0"/>
                </a:cxn>
              </a:cxnLst>
              <a:rect l="0" t="0" r="r" b="b"/>
              <a:pathLst>
                <a:path w="142" h="141">
                  <a:moveTo>
                    <a:pt x="6" y="0"/>
                  </a:moveTo>
                  <a:lnTo>
                    <a:pt x="142" y="2"/>
                  </a:lnTo>
                  <a:lnTo>
                    <a:pt x="142" y="141"/>
                  </a:lnTo>
                  <a:lnTo>
                    <a:pt x="0" y="13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1" name="Freeform 378"/>
            <p:cNvSpPr>
              <a:spLocks/>
            </p:cNvSpPr>
            <p:nvPr/>
          </p:nvSpPr>
          <p:spPr bwMode="auto">
            <a:xfrm>
              <a:off x="4164013" y="2341563"/>
              <a:ext cx="204787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140"/>
                </a:cxn>
                <a:cxn ang="0">
                  <a:pos x="0" y="139"/>
                </a:cxn>
                <a:cxn ang="0">
                  <a:pos x="0" y="0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137" y="0"/>
                  </a:lnTo>
                  <a:lnTo>
                    <a:pt x="137" y="140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2" name="Freeform 379"/>
            <p:cNvSpPr>
              <a:spLocks/>
            </p:cNvSpPr>
            <p:nvPr/>
          </p:nvSpPr>
          <p:spPr bwMode="auto">
            <a:xfrm>
              <a:off x="3746500" y="2544763"/>
              <a:ext cx="204788" cy="214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144"/>
                </a:cxn>
                <a:cxn ang="0">
                  <a:pos x="101" y="144"/>
                </a:cxn>
                <a:cxn ang="0">
                  <a:pos x="0" y="139"/>
                </a:cxn>
                <a:cxn ang="0">
                  <a:pos x="0" y="0"/>
                </a:cxn>
              </a:cxnLst>
              <a:rect l="0" t="0" r="r" b="b"/>
              <a:pathLst>
                <a:path w="137" h="144">
                  <a:moveTo>
                    <a:pt x="0" y="0"/>
                  </a:moveTo>
                  <a:lnTo>
                    <a:pt x="137" y="0"/>
                  </a:lnTo>
                  <a:lnTo>
                    <a:pt x="137" y="144"/>
                  </a:lnTo>
                  <a:lnTo>
                    <a:pt x="101" y="144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3" name="Freeform 380"/>
            <p:cNvSpPr>
              <a:spLocks/>
            </p:cNvSpPr>
            <p:nvPr/>
          </p:nvSpPr>
          <p:spPr bwMode="auto">
            <a:xfrm>
              <a:off x="3546475" y="2751138"/>
              <a:ext cx="350838" cy="211137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5" y="0"/>
                </a:cxn>
                <a:cxn ang="0">
                  <a:pos x="133" y="1"/>
                </a:cxn>
                <a:cxn ang="0">
                  <a:pos x="234" y="6"/>
                </a:cxn>
                <a:cxn ang="0">
                  <a:pos x="234" y="141"/>
                </a:cxn>
                <a:cxn ang="0">
                  <a:pos x="0" y="137"/>
                </a:cxn>
              </a:cxnLst>
              <a:rect l="0" t="0" r="r" b="b"/>
              <a:pathLst>
                <a:path w="234" h="141">
                  <a:moveTo>
                    <a:pt x="0" y="137"/>
                  </a:moveTo>
                  <a:lnTo>
                    <a:pt x="5" y="0"/>
                  </a:lnTo>
                  <a:lnTo>
                    <a:pt x="133" y="1"/>
                  </a:lnTo>
                  <a:lnTo>
                    <a:pt x="234" y="6"/>
                  </a:lnTo>
                  <a:lnTo>
                    <a:pt x="234" y="141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4" name="Freeform 381"/>
            <p:cNvSpPr>
              <a:spLocks/>
            </p:cNvSpPr>
            <p:nvPr/>
          </p:nvSpPr>
          <p:spPr bwMode="auto">
            <a:xfrm>
              <a:off x="4040188" y="4049713"/>
              <a:ext cx="442912" cy="506412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0" y="0"/>
                </a:cxn>
                <a:cxn ang="0">
                  <a:pos x="296" y="0"/>
                </a:cxn>
                <a:cxn ang="0">
                  <a:pos x="296" y="213"/>
                </a:cxn>
                <a:cxn ang="0">
                  <a:pos x="296" y="283"/>
                </a:cxn>
                <a:cxn ang="0">
                  <a:pos x="292" y="302"/>
                </a:cxn>
                <a:cxn ang="0">
                  <a:pos x="286" y="317"/>
                </a:cxn>
                <a:cxn ang="0">
                  <a:pos x="268" y="339"/>
                </a:cxn>
                <a:cxn ang="0">
                  <a:pos x="257" y="330"/>
                </a:cxn>
                <a:cxn ang="0">
                  <a:pos x="245" y="322"/>
                </a:cxn>
                <a:cxn ang="0">
                  <a:pos x="229" y="313"/>
                </a:cxn>
                <a:cxn ang="0">
                  <a:pos x="199" y="283"/>
                </a:cxn>
                <a:cxn ang="0">
                  <a:pos x="179" y="266"/>
                </a:cxn>
                <a:cxn ang="0">
                  <a:pos x="155" y="253"/>
                </a:cxn>
                <a:cxn ang="0">
                  <a:pos x="118" y="213"/>
                </a:cxn>
                <a:cxn ang="0">
                  <a:pos x="97" y="183"/>
                </a:cxn>
                <a:cxn ang="0">
                  <a:pos x="72" y="171"/>
                </a:cxn>
                <a:cxn ang="0">
                  <a:pos x="43" y="171"/>
                </a:cxn>
                <a:cxn ang="0">
                  <a:pos x="0" y="169"/>
                </a:cxn>
              </a:cxnLst>
              <a:rect l="0" t="0" r="r" b="b"/>
              <a:pathLst>
                <a:path w="296" h="339">
                  <a:moveTo>
                    <a:pt x="0" y="169"/>
                  </a:moveTo>
                  <a:lnTo>
                    <a:pt x="0" y="0"/>
                  </a:lnTo>
                  <a:lnTo>
                    <a:pt x="296" y="0"/>
                  </a:lnTo>
                  <a:lnTo>
                    <a:pt x="296" y="213"/>
                  </a:lnTo>
                  <a:lnTo>
                    <a:pt x="296" y="283"/>
                  </a:lnTo>
                  <a:lnTo>
                    <a:pt x="292" y="302"/>
                  </a:lnTo>
                  <a:lnTo>
                    <a:pt x="286" y="317"/>
                  </a:lnTo>
                  <a:lnTo>
                    <a:pt x="268" y="339"/>
                  </a:lnTo>
                  <a:lnTo>
                    <a:pt x="257" y="330"/>
                  </a:lnTo>
                  <a:lnTo>
                    <a:pt x="245" y="322"/>
                  </a:lnTo>
                  <a:lnTo>
                    <a:pt x="229" y="313"/>
                  </a:lnTo>
                  <a:lnTo>
                    <a:pt x="199" y="283"/>
                  </a:lnTo>
                  <a:lnTo>
                    <a:pt x="179" y="266"/>
                  </a:lnTo>
                  <a:lnTo>
                    <a:pt x="155" y="253"/>
                  </a:lnTo>
                  <a:lnTo>
                    <a:pt x="118" y="213"/>
                  </a:lnTo>
                  <a:lnTo>
                    <a:pt x="97" y="183"/>
                  </a:lnTo>
                  <a:lnTo>
                    <a:pt x="72" y="171"/>
                  </a:lnTo>
                  <a:lnTo>
                    <a:pt x="43" y="171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5" name="Freeform 382"/>
            <p:cNvSpPr>
              <a:spLocks/>
            </p:cNvSpPr>
            <p:nvPr/>
          </p:nvSpPr>
          <p:spPr bwMode="auto">
            <a:xfrm>
              <a:off x="4441825" y="4365625"/>
              <a:ext cx="280988" cy="2603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88" y="0"/>
                </a:cxn>
                <a:cxn ang="0">
                  <a:pos x="188" y="174"/>
                </a:cxn>
                <a:cxn ang="0">
                  <a:pos x="29" y="174"/>
                </a:cxn>
                <a:cxn ang="0">
                  <a:pos x="4" y="145"/>
                </a:cxn>
                <a:cxn ang="0">
                  <a:pos x="0" y="126"/>
                </a:cxn>
                <a:cxn ang="0">
                  <a:pos x="15" y="105"/>
                </a:cxn>
                <a:cxn ang="0">
                  <a:pos x="24" y="89"/>
                </a:cxn>
                <a:cxn ang="0">
                  <a:pos x="28" y="71"/>
                </a:cxn>
                <a:cxn ang="0">
                  <a:pos x="28" y="0"/>
                </a:cxn>
              </a:cxnLst>
              <a:rect l="0" t="0" r="r" b="b"/>
              <a:pathLst>
                <a:path w="188" h="174">
                  <a:moveTo>
                    <a:pt x="28" y="0"/>
                  </a:moveTo>
                  <a:lnTo>
                    <a:pt x="188" y="0"/>
                  </a:lnTo>
                  <a:lnTo>
                    <a:pt x="188" y="174"/>
                  </a:lnTo>
                  <a:lnTo>
                    <a:pt x="29" y="174"/>
                  </a:lnTo>
                  <a:lnTo>
                    <a:pt x="4" y="145"/>
                  </a:lnTo>
                  <a:lnTo>
                    <a:pt x="0" y="126"/>
                  </a:lnTo>
                  <a:lnTo>
                    <a:pt x="15" y="105"/>
                  </a:lnTo>
                  <a:lnTo>
                    <a:pt x="24" y="89"/>
                  </a:lnTo>
                  <a:lnTo>
                    <a:pt x="28" y="7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6" name="Freeform 383"/>
            <p:cNvSpPr>
              <a:spLocks/>
            </p:cNvSpPr>
            <p:nvPr/>
          </p:nvSpPr>
          <p:spPr bwMode="auto">
            <a:xfrm>
              <a:off x="4484688" y="4625975"/>
              <a:ext cx="238125" cy="434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91"/>
                </a:cxn>
                <a:cxn ang="0">
                  <a:pos x="132" y="291"/>
                </a:cxn>
                <a:cxn ang="0">
                  <a:pos x="120" y="277"/>
                </a:cxn>
                <a:cxn ang="0">
                  <a:pos x="103" y="240"/>
                </a:cxn>
                <a:cxn ang="0">
                  <a:pos x="89" y="199"/>
                </a:cxn>
                <a:cxn ang="0">
                  <a:pos x="62" y="153"/>
                </a:cxn>
                <a:cxn ang="0">
                  <a:pos x="45" y="126"/>
                </a:cxn>
                <a:cxn ang="0">
                  <a:pos x="42" y="94"/>
                </a:cxn>
                <a:cxn ang="0">
                  <a:pos x="22" y="69"/>
                </a:cxn>
                <a:cxn ang="0">
                  <a:pos x="12" y="39"/>
                </a:cxn>
                <a:cxn ang="0">
                  <a:pos x="8" y="22"/>
                </a:cxn>
                <a:cxn ang="0">
                  <a:pos x="0" y="0"/>
                </a:cxn>
              </a:cxnLst>
              <a:rect l="0" t="0" r="r" b="b"/>
              <a:pathLst>
                <a:path w="159" h="291">
                  <a:moveTo>
                    <a:pt x="0" y="0"/>
                  </a:moveTo>
                  <a:lnTo>
                    <a:pt x="159" y="0"/>
                  </a:lnTo>
                  <a:lnTo>
                    <a:pt x="159" y="291"/>
                  </a:lnTo>
                  <a:lnTo>
                    <a:pt x="132" y="291"/>
                  </a:lnTo>
                  <a:lnTo>
                    <a:pt x="120" y="277"/>
                  </a:lnTo>
                  <a:lnTo>
                    <a:pt x="103" y="240"/>
                  </a:lnTo>
                  <a:lnTo>
                    <a:pt x="89" y="199"/>
                  </a:lnTo>
                  <a:lnTo>
                    <a:pt x="62" y="153"/>
                  </a:lnTo>
                  <a:lnTo>
                    <a:pt x="45" y="126"/>
                  </a:lnTo>
                  <a:lnTo>
                    <a:pt x="42" y="94"/>
                  </a:lnTo>
                  <a:lnTo>
                    <a:pt x="22" y="69"/>
                  </a:lnTo>
                  <a:lnTo>
                    <a:pt x="12" y="39"/>
                  </a:lnTo>
                  <a:lnTo>
                    <a:pt x="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7" name="Rectangle 384"/>
            <p:cNvSpPr>
              <a:spLocks noChangeArrowheads="1"/>
            </p:cNvSpPr>
            <p:nvPr/>
          </p:nvSpPr>
          <p:spPr bwMode="auto">
            <a:xfrm>
              <a:off x="4722813" y="4848225"/>
              <a:ext cx="300037" cy="212725"/>
            </a:xfrm>
            <a:prstGeom prst="rect">
              <a:avLst/>
            </a:prstGeom>
            <a:solidFill>
              <a:srgbClr val="899B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8" name="Rectangle 385"/>
            <p:cNvSpPr>
              <a:spLocks noChangeArrowheads="1"/>
            </p:cNvSpPr>
            <p:nvPr/>
          </p:nvSpPr>
          <p:spPr bwMode="auto">
            <a:xfrm>
              <a:off x="4722813" y="4625975"/>
              <a:ext cx="300037" cy="222250"/>
            </a:xfrm>
            <a:prstGeom prst="rect">
              <a:avLst/>
            </a:prstGeom>
            <a:solidFill>
              <a:srgbClr val="899B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19" name="Freeform 386"/>
            <p:cNvSpPr>
              <a:spLocks/>
            </p:cNvSpPr>
            <p:nvPr/>
          </p:nvSpPr>
          <p:spPr bwMode="auto">
            <a:xfrm>
              <a:off x="5022850" y="4848225"/>
              <a:ext cx="246063" cy="296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5" y="0"/>
                </a:cxn>
                <a:cxn ang="0">
                  <a:pos x="165" y="190"/>
                </a:cxn>
                <a:cxn ang="0">
                  <a:pos x="0" y="198"/>
                </a:cxn>
                <a:cxn ang="0">
                  <a:pos x="0" y="142"/>
                </a:cxn>
                <a:cxn ang="0">
                  <a:pos x="0" y="0"/>
                </a:cxn>
              </a:cxnLst>
              <a:rect l="0" t="0" r="r" b="b"/>
              <a:pathLst>
                <a:path w="165" h="198">
                  <a:moveTo>
                    <a:pt x="0" y="0"/>
                  </a:moveTo>
                  <a:lnTo>
                    <a:pt x="165" y="0"/>
                  </a:lnTo>
                  <a:lnTo>
                    <a:pt x="165" y="190"/>
                  </a:lnTo>
                  <a:lnTo>
                    <a:pt x="0" y="198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0" name="Freeform 387"/>
            <p:cNvSpPr>
              <a:spLocks/>
            </p:cNvSpPr>
            <p:nvPr/>
          </p:nvSpPr>
          <p:spPr bwMode="auto">
            <a:xfrm>
              <a:off x="4683125" y="5060950"/>
              <a:ext cx="585788" cy="458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227" y="0"/>
                </a:cxn>
                <a:cxn ang="0">
                  <a:pos x="227" y="56"/>
                </a:cxn>
                <a:cxn ang="0">
                  <a:pos x="392" y="48"/>
                </a:cxn>
                <a:cxn ang="0">
                  <a:pos x="392" y="305"/>
                </a:cxn>
                <a:cxn ang="0">
                  <a:pos x="356" y="305"/>
                </a:cxn>
                <a:cxn ang="0">
                  <a:pos x="242" y="305"/>
                </a:cxn>
                <a:cxn ang="0">
                  <a:pos x="230" y="291"/>
                </a:cxn>
                <a:cxn ang="0">
                  <a:pos x="207" y="307"/>
                </a:cxn>
                <a:cxn ang="0">
                  <a:pos x="198" y="299"/>
                </a:cxn>
                <a:cxn ang="0">
                  <a:pos x="194" y="282"/>
                </a:cxn>
                <a:cxn ang="0">
                  <a:pos x="201" y="262"/>
                </a:cxn>
                <a:cxn ang="0">
                  <a:pos x="199" y="234"/>
                </a:cxn>
                <a:cxn ang="0">
                  <a:pos x="187" y="203"/>
                </a:cxn>
                <a:cxn ang="0">
                  <a:pos x="171" y="188"/>
                </a:cxn>
                <a:cxn ang="0">
                  <a:pos x="133" y="170"/>
                </a:cxn>
                <a:cxn ang="0">
                  <a:pos x="97" y="139"/>
                </a:cxn>
                <a:cxn ang="0">
                  <a:pos x="88" y="108"/>
                </a:cxn>
                <a:cxn ang="0">
                  <a:pos x="64" y="73"/>
                </a:cxn>
                <a:cxn ang="0">
                  <a:pos x="36" y="34"/>
                </a:cxn>
                <a:cxn ang="0">
                  <a:pos x="0" y="0"/>
                </a:cxn>
              </a:cxnLst>
              <a:rect l="0" t="0" r="r" b="b"/>
              <a:pathLst>
                <a:path w="392" h="307">
                  <a:moveTo>
                    <a:pt x="0" y="0"/>
                  </a:moveTo>
                  <a:lnTo>
                    <a:pt x="27" y="0"/>
                  </a:lnTo>
                  <a:lnTo>
                    <a:pt x="227" y="0"/>
                  </a:lnTo>
                  <a:lnTo>
                    <a:pt x="227" y="56"/>
                  </a:lnTo>
                  <a:lnTo>
                    <a:pt x="392" y="48"/>
                  </a:lnTo>
                  <a:lnTo>
                    <a:pt x="392" y="305"/>
                  </a:lnTo>
                  <a:lnTo>
                    <a:pt x="356" y="305"/>
                  </a:lnTo>
                  <a:lnTo>
                    <a:pt x="242" y="305"/>
                  </a:lnTo>
                  <a:lnTo>
                    <a:pt x="230" y="291"/>
                  </a:lnTo>
                  <a:lnTo>
                    <a:pt x="207" y="307"/>
                  </a:lnTo>
                  <a:lnTo>
                    <a:pt x="198" y="299"/>
                  </a:lnTo>
                  <a:lnTo>
                    <a:pt x="194" y="282"/>
                  </a:lnTo>
                  <a:lnTo>
                    <a:pt x="201" y="262"/>
                  </a:lnTo>
                  <a:lnTo>
                    <a:pt x="199" y="234"/>
                  </a:lnTo>
                  <a:lnTo>
                    <a:pt x="187" y="203"/>
                  </a:lnTo>
                  <a:lnTo>
                    <a:pt x="171" y="188"/>
                  </a:lnTo>
                  <a:lnTo>
                    <a:pt x="133" y="170"/>
                  </a:lnTo>
                  <a:lnTo>
                    <a:pt x="97" y="139"/>
                  </a:lnTo>
                  <a:lnTo>
                    <a:pt x="88" y="108"/>
                  </a:lnTo>
                  <a:lnTo>
                    <a:pt x="64" y="73"/>
                  </a:lnTo>
                  <a:lnTo>
                    <a:pt x="3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1" name="Freeform 388"/>
            <p:cNvSpPr>
              <a:spLocks/>
            </p:cNvSpPr>
            <p:nvPr/>
          </p:nvSpPr>
          <p:spPr bwMode="auto">
            <a:xfrm>
              <a:off x="5268913" y="5129213"/>
              <a:ext cx="249237" cy="385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3" y="0"/>
                </a:cxn>
                <a:cxn ang="0">
                  <a:pos x="166" y="2"/>
                </a:cxn>
                <a:cxn ang="0">
                  <a:pos x="166" y="257"/>
                </a:cxn>
                <a:cxn ang="0">
                  <a:pos x="89" y="257"/>
                </a:cxn>
                <a:cxn ang="0">
                  <a:pos x="89" y="234"/>
                </a:cxn>
                <a:cxn ang="0">
                  <a:pos x="80" y="234"/>
                </a:cxn>
                <a:cxn ang="0">
                  <a:pos x="80" y="228"/>
                </a:cxn>
                <a:cxn ang="0">
                  <a:pos x="67" y="228"/>
                </a:cxn>
                <a:cxn ang="0">
                  <a:pos x="67" y="236"/>
                </a:cxn>
                <a:cxn ang="0">
                  <a:pos x="60" y="236"/>
                </a:cxn>
                <a:cxn ang="0">
                  <a:pos x="60" y="228"/>
                </a:cxn>
                <a:cxn ang="0">
                  <a:pos x="0" y="228"/>
                </a:cxn>
                <a:cxn ang="0">
                  <a:pos x="0" y="0"/>
                </a:cxn>
              </a:cxnLst>
              <a:rect l="0" t="0" r="r" b="b"/>
              <a:pathLst>
                <a:path w="166" h="257">
                  <a:moveTo>
                    <a:pt x="0" y="0"/>
                  </a:moveTo>
                  <a:lnTo>
                    <a:pt x="133" y="0"/>
                  </a:lnTo>
                  <a:lnTo>
                    <a:pt x="166" y="2"/>
                  </a:lnTo>
                  <a:lnTo>
                    <a:pt x="166" y="257"/>
                  </a:lnTo>
                  <a:lnTo>
                    <a:pt x="89" y="257"/>
                  </a:lnTo>
                  <a:lnTo>
                    <a:pt x="89" y="234"/>
                  </a:lnTo>
                  <a:lnTo>
                    <a:pt x="80" y="234"/>
                  </a:lnTo>
                  <a:lnTo>
                    <a:pt x="80" y="228"/>
                  </a:lnTo>
                  <a:lnTo>
                    <a:pt x="67" y="228"/>
                  </a:lnTo>
                  <a:lnTo>
                    <a:pt x="67" y="236"/>
                  </a:lnTo>
                  <a:lnTo>
                    <a:pt x="60" y="236"/>
                  </a:lnTo>
                  <a:lnTo>
                    <a:pt x="60" y="228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2" name="Freeform 389"/>
            <p:cNvSpPr>
              <a:spLocks/>
            </p:cNvSpPr>
            <p:nvPr/>
          </p:nvSpPr>
          <p:spPr bwMode="auto">
            <a:xfrm>
              <a:off x="6484938" y="3860800"/>
              <a:ext cx="306387" cy="273050"/>
            </a:xfrm>
            <a:custGeom>
              <a:avLst/>
              <a:gdLst/>
              <a:ahLst/>
              <a:cxnLst>
                <a:cxn ang="0">
                  <a:pos x="7" y="118"/>
                </a:cxn>
                <a:cxn ang="0">
                  <a:pos x="0" y="0"/>
                </a:cxn>
                <a:cxn ang="0">
                  <a:pos x="24" y="7"/>
                </a:cxn>
                <a:cxn ang="0">
                  <a:pos x="57" y="29"/>
                </a:cxn>
                <a:cxn ang="0">
                  <a:pos x="128" y="29"/>
                </a:cxn>
                <a:cxn ang="0">
                  <a:pos x="134" y="41"/>
                </a:cxn>
                <a:cxn ang="0">
                  <a:pos x="136" y="54"/>
                </a:cxn>
                <a:cxn ang="0">
                  <a:pos x="144" y="64"/>
                </a:cxn>
                <a:cxn ang="0">
                  <a:pos x="164" y="71"/>
                </a:cxn>
                <a:cxn ang="0">
                  <a:pos x="162" y="84"/>
                </a:cxn>
                <a:cxn ang="0">
                  <a:pos x="184" y="74"/>
                </a:cxn>
                <a:cxn ang="0">
                  <a:pos x="205" y="131"/>
                </a:cxn>
                <a:cxn ang="0">
                  <a:pos x="157" y="182"/>
                </a:cxn>
                <a:cxn ang="0">
                  <a:pos x="133" y="160"/>
                </a:cxn>
                <a:cxn ang="0">
                  <a:pos x="110" y="154"/>
                </a:cxn>
                <a:cxn ang="0">
                  <a:pos x="101" y="157"/>
                </a:cxn>
                <a:cxn ang="0">
                  <a:pos x="101" y="143"/>
                </a:cxn>
                <a:cxn ang="0">
                  <a:pos x="73" y="143"/>
                </a:cxn>
                <a:cxn ang="0">
                  <a:pos x="42" y="165"/>
                </a:cxn>
                <a:cxn ang="0">
                  <a:pos x="13" y="166"/>
                </a:cxn>
                <a:cxn ang="0">
                  <a:pos x="7" y="118"/>
                </a:cxn>
              </a:cxnLst>
              <a:rect l="0" t="0" r="r" b="b"/>
              <a:pathLst>
                <a:path w="205" h="182">
                  <a:moveTo>
                    <a:pt x="7" y="118"/>
                  </a:moveTo>
                  <a:lnTo>
                    <a:pt x="0" y="0"/>
                  </a:lnTo>
                  <a:lnTo>
                    <a:pt x="24" y="7"/>
                  </a:lnTo>
                  <a:lnTo>
                    <a:pt x="57" y="29"/>
                  </a:lnTo>
                  <a:lnTo>
                    <a:pt x="128" y="29"/>
                  </a:lnTo>
                  <a:lnTo>
                    <a:pt x="134" y="41"/>
                  </a:lnTo>
                  <a:lnTo>
                    <a:pt x="136" y="54"/>
                  </a:lnTo>
                  <a:lnTo>
                    <a:pt x="144" y="64"/>
                  </a:lnTo>
                  <a:lnTo>
                    <a:pt x="164" y="71"/>
                  </a:lnTo>
                  <a:lnTo>
                    <a:pt x="162" y="84"/>
                  </a:lnTo>
                  <a:lnTo>
                    <a:pt x="184" y="74"/>
                  </a:lnTo>
                  <a:lnTo>
                    <a:pt x="205" y="131"/>
                  </a:lnTo>
                  <a:lnTo>
                    <a:pt x="157" y="182"/>
                  </a:lnTo>
                  <a:lnTo>
                    <a:pt x="133" y="160"/>
                  </a:lnTo>
                  <a:lnTo>
                    <a:pt x="110" y="154"/>
                  </a:lnTo>
                  <a:lnTo>
                    <a:pt x="101" y="157"/>
                  </a:lnTo>
                  <a:lnTo>
                    <a:pt x="101" y="143"/>
                  </a:lnTo>
                  <a:lnTo>
                    <a:pt x="73" y="143"/>
                  </a:lnTo>
                  <a:lnTo>
                    <a:pt x="42" y="165"/>
                  </a:lnTo>
                  <a:lnTo>
                    <a:pt x="13" y="166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3" name="Freeform 390"/>
            <p:cNvSpPr>
              <a:spLocks/>
            </p:cNvSpPr>
            <p:nvPr/>
          </p:nvSpPr>
          <p:spPr bwMode="auto">
            <a:xfrm>
              <a:off x="6434138" y="4057650"/>
              <a:ext cx="454025" cy="328613"/>
            </a:xfrm>
            <a:custGeom>
              <a:avLst/>
              <a:gdLst/>
              <a:ahLst/>
              <a:cxnLst>
                <a:cxn ang="0">
                  <a:pos x="46" y="35"/>
                </a:cxn>
                <a:cxn ang="0">
                  <a:pos x="0" y="21"/>
                </a:cxn>
                <a:cxn ang="0">
                  <a:pos x="40" y="134"/>
                </a:cxn>
                <a:cxn ang="0">
                  <a:pos x="161" y="197"/>
                </a:cxn>
                <a:cxn ang="0">
                  <a:pos x="178" y="194"/>
                </a:cxn>
                <a:cxn ang="0">
                  <a:pos x="190" y="188"/>
                </a:cxn>
                <a:cxn ang="0">
                  <a:pos x="207" y="200"/>
                </a:cxn>
                <a:cxn ang="0">
                  <a:pos x="218" y="205"/>
                </a:cxn>
                <a:cxn ang="0">
                  <a:pos x="231" y="217"/>
                </a:cxn>
                <a:cxn ang="0">
                  <a:pos x="241" y="220"/>
                </a:cxn>
                <a:cxn ang="0">
                  <a:pos x="252" y="211"/>
                </a:cxn>
                <a:cxn ang="0">
                  <a:pos x="274" y="201"/>
                </a:cxn>
                <a:cxn ang="0">
                  <a:pos x="277" y="191"/>
                </a:cxn>
                <a:cxn ang="0">
                  <a:pos x="283" y="183"/>
                </a:cxn>
                <a:cxn ang="0">
                  <a:pos x="277" y="174"/>
                </a:cxn>
                <a:cxn ang="0">
                  <a:pos x="281" y="160"/>
                </a:cxn>
                <a:cxn ang="0">
                  <a:pos x="292" y="160"/>
                </a:cxn>
                <a:cxn ang="0">
                  <a:pos x="303" y="154"/>
                </a:cxn>
                <a:cxn ang="0">
                  <a:pos x="294" y="149"/>
                </a:cxn>
                <a:cxn ang="0">
                  <a:pos x="297" y="132"/>
                </a:cxn>
                <a:cxn ang="0">
                  <a:pos x="297" y="114"/>
                </a:cxn>
                <a:cxn ang="0">
                  <a:pos x="280" y="89"/>
                </a:cxn>
                <a:cxn ang="0">
                  <a:pos x="271" y="77"/>
                </a:cxn>
                <a:cxn ang="0">
                  <a:pos x="271" y="60"/>
                </a:cxn>
                <a:cxn ang="0">
                  <a:pos x="254" y="55"/>
                </a:cxn>
                <a:cxn ang="0">
                  <a:pos x="238" y="0"/>
                </a:cxn>
                <a:cxn ang="0">
                  <a:pos x="190" y="51"/>
                </a:cxn>
                <a:cxn ang="0">
                  <a:pos x="166" y="29"/>
                </a:cxn>
                <a:cxn ang="0">
                  <a:pos x="143" y="23"/>
                </a:cxn>
                <a:cxn ang="0">
                  <a:pos x="134" y="26"/>
                </a:cxn>
                <a:cxn ang="0">
                  <a:pos x="134" y="12"/>
                </a:cxn>
                <a:cxn ang="0">
                  <a:pos x="106" y="12"/>
                </a:cxn>
                <a:cxn ang="0">
                  <a:pos x="75" y="34"/>
                </a:cxn>
                <a:cxn ang="0">
                  <a:pos x="46" y="35"/>
                </a:cxn>
              </a:cxnLst>
              <a:rect l="0" t="0" r="r" b="b"/>
              <a:pathLst>
                <a:path w="303" h="220">
                  <a:moveTo>
                    <a:pt x="46" y="35"/>
                  </a:moveTo>
                  <a:lnTo>
                    <a:pt x="0" y="21"/>
                  </a:lnTo>
                  <a:lnTo>
                    <a:pt x="40" y="134"/>
                  </a:lnTo>
                  <a:lnTo>
                    <a:pt x="161" y="197"/>
                  </a:lnTo>
                  <a:lnTo>
                    <a:pt x="178" y="194"/>
                  </a:lnTo>
                  <a:lnTo>
                    <a:pt x="190" y="188"/>
                  </a:lnTo>
                  <a:lnTo>
                    <a:pt x="207" y="200"/>
                  </a:lnTo>
                  <a:lnTo>
                    <a:pt x="218" y="205"/>
                  </a:lnTo>
                  <a:lnTo>
                    <a:pt x="231" y="217"/>
                  </a:lnTo>
                  <a:lnTo>
                    <a:pt x="241" y="220"/>
                  </a:lnTo>
                  <a:lnTo>
                    <a:pt x="252" y="211"/>
                  </a:lnTo>
                  <a:lnTo>
                    <a:pt x="274" y="201"/>
                  </a:lnTo>
                  <a:lnTo>
                    <a:pt x="277" y="191"/>
                  </a:lnTo>
                  <a:lnTo>
                    <a:pt x="283" y="183"/>
                  </a:lnTo>
                  <a:lnTo>
                    <a:pt x="277" y="174"/>
                  </a:lnTo>
                  <a:lnTo>
                    <a:pt x="281" y="160"/>
                  </a:lnTo>
                  <a:lnTo>
                    <a:pt x="292" y="160"/>
                  </a:lnTo>
                  <a:lnTo>
                    <a:pt x="303" y="154"/>
                  </a:lnTo>
                  <a:lnTo>
                    <a:pt x="294" y="149"/>
                  </a:lnTo>
                  <a:lnTo>
                    <a:pt x="297" y="132"/>
                  </a:lnTo>
                  <a:lnTo>
                    <a:pt x="297" y="114"/>
                  </a:lnTo>
                  <a:lnTo>
                    <a:pt x="280" y="89"/>
                  </a:lnTo>
                  <a:lnTo>
                    <a:pt x="271" y="77"/>
                  </a:lnTo>
                  <a:lnTo>
                    <a:pt x="271" y="60"/>
                  </a:lnTo>
                  <a:lnTo>
                    <a:pt x="254" y="55"/>
                  </a:lnTo>
                  <a:lnTo>
                    <a:pt x="238" y="0"/>
                  </a:lnTo>
                  <a:lnTo>
                    <a:pt x="190" y="51"/>
                  </a:lnTo>
                  <a:lnTo>
                    <a:pt x="166" y="29"/>
                  </a:lnTo>
                  <a:lnTo>
                    <a:pt x="143" y="23"/>
                  </a:lnTo>
                  <a:lnTo>
                    <a:pt x="134" y="26"/>
                  </a:lnTo>
                  <a:lnTo>
                    <a:pt x="134" y="12"/>
                  </a:lnTo>
                  <a:lnTo>
                    <a:pt x="106" y="12"/>
                  </a:lnTo>
                  <a:lnTo>
                    <a:pt x="75" y="34"/>
                  </a:lnTo>
                  <a:lnTo>
                    <a:pt x="46" y="3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4" name="Freeform 391"/>
            <p:cNvSpPr>
              <a:spLocks/>
            </p:cNvSpPr>
            <p:nvPr/>
          </p:nvSpPr>
          <p:spPr bwMode="auto">
            <a:xfrm>
              <a:off x="6345238" y="4037013"/>
              <a:ext cx="158750" cy="252412"/>
            </a:xfrm>
            <a:custGeom>
              <a:avLst/>
              <a:gdLst/>
              <a:ahLst/>
              <a:cxnLst>
                <a:cxn ang="0">
                  <a:pos x="10" y="65"/>
                </a:cxn>
                <a:cxn ang="0">
                  <a:pos x="0" y="42"/>
                </a:cxn>
                <a:cxn ang="0">
                  <a:pos x="10" y="25"/>
                </a:cxn>
                <a:cxn ang="0">
                  <a:pos x="10" y="14"/>
                </a:cxn>
                <a:cxn ang="0">
                  <a:pos x="21" y="8"/>
                </a:cxn>
                <a:cxn ang="0">
                  <a:pos x="100" y="0"/>
                </a:cxn>
                <a:cxn ang="0">
                  <a:pos x="106" y="48"/>
                </a:cxn>
                <a:cxn ang="0">
                  <a:pos x="60" y="34"/>
                </a:cxn>
                <a:cxn ang="0">
                  <a:pos x="100" y="147"/>
                </a:cxn>
                <a:cxn ang="0">
                  <a:pos x="50" y="168"/>
                </a:cxn>
                <a:cxn ang="0">
                  <a:pos x="38" y="147"/>
                </a:cxn>
                <a:cxn ang="0">
                  <a:pos x="29" y="142"/>
                </a:cxn>
                <a:cxn ang="0">
                  <a:pos x="23" y="137"/>
                </a:cxn>
                <a:cxn ang="0">
                  <a:pos x="23" y="116"/>
                </a:cxn>
                <a:cxn ang="0">
                  <a:pos x="15" y="104"/>
                </a:cxn>
                <a:cxn ang="0">
                  <a:pos x="23" y="90"/>
                </a:cxn>
                <a:cxn ang="0">
                  <a:pos x="21" y="71"/>
                </a:cxn>
                <a:cxn ang="0">
                  <a:pos x="10" y="65"/>
                </a:cxn>
              </a:cxnLst>
              <a:rect l="0" t="0" r="r" b="b"/>
              <a:pathLst>
                <a:path w="106" h="168">
                  <a:moveTo>
                    <a:pt x="10" y="65"/>
                  </a:moveTo>
                  <a:lnTo>
                    <a:pt x="0" y="42"/>
                  </a:lnTo>
                  <a:lnTo>
                    <a:pt x="10" y="25"/>
                  </a:lnTo>
                  <a:lnTo>
                    <a:pt x="10" y="14"/>
                  </a:lnTo>
                  <a:lnTo>
                    <a:pt x="21" y="8"/>
                  </a:lnTo>
                  <a:lnTo>
                    <a:pt x="100" y="0"/>
                  </a:lnTo>
                  <a:lnTo>
                    <a:pt x="106" y="48"/>
                  </a:lnTo>
                  <a:lnTo>
                    <a:pt x="60" y="34"/>
                  </a:lnTo>
                  <a:lnTo>
                    <a:pt x="100" y="147"/>
                  </a:lnTo>
                  <a:lnTo>
                    <a:pt x="50" y="168"/>
                  </a:lnTo>
                  <a:lnTo>
                    <a:pt x="38" y="147"/>
                  </a:lnTo>
                  <a:lnTo>
                    <a:pt x="29" y="142"/>
                  </a:lnTo>
                  <a:lnTo>
                    <a:pt x="23" y="137"/>
                  </a:lnTo>
                  <a:lnTo>
                    <a:pt x="23" y="116"/>
                  </a:lnTo>
                  <a:lnTo>
                    <a:pt x="15" y="104"/>
                  </a:lnTo>
                  <a:lnTo>
                    <a:pt x="23" y="90"/>
                  </a:lnTo>
                  <a:lnTo>
                    <a:pt x="21" y="71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5" name="Freeform 392"/>
            <p:cNvSpPr>
              <a:spLocks/>
            </p:cNvSpPr>
            <p:nvPr/>
          </p:nvSpPr>
          <p:spPr bwMode="auto">
            <a:xfrm>
              <a:off x="6405563" y="4257675"/>
              <a:ext cx="269875" cy="260350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60" y="0"/>
                </a:cxn>
                <a:cxn ang="0">
                  <a:pos x="181" y="63"/>
                </a:cxn>
                <a:cxn ang="0">
                  <a:pos x="177" y="81"/>
                </a:cxn>
                <a:cxn ang="0">
                  <a:pos x="172" y="103"/>
                </a:cxn>
                <a:cxn ang="0">
                  <a:pos x="149" y="109"/>
                </a:cxn>
                <a:cxn ang="0">
                  <a:pos x="144" y="121"/>
                </a:cxn>
                <a:cxn ang="0">
                  <a:pos x="137" y="149"/>
                </a:cxn>
                <a:cxn ang="0">
                  <a:pos x="124" y="152"/>
                </a:cxn>
                <a:cxn ang="0">
                  <a:pos x="120" y="161"/>
                </a:cxn>
                <a:cxn ang="0">
                  <a:pos x="107" y="155"/>
                </a:cxn>
                <a:cxn ang="0">
                  <a:pos x="81" y="160"/>
                </a:cxn>
                <a:cxn ang="0">
                  <a:pos x="66" y="174"/>
                </a:cxn>
                <a:cxn ang="0">
                  <a:pos x="37" y="149"/>
                </a:cxn>
                <a:cxn ang="0">
                  <a:pos x="35" y="137"/>
                </a:cxn>
                <a:cxn ang="0">
                  <a:pos x="23" y="121"/>
                </a:cxn>
                <a:cxn ang="0">
                  <a:pos x="12" y="115"/>
                </a:cxn>
                <a:cxn ang="0">
                  <a:pos x="7" y="103"/>
                </a:cxn>
                <a:cxn ang="0">
                  <a:pos x="6" y="84"/>
                </a:cxn>
                <a:cxn ang="0">
                  <a:pos x="0" y="75"/>
                </a:cxn>
                <a:cxn ang="0">
                  <a:pos x="0" y="63"/>
                </a:cxn>
                <a:cxn ang="0">
                  <a:pos x="12" y="55"/>
                </a:cxn>
                <a:cxn ang="0">
                  <a:pos x="10" y="21"/>
                </a:cxn>
              </a:cxnLst>
              <a:rect l="0" t="0" r="r" b="b"/>
              <a:pathLst>
                <a:path w="181" h="174">
                  <a:moveTo>
                    <a:pt x="10" y="21"/>
                  </a:moveTo>
                  <a:lnTo>
                    <a:pt x="60" y="0"/>
                  </a:lnTo>
                  <a:lnTo>
                    <a:pt x="181" y="63"/>
                  </a:lnTo>
                  <a:lnTo>
                    <a:pt x="177" y="81"/>
                  </a:lnTo>
                  <a:lnTo>
                    <a:pt x="172" y="103"/>
                  </a:lnTo>
                  <a:lnTo>
                    <a:pt x="149" y="109"/>
                  </a:lnTo>
                  <a:lnTo>
                    <a:pt x="144" y="121"/>
                  </a:lnTo>
                  <a:lnTo>
                    <a:pt x="137" y="149"/>
                  </a:lnTo>
                  <a:lnTo>
                    <a:pt x="124" y="152"/>
                  </a:lnTo>
                  <a:lnTo>
                    <a:pt x="120" y="161"/>
                  </a:lnTo>
                  <a:lnTo>
                    <a:pt x="107" y="155"/>
                  </a:lnTo>
                  <a:lnTo>
                    <a:pt x="81" y="160"/>
                  </a:lnTo>
                  <a:lnTo>
                    <a:pt x="66" y="174"/>
                  </a:lnTo>
                  <a:lnTo>
                    <a:pt x="37" y="149"/>
                  </a:lnTo>
                  <a:lnTo>
                    <a:pt x="35" y="137"/>
                  </a:lnTo>
                  <a:lnTo>
                    <a:pt x="23" y="121"/>
                  </a:lnTo>
                  <a:lnTo>
                    <a:pt x="12" y="115"/>
                  </a:lnTo>
                  <a:lnTo>
                    <a:pt x="7" y="103"/>
                  </a:lnTo>
                  <a:lnTo>
                    <a:pt x="6" y="84"/>
                  </a:lnTo>
                  <a:lnTo>
                    <a:pt x="0" y="75"/>
                  </a:lnTo>
                  <a:lnTo>
                    <a:pt x="0" y="63"/>
                  </a:lnTo>
                  <a:lnTo>
                    <a:pt x="12" y="5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6" name="Freeform 393"/>
            <p:cNvSpPr>
              <a:spLocks/>
            </p:cNvSpPr>
            <p:nvPr/>
          </p:nvSpPr>
          <p:spPr bwMode="auto">
            <a:xfrm>
              <a:off x="6759575" y="4321175"/>
              <a:ext cx="354013" cy="249238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14" y="40"/>
                </a:cxn>
                <a:cxn ang="0">
                  <a:pos x="24" y="43"/>
                </a:cxn>
                <a:cxn ang="0">
                  <a:pos x="35" y="34"/>
                </a:cxn>
                <a:cxn ang="0">
                  <a:pos x="57" y="24"/>
                </a:cxn>
                <a:cxn ang="0">
                  <a:pos x="70" y="35"/>
                </a:cxn>
                <a:cxn ang="0">
                  <a:pos x="89" y="35"/>
                </a:cxn>
                <a:cxn ang="0">
                  <a:pos x="115" y="20"/>
                </a:cxn>
                <a:cxn ang="0">
                  <a:pos x="124" y="24"/>
                </a:cxn>
                <a:cxn ang="0">
                  <a:pos x="181" y="6"/>
                </a:cxn>
                <a:cxn ang="0">
                  <a:pos x="191" y="12"/>
                </a:cxn>
                <a:cxn ang="0">
                  <a:pos x="212" y="11"/>
                </a:cxn>
                <a:cxn ang="0">
                  <a:pos x="218" y="0"/>
                </a:cxn>
                <a:cxn ang="0">
                  <a:pos x="237" y="15"/>
                </a:cxn>
                <a:cxn ang="0">
                  <a:pos x="187" y="40"/>
                </a:cxn>
                <a:cxn ang="0">
                  <a:pos x="146" y="66"/>
                </a:cxn>
                <a:cxn ang="0">
                  <a:pos x="123" y="92"/>
                </a:cxn>
                <a:cxn ang="0">
                  <a:pos x="43" y="166"/>
                </a:cxn>
                <a:cxn ang="0">
                  <a:pos x="41" y="145"/>
                </a:cxn>
                <a:cxn ang="0">
                  <a:pos x="47" y="140"/>
                </a:cxn>
                <a:cxn ang="0">
                  <a:pos x="43" y="131"/>
                </a:cxn>
                <a:cxn ang="0">
                  <a:pos x="30" y="106"/>
                </a:cxn>
                <a:cxn ang="0">
                  <a:pos x="0" y="60"/>
                </a:cxn>
                <a:cxn ang="0">
                  <a:pos x="1" y="28"/>
                </a:cxn>
              </a:cxnLst>
              <a:rect l="0" t="0" r="r" b="b"/>
              <a:pathLst>
                <a:path w="237" h="166">
                  <a:moveTo>
                    <a:pt x="1" y="28"/>
                  </a:moveTo>
                  <a:lnTo>
                    <a:pt x="14" y="40"/>
                  </a:lnTo>
                  <a:lnTo>
                    <a:pt x="24" y="43"/>
                  </a:lnTo>
                  <a:lnTo>
                    <a:pt x="35" y="34"/>
                  </a:lnTo>
                  <a:lnTo>
                    <a:pt x="57" y="24"/>
                  </a:lnTo>
                  <a:lnTo>
                    <a:pt x="70" y="35"/>
                  </a:lnTo>
                  <a:lnTo>
                    <a:pt x="89" y="35"/>
                  </a:lnTo>
                  <a:lnTo>
                    <a:pt x="115" y="20"/>
                  </a:lnTo>
                  <a:lnTo>
                    <a:pt x="124" y="24"/>
                  </a:lnTo>
                  <a:lnTo>
                    <a:pt x="181" y="6"/>
                  </a:lnTo>
                  <a:lnTo>
                    <a:pt x="191" y="12"/>
                  </a:lnTo>
                  <a:lnTo>
                    <a:pt x="212" y="11"/>
                  </a:lnTo>
                  <a:lnTo>
                    <a:pt x="218" y="0"/>
                  </a:lnTo>
                  <a:lnTo>
                    <a:pt x="237" y="15"/>
                  </a:lnTo>
                  <a:lnTo>
                    <a:pt x="187" y="40"/>
                  </a:lnTo>
                  <a:lnTo>
                    <a:pt x="146" y="66"/>
                  </a:lnTo>
                  <a:lnTo>
                    <a:pt x="123" y="92"/>
                  </a:lnTo>
                  <a:lnTo>
                    <a:pt x="43" y="166"/>
                  </a:lnTo>
                  <a:lnTo>
                    <a:pt x="41" y="145"/>
                  </a:lnTo>
                  <a:lnTo>
                    <a:pt x="47" y="140"/>
                  </a:lnTo>
                  <a:lnTo>
                    <a:pt x="43" y="131"/>
                  </a:lnTo>
                  <a:lnTo>
                    <a:pt x="30" y="106"/>
                  </a:lnTo>
                  <a:lnTo>
                    <a:pt x="0" y="60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7" name="Freeform 394"/>
            <p:cNvSpPr>
              <a:spLocks/>
            </p:cNvSpPr>
            <p:nvPr/>
          </p:nvSpPr>
          <p:spPr bwMode="auto">
            <a:xfrm>
              <a:off x="6503988" y="4338638"/>
              <a:ext cx="325437" cy="384175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5" y="106"/>
                </a:cxn>
                <a:cxn ang="0">
                  <a:pos x="41" y="101"/>
                </a:cxn>
                <a:cxn ang="0">
                  <a:pos x="54" y="107"/>
                </a:cxn>
                <a:cxn ang="0">
                  <a:pos x="58" y="98"/>
                </a:cxn>
                <a:cxn ang="0">
                  <a:pos x="71" y="95"/>
                </a:cxn>
                <a:cxn ang="0">
                  <a:pos x="78" y="67"/>
                </a:cxn>
                <a:cxn ang="0">
                  <a:pos x="83" y="55"/>
                </a:cxn>
                <a:cxn ang="0">
                  <a:pos x="106" y="49"/>
                </a:cxn>
                <a:cxn ang="0">
                  <a:pos x="115" y="9"/>
                </a:cxn>
                <a:cxn ang="0">
                  <a:pos x="132" y="6"/>
                </a:cxn>
                <a:cxn ang="0">
                  <a:pos x="144" y="0"/>
                </a:cxn>
                <a:cxn ang="0">
                  <a:pos x="161" y="12"/>
                </a:cxn>
                <a:cxn ang="0">
                  <a:pos x="172" y="17"/>
                </a:cxn>
                <a:cxn ang="0">
                  <a:pos x="171" y="49"/>
                </a:cxn>
                <a:cxn ang="0">
                  <a:pos x="201" y="95"/>
                </a:cxn>
                <a:cxn ang="0">
                  <a:pos x="218" y="129"/>
                </a:cxn>
                <a:cxn ang="0">
                  <a:pos x="212" y="134"/>
                </a:cxn>
                <a:cxn ang="0">
                  <a:pos x="214" y="161"/>
                </a:cxn>
                <a:cxn ang="0">
                  <a:pos x="175" y="198"/>
                </a:cxn>
                <a:cxn ang="0">
                  <a:pos x="101" y="257"/>
                </a:cxn>
                <a:cxn ang="0">
                  <a:pos x="88" y="241"/>
                </a:cxn>
                <a:cxn ang="0">
                  <a:pos x="71" y="237"/>
                </a:cxn>
                <a:cxn ang="0">
                  <a:pos x="60" y="221"/>
                </a:cxn>
                <a:cxn ang="0">
                  <a:pos x="43" y="211"/>
                </a:cxn>
                <a:cxn ang="0">
                  <a:pos x="24" y="200"/>
                </a:cxn>
                <a:cxn ang="0">
                  <a:pos x="23" y="180"/>
                </a:cxn>
                <a:cxn ang="0">
                  <a:pos x="3" y="155"/>
                </a:cxn>
                <a:cxn ang="0">
                  <a:pos x="0" y="120"/>
                </a:cxn>
              </a:cxnLst>
              <a:rect l="0" t="0" r="r" b="b"/>
              <a:pathLst>
                <a:path w="218" h="257">
                  <a:moveTo>
                    <a:pt x="0" y="120"/>
                  </a:moveTo>
                  <a:lnTo>
                    <a:pt x="15" y="106"/>
                  </a:lnTo>
                  <a:lnTo>
                    <a:pt x="41" y="101"/>
                  </a:lnTo>
                  <a:lnTo>
                    <a:pt x="54" y="107"/>
                  </a:lnTo>
                  <a:lnTo>
                    <a:pt x="58" y="98"/>
                  </a:lnTo>
                  <a:lnTo>
                    <a:pt x="71" y="95"/>
                  </a:lnTo>
                  <a:lnTo>
                    <a:pt x="78" y="67"/>
                  </a:lnTo>
                  <a:lnTo>
                    <a:pt x="83" y="55"/>
                  </a:lnTo>
                  <a:lnTo>
                    <a:pt x="106" y="49"/>
                  </a:lnTo>
                  <a:lnTo>
                    <a:pt x="115" y="9"/>
                  </a:lnTo>
                  <a:lnTo>
                    <a:pt x="132" y="6"/>
                  </a:lnTo>
                  <a:lnTo>
                    <a:pt x="144" y="0"/>
                  </a:lnTo>
                  <a:lnTo>
                    <a:pt x="161" y="12"/>
                  </a:lnTo>
                  <a:lnTo>
                    <a:pt x="172" y="17"/>
                  </a:lnTo>
                  <a:lnTo>
                    <a:pt x="171" y="49"/>
                  </a:lnTo>
                  <a:lnTo>
                    <a:pt x="201" y="95"/>
                  </a:lnTo>
                  <a:lnTo>
                    <a:pt x="218" y="129"/>
                  </a:lnTo>
                  <a:lnTo>
                    <a:pt x="212" y="134"/>
                  </a:lnTo>
                  <a:lnTo>
                    <a:pt x="214" y="161"/>
                  </a:lnTo>
                  <a:lnTo>
                    <a:pt x="175" y="198"/>
                  </a:lnTo>
                  <a:lnTo>
                    <a:pt x="101" y="257"/>
                  </a:lnTo>
                  <a:lnTo>
                    <a:pt x="88" y="241"/>
                  </a:lnTo>
                  <a:lnTo>
                    <a:pt x="71" y="237"/>
                  </a:lnTo>
                  <a:lnTo>
                    <a:pt x="60" y="221"/>
                  </a:lnTo>
                  <a:lnTo>
                    <a:pt x="43" y="211"/>
                  </a:lnTo>
                  <a:lnTo>
                    <a:pt x="24" y="200"/>
                  </a:lnTo>
                  <a:lnTo>
                    <a:pt x="23" y="180"/>
                  </a:lnTo>
                  <a:lnTo>
                    <a:pt x="3" y="155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8" name="Freeform 395"/>
            <p:cNvSpPr>
              <a:spLocks/>
            </p:cNvSpPr>
            <p:nvPr/>
          </p:nvSpPr>
          <p:spPr bwMode="auto">
            <a:xfrm>
              <a:off x="5599113" y="2535238"/>
              <a:ext cx="209550" cy="207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41" y="0"/>
                </a:cxn>
                <a:cxn ang="0">
                  <a:pos x="141" y="139"/>
                </a:cxn>
                <a:cxn ang="0">
                  <a:pos x="100" y="139"/>
                </a:cxn>
                <a:cxn ang="0">
                  <a:pos x="0" y="137"/>
                </a:cxn>
                <a:cxn ang="0">
                  <a:pos x="0" y="0"/>
                </a:cxn>
              </a:cxnLst>
              <a:rect l="0" t="0" r="r" b="b"/>
              <a:pathLst>
                <a:path w="141" h="139">
                  <a:moveTo>
                    <a:pt x="0" y="0"/>
                  </a:moveTo>
                  <a:lnTo>
                    <a:pt x="111" y="0"/>
                  </a:lnTo>
                  <a:lnTo>
                    <a:pt x="141" y="0"/>
                  </a:lnTo>
                  <a:lnTo>
                    <a:pt x="141" y="139"/>
                  </a:lnTo>
                  <a:lnTo>
                    <a:pt x="100" y="139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29" name="Freeform 396"/>
            <p:cNvSpPr>
              <a:spLocks/>
            </p:cNvSpPr>
            <p:nvPr/>
          </p:nvSpPr>
          <p:spPr bwMode="auto">
            <a:xfrm>
              <a:off x="5341938" y="2740025"/>
              <a:ext cx="203200" cy="24130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04"/>
                </a:cxn>
                <a:cxn ang="0">
                  <a:pos x="19" y="104"/>
                </a:cxn>
                <a:cxn ang="0">
                  <a:pos x="88" y="104"/>
                </a:cxn>
                <a:cxn ang="0">
                  <a:pos x="88" y="93"/>
                </a:cxn>
                <a:cxn ang="0">
                  <a:pos x="88" y="0"/>
                </a:cxn>
                <a:cxn ang="0">
                  <a:pos x="26" y="0"/>
                </a:cxn>
                <a:cxn ang="0">
                  <a:pos x="26" y="15"/>
                </a:cxn>
                <a:cxn ang="0">
                  <a:pos x="0" y="15"/>
                </a:cxn>
              </a:cxnLst>
              <a:rect l="0" t="0" r="r" b="b"/>
              <a:pathLst>
                <a:path w="88" h="104">
                  <a:moveTo>
                    <a:pt x="0" y="15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20" y="103"/>
                    <a:pt x="19" y="104"/>
                  </a:cubicBezTo>
                  <a:cubicBezTo>
                    <a:pt x="18" y="104"/>
                    <a:pt x="88" y="104"/>
                    <a:pt x="88" y="10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0" name="Freeform 397"/>
            <p:cNvSpPr>
              <a:spLocks/>
            </p:cNvSpPr>
            <p:nvPr/>
          </p:nvSpPr>
          <p:spPr bwMode="auto">
            <a:xfrm>
              <a:off x="5545138" y="2740025"/>
              <a:ext cx="203200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136" y="2"/>
                </a:cxn>
                <a:cxn ang="0">
                  <a:pos x="136" y="144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136" h="144">
                  <a:moveTo>
                    <a:pt x="0" y="0"/>
                  </a:moveTo>
                  <a:lnTo>
                    <a:pt x="36" y="0"/>
                  </a:lnTo>
                  <a:lnTo>
                    <a:pt x="136" y="2"/>
                  </a:lnTo>
                  <a:lnTo>
                    <a:pt x="136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1" name="Freeform 398"/>
            <p:cNvSpPr>
              <a:spLocks/>
            </p:cNvSpPr>
            <p:nvPr/>
          </p:nvSpPr>
          <p:spPr bwMode="auto">
            <a:xfrm>
              <a:off x="5748338" y="2743200"/>
              <a:ext cx="201612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135" y="0"/>
                </a:cxn>
                <a:cxn ang="0">
                  <a:pos x="135" y="142"/>
                </a:cxn>
                <a:cxn ang="0">
                  <a:pos x="0" y="142"/>
                </a:cxn>
                <a:cxn ang="0">
                  <a:pos x="0" y="0"/>
                </a:cxn>
              </a:cxnLst>
              <a:rect l="0" t="0" r="r" b="b"/>
              <a:pathLst>
                <a:path w="135" h="142">
                  <a:moveTo>
                    <a:pt x="0" y="0"/>
                  </a:moveTo>
                  <a:lnTo>
                    <a:pt x="41" y="0"/>
                  </a:lnTo>
                  <a:lnTo>
                    <a:pt x="135" y="0"/>
                  </a:lnTo>
                  <a:lnTo>
                    <a:pt x="135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2" name="Freeform 399"/>
            <p:cNvSpPr>
              <a:spLocks/>
            </p:cNvSpPr>
            <p:nvPr/>
          </p:nvSpPr>
          <p:spPr bwMode="auto">
            <a:xfrm>
              <a:off x="5729288" y="2955925"/>
              <a:ext cx="204787" cy="193675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0" y="0"/>
                </a:cxn>
                <a:cxn ang="0">
                  <a:pos x="137" y="0"/>
                </a:cxn>
                <a:cxn ang="0">
                  <a:pos x="137" y="92"/>
                </a:cxn>
                <a:cxn ang="0">
                  <a:pos x="39" y="118"/>
                </a:cxn>
                <a:cxn ang="0">
                  <a:pos x="36" y="124"/>
                </a:cxn>
                <a:cxn ang="0">
                  <a:pos x="30" y="130"/>
                </a:cxn>
                <a:cxn ang="0">
                  <a:pos x="22" y="130"/>
                </a:cxn>
                <a:cxn ang="0">
                  <a:pos x="14" y="124"/>
                </a:cxn>
                <a:cxn ang="0">
                  <a:pos x="0" y="117"/>
                </a:cxn>
              </a:cxnLst>
              <a:rect l="0" t="0" r="r" b="b"/>
              <a:pathLst>
                <a:path w="137" h="130">
                  <a:moveTo>
                    <a:pt x="0" y="117"/>
                  </a:moveTo>
                  <a:lnTo>
                    <a:pt x="0" y="0"/>
                  </a:lnTo>
                  <a:lnTo>
                    <a:pt x="137" y="0"/>
                  </a:lnTo>
                  <a:lnTo>
                    <a:pt x="137" y="92"/>
                  </a:lnTo>
                  <a:lnTo>
                    <a:pt x="39" y="118"/>
                  </a:lnTo>
                  <a:lnTo>
                    <a:pt x="36" y="124"/>
                  </a:lnTo>
                  <a:lnTo>
                    <a:pt x="30" y="130"/>
                  </a:lnTo>
                  <a:lnTo>
                    <a:pt x="22" y="130"/>
                  </a:lnTo>
                  <a:lnTo>
                    <a:pt x="14" y="12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3" name="Freeform 400"/>
            <p:cNvSpPr>
              <a:spLocks/>
            </p:cNvSpPr>
            <p:nvPr/>
          </p:nvSpPr>
          <p:spPr bwMode="auto">
            <a:xfrm>
              <a:off x="5595938" y="3070225"/>
              <a:ext cx="133350" cy="107950"/>
            </a:xfrm>
            <a:custGeom>
              <a:avLst/>
              <a:gdLst/>
              <a:ahLst/>
              <a:cxnLst>
                <a:cxn ang="0">
                  <a:pos x="89" y="40"/>
                </a:cxn>
                <a:cxn ang="0">
                  <a:pos x="73" y="43"/>
                </a:cxn>
                <a:cxn ang="0">
                  <a:pos x="25" y="72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89" y="0"/>
                </a:cxn>
                <a:cxn ang="0">
                  <a:pos x="89" y="40"/>
                </a:cxn>
              </a:cxnLst>
              <a:rect l="0" t="0" r="r" b="b"/>
              <a:pathLst>
                <a:path w="89" h="72">
                  <a:moveTo>
                    <a:pt x="89" y="40"/>
                  </a:moveTo>
                  <a:lnTo>
                    <a:pt x="73" y="43"/>
                  </a:lnTo>
                  <a:lnTo>
                    <a:pt x="25" y="72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89" y="0"/>
                  </a:lnTo>
                  <a:lnTo>
                    <a:pt x="89" y="4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4" name="Freeform 401"/>
            <p:cNvSpPr>
              <a:spLocks/>
            </p:cNvSpPr>
            <p:nvPr/>
          </p:nvSpPr>
          <p:spPr bwMode="auto">
            <a:xfrm>
              <a:off x="5545138" y="2955925"/>
              <a:ext cx="184150" cy="1539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50"/>
                </a:cxn>
                <a:cxn ang="0">
                  <a:pos x="49" y="50"/>
                </a:cxn>
                <a:cxn ang="0">
                  <a:pos x="22" y="67"/>
                </a:cxn>
                <a:cxn ang="0">
                  <a:pos x="0" y="11"/>
                </a:cxn>
              </a:cxnLst>
              <a:rect l="0" t="0" r="r" b="b"/>
              <a:pathLst>
                <a:path w="80" h="67">
                  <a:moveTo>
                    <a:pt x="0" y="11"/>
                  </a:moveTo>
                  <a:cubicBezTo>
                    <a:pt x="1" y="9"/>
                    <a:pt x="1" y="4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22" y="67"/>
                    <a:pt x="22" y="67"/>
                    <a:pt x="22" y="67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5" name="Freeform 402"/>
            <p:cNvSpPr>
              <a:spLocks/>
            </p:cNvSpPr>
            <p:nvPr/>
          </p:nvSpPr>
          <p:spPr bwMode="auto">
            <a:xfrm>
              <a:off x="5356225" y="2981325"/>
              <a:ext cx="276225" cy="277813"/>
            </a:xfrm>
            <a:custGeom>
              <a:avLst/>
              <a:gdLst/>
              <a:ahLst/>
              <a:cxnLst>
                <a:cxn ang="0">
                  <a:pos x="20" y="70"/>
                </a:cxn>
                <a:cxn ang="0">
                  <a:pos x="20" y="0"/>
                </a:cxn>
                <a:cxn ang="0">
                  <a:pos x="126" y="0"/>
                </a:cxn>
                <a:cxn ang="0">
                  <a:pos x="160" y="86"/>
                </a:cxn>
                <a:cxn ang="0">
                  <a:pos x="185" y="132"/>
                </a:cxn>
                <a:cxn ang="0">
                  <a:pos x="97" y="186"/>
                </a:cxn>
                <a:cxn ang="0">
                  <a:pos x="79" y="166"/>
                </a:cxn>
                <a:cxn ang="0">
                  <a:pos x="60" y="181"/>
                </a:cxn>
                <a:cxn ang="0">
                  <a:pos x="0" y="81"/>
                </a:cxn>
                <a:cxn ang="0">
                  <a:pos x="20" y="70"/>
                </a:cxn>
              </a:cxnLst>
              <a:rect l="0" t="0" r="r" b="b"/>
              <a:pathLst>
                <a:path w="185" h="186">
                  <a:moveTo>
                    <a:pt x="20" y="70"/>
                  </a:moveTo>
                  <a:lnTo>
                    <a:pt x="20" y="0"/>
                  </a:lnTo>
                  <a:lnTo>
                    <a:pt x="126" y="0"/>
                  </a:lnTo>
                  <a:lnTo>
                    <a:pt x="160" y="86"/>
                  </a:lnTo>
                  <a:lnTo>
                    <a:pt x="185" y="132"/>
                  </a:lnTo>
                  <a:lnTo>
                    <a:pt x="97" y="186"/>
                  </a:lnTo>
                  <a:lnTo>
                    <a:pt x="79" y="166"/>
                  </a:lnTo>
                  <a:lnTo>
                    <a:pt x="60" y="181"/>
                  </a:lnTo>
                  <a:lnTo>
                    <a:pt x="0" y="81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6" name="Freeform 403"/>
            <p:cNvSpPr>
              <a:spLocks/>
            </p:cNvSpPr>
            <p:nvPr/>
          </p:nvSpPr>
          <p:spPr bwMode="auto">
            <a:xfrm>
              <a:off x="5402263" y="2525713"/>
              <a:ext cx="196850" cy="21431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0"/>
                </a:cxn>
                <a:cxn ang="0">
                  <a:pos x="112" y="0"/>
                </a:cxn>
                <a:cxn ang="0">
                  <a:pos x="112" y="6"/>
                </a:cxn>
                <a:cxn ang="0">
                  <a:pos x="131" y="6"/>
                </a:cxn>
                <a:cxn ang="0">
                  <a:pos x="131" y="143"/>
                </a:cxn>
                <a:cxn ang="0">
                  <a:pos x="95" y="143"/>
                </a:cxn>
                <a:cxn ang="0">
                  <a:pos x="0" y="143"/>
                </a:cxn>
                <a:cxn ang="0">
                  <a:pos x="0" y="25"/>
                </a:cxn>
              </a:cxnLst>
              <a:rect l="0" t="0" r="r" b="b"/>
              <a:pathLst>
                <a:path w="131" h="143">
                  <a:moveTo>
                    <a:pt x="0" y="25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112" y="6"/>
                  </a:lnTo>
                  <a:lnTo>
                    <a:pt x="131" y="6"/>
                  </a:lnTo>
                  <a:lnTo>
                    <a:pt x="131" y="143"/>
                  </a:lnTo>
                  <a:lnTo>
                    <a:pt x="95" y="143"/>
                  </a:lnTo>
                  <a:lnTo>
                    <a:pt x="0" y="1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7" name="Freeform 404"/>
            <p:cNvSpPr>
              <a:spLocks/>
            </p:cNvSpPr>
            <p:nvPr/>
          </p:nvSpPr>
          <p:spPr bwMode="auto">
            <a:xfrm>
              <a:off x="2108200" y="3121025"/>
              <a:ext cx="246063" cy="322263"/>
            </a:xfrm>
            <a:custGeom>
              <a:avLst/>
              <a:gdLst/>
              <a:ahLst/>
              <a:cxnLst>
                <a:cxn ang="0">
                  <a:pos x="165" y="1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8" y="54"/>
                </a:cxn>
                <a:cxn ang="0">
                  <a:pos x="28" y="73"/>
                </a:cxn>
                <a:cxn ang="0">
                  <a:pos x="49" y="85"/>
                </a:cxn>
                <a:cxn ang="0">
                  <a:pos x="63" y="101"/>
                </a:cxn>
                <a:cxn ang="0">
                  <a:pos x="76" y="133"/>
                </a:cxn>
                <a:cxn ang="0">
                  <a:pos x="85" y="156"/>
                </a:cxn>
                <a:cxn ang="0">
                  <a:pos x="99" y="174"/>
                </a:cxn>
                <a:cxn ang="0">
                  <a:pos x="116" y="193"/>
                </a:cxn>
                <a:cxn ang="0">
                  <a:pos x="154" y="216"/>
                </a:cxn>
                <a:cxn ang="0">
                  <a:pos x="165" y="10"/>
                </a:cxn>
              </a:cxnLst>
              <a:rect l="0" t="0" r="r" b="b"/>
              <a:pathLst>
                <a:path w="165" h="216">
                  <a:moveTo>
                    <a:pt x="165" y="1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8" y="54"/>
                  </a:lnTo>
                  <a:lnTo>
                    <a:pt x="28" y="73"/>
                  </a:lnTo>
                  <a:lnTo>
                    <a:pt x="49" y="85"/>
                  </a:lnTo>
                  <a:lnTo>
                    <a:pt x="63" y="101"/>
                  </a:lnTo>
                  <a:lnTo>
                    <a:pt x="76" y="133"/>
                  </a:lnTo>
                  <a:lnTo>
                    <a:pt x="85" y="156"/>
                  </a:lnTo>
                  <a:lnTo>
                    <a:pt x="99" y="174"/>
                  </a:lnTo>
                  <a:lnTo>
                    <a:pt x="116" y="193"/>
                  </a:lnTo>
                  <a:lnTo>
                    <a:pt x="154" y="216"/>
                  </a:lnTo>
                  <a:lnTo>
                    <a:pt x="165" y="1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8" name="Freeform 405"/>
            <p:cNvSpPr>
              <a:spLocks/>
            </p:cNvSpPr>
            <p:nvPr/>
          </p:nvSpPr>
          <p:spPr bwMode="auto">
            <a:xfrm>
              <a:off x="2338388" y="3135313"/>
              <a:ext cx="455612" cy="69056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05" y="21"/>
                </a:cxn>
                <a:cxn ang="0">
                  <a:pos x="279" y="449"/>
                </a:cxn>
                <a:cxn ang="0">
                  <a:pos x="262" y="462"/>
                </a:cxn>
                <a:cxn ang="0">
                  <a:pos x="251" y="449"/>
                </a:cxn>
                <a:cxn ang="0">
                  <a:pos x="240" y="432"/>
                </a:cxn>
                <a:cxn ang="0">
                  <a:pos x="228" y="431"/>
                </a:cxn>
                <a:cxn ang="0">
                  <a:pos x="206" y="405"/>
                </a:cxn>
                <a:cxn ang="0">
                  <a:pos x="194" y="406"/>
                </a:cxn>
                <a:cxn ang="0">
                  <a:pos x="180" y="399"/>
                </a:cxn>
                <a:cxn ang="0">
                  <a:pos x="156" y="377"/>
                </a:cxn>
                <a:cxn ang="0">
                  <a:pos x="136" y="359"/>
                </a:cxn>
                <a:cxn ang="0">
                  <a:pos x="119" y="335"/>
                </a:cxn>
                <a:cxn ang="0">
                  <a:pos x="103" y="311"/>
                </a:cxn>
                <a:cxn ang="0">
                  <a:pos x="83" y="291"/>
                </a:cxn>
                <a:cxn ang="0">
                  <a:pos x="71" y="277"/>
                </a:cxn>
                <a:cxn ang="0">
                  <a:pos x="48" y="257"/>
                </a:cxn>
                <a:cxn ang="0">
                  <a:pos x="23" y="235"/>
                </a:cxn>
                <a:cxn ang="0">
                  <a:pos x="0" y="206"/>
                </a:cxn>
                <a:cxn ang="0">
                  <a:pos x="11" y="0"/>
                </a:cxn>
              </a:cxnLst>
              <a:rect l="0" t="0" r="r" b="b"/>
              <a:pathLst>
                <a:path w="305" h="462">
                  <a:moveTo>
                    <a:pt x="11" y="0"/>
                  </a:moveTo>
                  <a:lnTo>
                    <a:pt x="305" y="21"/>
                  </a:lnTo>
                  <a:lnTo>
                    <a:pt x="279" y="449"/>
                  </a:lnTo>
                  <a:lnTo>
                    <a:pt x="262" y="462"/>
                  </a:lnTo>
                  <a:lnTo>
                    <a:pt x="251" y="449"/>
                  </a:lnTo>
                  <a:lnTo>
                    <a:pt x="240" y="432"/>
                  </a:lnTo>
                  <a:lnTo>
                    <a:pt x="228" y="431"/>
                  </a:lnTo>
                  <a:lnTo>
                    <a:pt x="206" y="405"/>
                  </a:lnTo>
                  <a:lnTo>
                    <a:pt x="194" y="406"/>
                  </a:lnTo>
                  <a:lnTo>
                    <a:pt x="180" y="399"/>
                  </a:lnTo>
                  <a:lnTo>
                    <a:pt x="156" y="377"/>
                  </a:lnTo>
                  <a:lnTo>
                    <a:pt x="136" y="359"/>
                  </a:lnTo>
                  <a:lnTo>
                    <a:pt x="119" y="335"/>
                  </a:lnTo>
                  <a:lnTo>
                    <a:pt x="103" y="311"/>
                  </a:lnTo>
                  <a:lnTo>
                    <a:pt x="83" y="291"/>
                  </a:lnTo>
                  <a:lnTo>
                    <a:pt x="71" y="277"/>
                  </a:lnTo>
                  <a:lnTo>
                    <a:pt x="48" y="257"/>
                  </a:lnTo>
                  <a:lnTo>
                    <a:pt x="23" y="235"/>
                  </a:lnTo>
                  <a:lnTo>
                    <a:pt x="0" y="20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9" name="Freeform 406"/>
            <p:cNvSpPr>
              <a:spLocks/>
            </p:cNvSpPr>
            <p:nvPr/>
          </p:nvSpPr>
          <p:spPr bwMode="auto">
            <a:xfrm>
              <a:off x="2755900" y="3167063"/>
              <a:ext cx="395288" cy="63976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5" y="16"/>
                </a:cxn>
                <a:cxn ang="0">
                  <a:pos x="231" y="299"/>
                </a:cxn>
                <a:cxn ang="0">
                  <a:pos x="0" y="428"/>
                </a:cxn>
                <a:cxn ang="0">
                  <a:pos x="26" y="0"/>
                </a:cxn>
              </a:cxnLst>
              <a:rect l="0" t="0" r="r" b="b"/>
              <a:pathLst>
                <a:path w="265" h="428">
                  <a:moveTo>
                    <a:pt x="26" y="0"/>
                  </a:moveTo>
                  <a:lnTo>
                    <a:pt x="265" y="16"/>
                  </a:lnTo>
                  <a:lnTo>
                    <a:pt x="231" y="299"/>
                  </a:lnTo>
                  <a:lnTo>
                    <a:pt x="0" y="4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0" name="Freeform 407"/>
            <p:cNvSpPr>
              <a:spLocks/>
            </p:cNvSpPr>
            <p:nvPr/>
          </p:nvSpPr>
          <p:spPr bwMode="auto">
            <a:xfrm>
              <a:off x="2730500" y="3614738"/>
              <a:ext cx="623888" cy="34925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7" y="129"/>
                </a:cxn>
                <a:cxn ang="0">
                  <a:pos x="248" y="0"/>
                </a:cxn>
                <a:cxn ang="0">
                  <a:pos x="379" y="109"/>
                </a:cxn>
                <a:cxn ang="0">
                  <a:pos x="417" y="152"/>
                </a:cxn>
                <a:cxn ang="0">
                  <a:pos x="320" y="234"/>
                </a:cxn>
                <a:cxn ang="0">
                  <a:pos x="0" y="142"/>
                </a:cxn>
              </a:cxnLst>
              <a:rect l="0" t="0" r="r" b="b"/>
              <a:pathLst>
                <a:path w="417" h="234">
                  <a:moveTo>
                    <a:pt x="0" y="142"/>
                  </a:moveTo>
                  <a:lnTo>
                    <a:pt x="17" y="129"/>
                  </a:lnTo>
                  <a:lnTo>
                    <a:pt x="248" y="0"/>
                  </a:lnTo>
                  <a:lnTo>
                    <a:pt x="379" y="109"/>
                  </a:lnTo>
                  <a:lnTo>
                    <a:pt x="417" y="152"/>
                  </a:lnTo>
                  <a:lnTo>
                    <a:pt x="320" y="234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1" name="Freeform 408"/>
            <p:cNvSpPr>
              <a:spLocks/>
            </p:cNvSpPr>
            <p:nvPr/>
          </p:nvSpPr>
          <p:spPr bwMode="auto">
            <a:xfrm>
              <a:off x="3187700" y="3841750"/>
              <a:ext cx="611188" cy="81438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345" y="204"/>
                </a:cxn>
                <a:cxn ang="0">
                  <a:pos x="408" y="267"/>
                </a:cxn>
                <a:cxn ang="0">
                  <a:pos x="396" y="279"/>
                </a:cxn>
                <a:cxn ang="0">
                  <a:pos x="384" y="299"/>
                </a:cxn>
                <a:cxn ang="0">
                  <a:pos x="357" y="302"/>
                </a:cxn>
                <a:cxn ang="0">
                  <a:pos x="331" y="304"/>
                </a:cxn>
                <a:cxn ang="0">
                  <a:pos x="311" y="315"/>
                </a:cxn>
                <a:cxn ang="0">
                  <a:pos x="293" y="339"/>
                </a:cxn>
                <a:cxn ang="0">
                  <a:pos x="279" y="369"/>
                </a:cxn>
                <a:cxn ang="0">
                  <a:pos x="268" y="393"/>
                </a:cxn>
                <a:cxn ang="0">
                  <a:pos x="256" y="424"/>
                </a:cxn>
                <a:cxn ang="0">
                  <a:pos x="242" y="466"/>
                </a:cxn>
                <a:cxn ang="0">
                  <a:pos x="194" y="516"/>
                </a:cxn>
                <a:cxn ang="0">
                  <a:pos x="183" y="544"/>
                </a:cxn>
                <a:cxn ang="0">
                  <a:pos x="154" y="544"/>
                </a:cxn>
                <a:cxn ang="0">
                  <a:pos x="122" y="530"/>
                </a:cxn>
                <a:cxn ang="0">
                  <a:pos x="103" y="529"/>
                </a:cxn>
                <a:cxn ang="0">
                  <a:pos x="66" y="498"/>
                </a:cxn>
                <a:cxn ang="0">
                  <a:pos x="43" y="484"/>
                </a:cxn>
                <a:cxn ang="0">
                  <a:pos x="0" y="453"/>
                </a:cxn>
                <a:cxn ang="0">
                  <a:pos x="14" y="82"/>
                </a:cxn>
                <a:cxn ang="0">
                  <a:pos x="111" y="0"/>
                </a:cxn>
              </a:cxnLst>
              <a:rect l="0" t="0" r="r" b="b"/>
              <a:pathLst>
                <a:path w="408" h="544">
                  <a:moveTo>
                    <a:pt x="111" y="0"/>
                  </a:moveTo>
                  <a:lnTo>
                    <a:pt x="345" y="204"/>
                  </a:lnTo>
                  <a:lnTo>
                    <a:pt x="408" y="267"/>
                  </a:lnTo>
                  <a:lnTo>
                    <a:pt x="396" y="279"/>
                  </a:lnTo>
                  <a:lnTo>
                    <a:pt x="384" y="299"/>
                  </a:lnTo>
                  <a:lnTo>
                    <a:pt x="357" y="302"/>
                  </a:lnTo>
                  <a:lnTo>
                    <a:pt x="331" y="304"/>
                  </a:lnTo>
                  <a:lnTo>
                    <a:pt x="311" y="315"/>
                  </a:lnTo>
                  <a:lnTo>
                    <a:pt x="293" y="339"/>
                  </a:lnTo>
                  <a:lnTo>
                    <a:pt x="279" y="369"/>
                  </a:lnTo>
                  <a:lnTo>
                    <a:pt x="268" y="393"/>
                  </a:lnTo>
                  <a:lnTo>
                    <a:pt x="256" y="424"/>
                  </a:lnTo>
                  <a:lnTo>
                    <a:pt x="242" y="466"/>
                  </a:lnTo>
                  <a:lnTo>
                    <a:pt x="194" y="516"/>
                  </a:lnTo>
                  <a:lnTo>
                    <a:pt x="183" y="544"/>
                  </a:lnTo>
                  <a:lnTo>
                    <a:pt x="154" y="544"/>
                  </a:lnTo>
                  <a:lnTo>
                    <a:pt x="122" y="530"/>
                  </a:lnTo>
                  <a:lnTo>
                    <a:pt x="103" y="529"/>
                  </a:lnTo>
                  <a:lnTo>
                    <a:pt x="66" y="498"/>
                  </a:lnTo>
                  <a:lnTo>
                    <a:pt x="43" y="484"/>
                  </a:lnTo>
                  <a:lnTo>
                    <a:pt x="0" y="453"/>
                  </a:lnTo>
                  <a:lnTo>
                    <a:pt x="14" y="8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2" name="Freeform 409"/>
            <p:cNvSpPr>
              <a:spLocks/>
            </p:cNvSpPr>
            <p:nvPr/>
          </p:nvSpPr>
          <p:spPr bwMode="auto">
            <a:xfrm>
              <a:off x="2730500" y="3825875"/>
              <a:ext cx="477838" cy="69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92"/>
                </a:cxn>
                <a:cxn ang="0">
                  <a:pos x="306" y="463"/>
                </a:cxn>
                <a:cxn ang="0">
                  <a:pos x="294" y="451"/>
                </a:cxn>
                <a:cxn ang="0">
                  <a:pos x="263" y="448"/>
                </a:cxn>
                <a:cxn ang="0">
                  <a:pos x="232" y="431"/>
                </a:cxn>
                <a:cxn ang="0">
                  <a:pos x="194" y="402"/>
                </a:cxn>
                <a:cxn ang="0">
                  <a:pos x="182" y="388"/>
                </a:cxn>
                <a:cxn ang="0">
                  <a:pos x="169" y="385"/>
                </a:cxn>
                <a:cxn ang="0">
                  <a:pos x="163" y="369"/>
                </a:cxn>
                <a:cxn ang="0">
                  <a:pos x="128" y="346"/>
                </a:cxn>
                <a:cxn ang="0">
                  <a:pos x="103" y="311"/>
                </a:cxn>
                <a:cxn ang="0">
                  <a:pos x="86" y="272"/>
                </a:cxn>
                <a:cxn ang="0">
                  <a:pos x="69" y="223"/>
                </a:cxn>
                <a:cxn ang="0">
                  <a:pos x="61" y="206"/>
                </a:cxn>
                <a:cxn ang="0">
                  <a:pos x="63" y="161"/>
                </a:cxn>
                <a:cxn ang="0">
                  <a:pos x="71" y="140"/>
                </a:cxn>
                <a:cxn ang="0">
                  <a:pos x="55" y="123"/>
                </a:cxn>
                <a:cxn ang="0">
                  <a:pos x="31" y="86"/>
                </a:cxn>
                <a:cxn ang="0">
                  <a:pos x="17" y="51"/>
                </a:cxn>
                <a:cxn ang="0">
                  <a:pos x="14" y="23"/>
                </a:cxn>
                <a:cxn ang="0">
                  <a:pos x="0" y="0"/>
                </a:cxn>
              </a:cxnLst>
              <a:rect l="0" t="0" r="r" b="b"/>
              <a:pathLst>
                <a:path w="320" h="463">
                  <a:moveTo>
                    <a:pt x="0" y="0"/>
                  </a:moveTo>
                  <a:lnTo>
                    <a:pt x="320" y="92"/>
                  </a:lnTo>
                  <a:lnTo>
                    <a:pt x="306" y="463"/>
                  </a:lnTo>
                  <a:lnTo>
                    <a:pt x="294" y="451"/>
                  </a:lnTo>
                  <a:lnTo>
                    <a:pt x="263" y="448"/>
                  </a:lnTo>
                  <a:lnTo>
                    <a:pt x="232" y="431"/>
                  </a:lnTo>
                  <a:lnTo>
                    <a:pt x="194" y="402"/>
                  </a:lnTo>
                  <a:lnTo>
                    <a:pt x="182" y="388"/>
                  </a:lnTo>
                  <a:lnTo>
                    <a:pt x="169" y="385"/>
                  </a:lnTo>
                  <a:lnTo>
                    <a:pt x="163" y="369"/>
                  </a:lnTo>
                  <a:lnTo>
                    <a:pt x="128" y="346"/>
                  </a:lnTo>
                  <a:lnTo>
                    <a:pt x="103" y="311"/>
                  </a:lnTo>
                  <a:lnTo>
                    <a:pt x="86" y="272"/>
                  </a:lnTo>
                  <a:lnTo>
                    <a:pt x="69" y="223"/>
                  </a:lnTo>
                  <a:lnTo>
                    <a:pt x="61" y="206"/>
                  </a:lnTo>
                  <a:lnTo>
                    <a:pt x="63" y="161"/>
                  </a:lnTo>
                  <a:lnTo>
                    <a:pt x="71" y="140"/>
                  </a:lnTo>
                  <a:lnTo>
                    <a:pt x="55" y="123"/>
                  </a:lnTo>
                  <a:lnTo>
                    <a:pt x="31" y="86"/>
                  </a:lnTo>
                  <a:lnTo>
                    <a:pt x="17" y="51"/>
                  </a:lnTo>
                  <a:lnTo>
                    <a:pt x="1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3" name="Freeform 410"/>
            <p:cNvSpPr>
              <a:spLocks/>
            </p:cNvSpPr>
            <p:nvPr/>
          </p:nvSpPr>
          <p:spPr bwMode="auto">
            <a:xfrm>
              <a:off x="5808663" y="2535238"/>
              <a:ext cx="212725" cy="207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16"/>
                </a:cxn>
                <a:cxn ang="0">
                  <a:pos x="142" y="137"/>
                </a:cxn>
                <a:cxn ang="0">
                  <a:pos x="94" y="139"/>
                </a:cxn>
                <a:cxn ang="0">
                  <a:pos x="0" y="139"/>
                </a:cxn>
                <a:cxn ang="0">
                  <a:pos x="0" y="0"/>
                </a:cxn>
              </a:cxnLst>
              <a:rect l="0" t="0" r="r" b="b"/>
              <a:pathLst>
                <a:path w="142" h="139">
                  <a:moveTo>
                    <a:pt x="0" y="0"/>
                  </a:moveTo>
                  <a:lnTo>
                    <a:pt x="142" y="0"/>
                  </a:lnTo>
                  <a:lnTo>
                    <a:pt x="142" y="16"/>
                  </a:lnTo>
                  <a:lnTo>
                    <a:pt x="142" y="137"/>
                  </a:lnTo>
                  <a:lnTo>
                    <a:pt x="94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4" name="Freeform 411"/>
            <p:cNvSpPr>
              <a:spLocks/>
            </p:cNvSpPr>
            <p:nvPr/>
          </p:nvSpPr>
          <p:spPr bwMode="auto">
            <a:xfrm>
              <a:off x="6021388" y="2559050"/>
              <a:ext cx="223837" cy="184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0"/>
                </a:cxn>
                <a:cxn ang="0">
                  <a:pos x="119" y="3"/>
                </a:cxn>
                <a:cxn ang="0">
                  <a:pos x="143" y="3"/>
                </a:cxn>
                <a:cxn ang="0">
                  <a:pos x="149" y="123"/>
                </a:cxn>
                <a:cxn ang="0">
                  <a:pos x="89" y="121"/>
                </a:cxn>
                <a:cxn ang="0">
                  <a:pos x="0" y="121"/>
                </a:cxn>
                <a:cxn ang="0">
                  <a:pos x="0" y="0"/>
                </a:cxn>
              </a:cxnLst>
              <a:rect l="0" t="0" r="r" b="b"/>
              <a:pathLst>
                <a:path w="149" h="123">
                  <a:moveTo>
                    <a:pt x="0" y="0"/>
                  </a:moveTo>
                  <a:lnTo>
                    <a:pt x="119" y="0"/>
                  </a:lnTo>
                  <a:lnTo>
                    <a:pt x="119" y="3"/>
                  </a:lnTo>
                  <a:lnTo>
                    <a:pt x="143" y="3"/>
                  </a:lnTo>
                  <a:lnTo>
                    <a:pt x="149" y="123"/>
                  </a:lnTo>
                  <a:lnTo>
                    <a:pt x="89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5" name="Freeform 412"/>
            <p:cNvSpPr>
              <a:spLocks/>
            </p:cNvSpPr>
            <p:nvPr/>
          </p:nvSpPr>
          <p:spPr bwMode="auto">
            <a:xfrm>
              <a:off x="5949950" y="2740025"/>
              <a:ext cx="204788" cy="2159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8" y="0"/>
                </a:cxn>
                <a:cxn ang="0">
                  <a:pos x="137" y="0"/>
                </a:cxn>
                <a:cxn ang="0">
                  <a:pos x="137" y="142"/>
                </a:cxn>
                <a:cxn ang="0">
                  <a:pos x="0" y="144"/>
                </a:cxn>
                <a:cxn ang="0">
                  <a:pos x="0" y="2"/>
                </a:cxn>
              </a:cxnLst>
              <a:rect l="0" t="0" r="r" b="b"/>
              <a:pathLst>
                <a:path w="137" h="144">
                  <a:moveTo>
                    <a:pt x="0" y="2"/>
                  </a:moveTo>
                  <a:lnTo>
                    <a:pt x="48" y="0"/>
                  </a:lnTo>
                  <a:lnTo>
                    <a:pt x="137" y="0"/>
                  </a:lnTo>
                  <a:lnTo>
                    <a:pt x="137" y="142"/>
                  </a:lnTo>
                  <a:lnTo>
                    <a:pt x="0" y="14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6" name="Freeform 413"/>
            <p:cNvSpPr>
              <a:spLocks/>
            </p:cNvSpPr>
            <p:nvPr/>
          </p:nvSpPr>
          <p:spPr bwMode="auto">
            <a:xfrm>
              <a:off x="6154738" y="2803525"/>
              <a:ext cx="177800" cy="2301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119" y="0"/>
                </a:cxn>
                <a:cxn ang="0">
                  <a:pos x="119" y="154"/>
                </a:cxn>
                <a:cxn ang="0">
                  <a:pos x="31" y="154"/>
                </a:cxn>
                <a:cxn ang="0">
                  <a:pos x="25" y="151"/>
                </a:cxn>
                <a:cxn ang="0">
                  <a:pos x="33" y="137"/>
                </a:cxn>
                <a:cxn ang="0">
                  <a:pos x="19" y="129"/>
                </a:cxn>
                <a:cxn ang="0">
                  <a:pos x="6" y="103"/>
                </a:cxn>
                <a:cxn ang="0">
                  <a:pos x="0" y="100"/>
                </a:cxn>
                <a:cxn ang="0">
                  <a:pos x="0" y="5"/>
                </a:cxn>
              </a:cxnLst>
              <a:rect l="0" t="0" r="r" b="b"/>
              <a:pathLst>
                <a:path w="119" h="154">
                  <a:moveTo>
                    <a:pt x="0" y="5"/>
                  </a:moveTo>
                  <a:lnTo>
                    <a:pt x="60" y="5"/>
                  </a:lnTo>
                  <a:lnTo>
                    <a:pt x="60" y="0"/>
                  </a:lnTo>
                  <a:lnTo>
                    <a:pt x="119" y="0"/>
                  </a:lnTo>
                  <a:lnTo>
                    <a:pt x="119" y="154"/>
                  </a:lnTo>
                  <a:lnTo>
                    <a:pt x="31" y="154"/>
                  </a:lnTo>
                  <a:lnTo>
                    <a:pt x="25" y="151"/>
                  </a:lnTo>
                  <a:lnTo>
                    <a:pt x="33" y="137"/>
                  </a:lnTo>
                  <a:lnTo>
                    <a:pt x="19" y="129"/>
                  </a:lnTo>
                  <a:lnTo>
                    <a:pt x="6" y="103"/>
                  </a:lnTo>
                  <a:lnTo>
                    <a:pt x="0" y="10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7" name="Freeform 414"/>
            <p:cNvSpPr>
              <a:spLocks/>
            </p:cNvSpPr>
            <p:nvPr/>
          </p:nvSpPr>
          <p:spPr bwMode="auto">
            <a:xfrm>
              <a:off x="6154738" y="2740025"/>
              <a:ext cx="90487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2"/>
                </a:cxn>
                <a:cxn ang="0">
                  <a:pos x="60" y="47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w="60" h="47">
                  <a:moveTo>
                    <a:pt x="0" y="0"/>
                  </a:moveTo>
                  <a:lnTo>
                    <a:pt x="60" y="2"/>
                  </a:lnTo>
                  <a:lnTo>
                    <a:pt x="60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8" name="Freeform 415"/>
            <p:cNvSpPr>
              <a:spLocks/>
            </p:cNvSpPr>
            <p:nvPr/>
          </p:nvSpPr>
          <p:spPr bwMode="auto">
            <a:xfrm>
              <a:off x="5934075" y="2952750"/>
              <a:ext cx="279400" cy="2444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48" y="0"/>
                </a:cxn>
                <a:cxn ang="0">
                  <a:pos x="154" y="3"/>
                </a:cxn>
                <a:cxn ang="0">
                  <a:pos x="167" y="29"/>
                </a:cxn>
                <a:cxn ang="0">
                  <a:pos x="181" y="37"/>
                </a:cxn>
                <a:cxn ang="0">
                  <a:pos x="173" y="51"/>
                </a:cxn>
                <a:cxn ang="0">
                  <a:pos x="179" y="54"/>
                </a:cxn>
                <a:cxn ang="0">
                  <a:pos x="187" y="66"/>
                </a:cxn>
                <a:cxn ang="0">
                  <a:pos x="56" y="156"/>
                </a:cxn>
                <a:cxn ang="0">
                  <a:pos x="42" y="163"/>
                </a:cxn>
                <a:cxn ang="0">
                  <a:pos x="0" y="94"/>
                </a:cxn>
                <a:cxn ang="0">
                  <a:pos x="0" y="2"/>
                </a:cxn>
              </a:cxnLst>
              <a:rect l="0" t="0" r="r" b="b"/>
              <a:pathLst>
                <a:path w="187" h="163">
                  <a:moveTo>
                    <a:pt x="0" y="2"/>
                  </a:moveTo>
                  <a:lnTo>
                    <a:pt x="11" y="2"/>
                  </a:lnTo>
                  <a:lnTo>
                    <a:pt x="148" y="0"/>
                  </a:lnTo>
                  <a:lnTo>
                    <a:pt x="154" y="3"/>
                  </a:lnTo>
                  <a:lnTo>
                    <a:pt x="167" y="29"/>
                  </a:lnTo>
                  <a:lnTo>
                    <a:pt x="181" y="37"/>
                  </a:lnTo>
                  <a:lnTo>
                    <a:pt x="173" y="51"/>
                  </a:lnTo>
                  <a:lnTo>
                    <a:pt x="179" y="54"/>
                  </a:lnTo>
                  <a:lnTo>
                    <a:pt x="187" y="66"/>
                  </a:lnTo>
                  <a:lnTo>
                    <a:pt x="56" y="156"/>
                  </a:lnTo>
                  <a:lnTo>
                    <a:pt x="42" y="163"/>
                  </a:lnTo>
                  <a:lnTo>
                    <a:pt x="0" y="9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49" name="Freeform 416"/>
            <p:cNvSpPr>
              <a:spLocks/>
            </p:cNvSpPr>
            <p:nvPr/>
          </p:nvSpPr>
          <p:spPr bwMode="auto">
            <a:xfrm>
              <a:off x="6018213" y="3051175"/>
              <a:ext cx="336550" cy="252413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30" y="0"/>
                </a:cxn>
                <a:cxn ang="0">
                  <a:pos x="161" y="13"/>
                </a:cxn>
                <a:cxn ang="0">
                  <a:pos x="162" y="20"/>
                </a:cxn>
                <a:cxn ang="0">
                  <a:pos x="185" y="36"/>
                </a:cxn>
                <a:cxn ang="0">
                  <a:pos x="193" y="34"/>
                </a:cxn>
                <a:cxn ang="0">
                  <a:pos x="193" y="42"/>
                </a:cxn>
                <a:cxn ang="0">
                  <a:pos x="202" y="43"/>
                </a:cxn>
                <a:cxn ang="0">
                  <a:pos x="204" y="54"/>
                </a:cxn>
                <a:cxn ang="0">
                  <a:pos x="210" y="57"/>
                </a:cxn>
                <a:cxn ang="0">
                  <a:pos x="210" y="66"/>
                </a:cxn>
                <a:cxn ang="0">
                  <a:pos x="216" y="71"/>
                </a:cxn>
                <a:cxn ang="0">
                  <a:pos x="216" y="79"/>
                </a:cxn>
                <a:cxn ang="0">
                  <a:pos x="222" y="79"/>
                </a:cxn>
                <a:cxn ang="0">
                  <a:pos x="224" y="96"/>
                </a:cxn>
                <a:cxn ang="0">
                  <a:pos x="114" y="168"/>
                </a:cxn>
                <a:cxn ang="0">
                  <a:pos x="45" y="168"/>
                </a:cxn>
                <a:cxn ang="0">
                  <a:pos x="45" y="150"/>
                </a:cxn>
                <a:cxn ang="0">
                  <a:pos x="0" y="88"/>
                </a:cxn>
              </a:cxnLst>
              <a:rect l="0" t="0" r="r" b="b"/>
              <a:pathLst>
                <a:path w="224" h="168">
                  <a:moveTo>
                    <a:pt x="0" y="88"/>
                  </a:moveTo>
                  <a:lnTo>
                    <a:pt x="130" y="0"/>
                  </a:lnTo>
                  <a:lnTo>
                    <a:pt x="161" y="13"/>
                  </a:lnTo>
                  <a:lnTo>
                    <a:pt x="162" y="20"/>
                  </a:lnTo>
                  <a:lnTo>
                    <a:pt x="185" y="36"/>
                  </a:lnTo>
                  <a:lnTo>
                    <a:pt x="193" y="34"/>
                  </a:lnTo>
                  <a:lnTo>
                    <a:pt x="193" y="42"/>
                  </a:lnTo>
                  <a:lnTo>
                    <a:pt x="202" y="43"/>
                  </a:lnTo>
                  <a:lnTo>
                    <a:pt x="204" y="54"/>
                  </a:lnTo>
                  <a:lnTo>
                    <a:pt x="210" y="57"/>
                  </a:lnTo>
                  <a:lnTo>
                    <a:pt x="210" y="66"/>
                  </a:lnTo>
                  <a:lnTo>
                    <a:pt x="216" y="71"/>
                  </a:lnTo>
                  <a:lnTo>
                    <a:pt x="216" y="79"/>
                  </a:lnTo>
                  <a:lnTo>
                    <a:pt x="222" y="79"/>
                  </a:lnTo>
                  <a:lnTo>
                    <a:pt x="224" y="96"/>
                  </a:lnTo>
                  <a:lnTo>
                    <a:pt x="114" y="168"/>
                  </a:lnTo>
                  <a:lnTo>
                    <a:pt x="45" y="168"/>
                  </a:lnTo>
                  <a:lnTo>
                    <a:pt x="45" y="15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0" name="Freeform 417"/>
            <p:cNvSpPr>
              <a:spLocks/>
            </p:cNvSpPr>
            <p:nvPr/>
          </p:nvSpPr>
          <p:spPr bwMode="auto">
            <a:xfrm>
              <a:off x="5529263" y="4552950"/>
              <a:ext cx="257175" cy="265113"/>
            </a:xfrm>
            <a:custGeom>
              <a:avLst/>
              <a:gdLst/>
              <a:ahLst/>
              <a:cxnLst>
                <a:cxn ang="0">
                  <a:pos x="26" y="145"/>
                </a:cxn>
                <a:cxn ang="0">
                  <a:pos x="0" y="116"/>
                </a:cxn>
                <a:cxn ang="0">
                  <a:pos x="123" y="0"/>
                </a:cxn>
                <a:cxn ang="0">
                  <a:pos x="157" y="39"/>
                </a:cxn>
                <a:cxn ang="0">
                  <a:pos x="120" y="71"/>
                </a:cxn>
                <a:cxn ang="0">
                  <a:pos x="172" y="127"/>
                </a:cxn>
                <a:cxn ang="0">
                  <a:pos x="123" y="176"/>
                </a:cxn>
                <a:cxn ang="0">
                  <a:pos x="93" y="177"/>
                </a:cxn>
                <a:cxn ang="0">
                  <a:pos x="76" y="165"/>
                </a:cxn>
                <a:cxn ang="0">
                  <a:pos x="49" y="174"/>
                </a:cxn>
                <a:cxn ang="0">
                  <a:pos x="26" y="145"/>
                </a:cxn>
              </a:cxnLst>
              <a:rect l="0" t="0" r="r" b="b"/>
              <a:pathLst>
                <a:path w="172" h="177">
                  <a:moveTo>
                    <a:pt x="26" y="145"/>
                  </a:moveTo>
                  <a:lnTo>
                    <a:pt x="0" y="116"/>
                  </a:lnTo>
                  <a:lnTo>
                    <a:pt x="123" y="0"/>
                  </a:lnTo>
                  <a:lnTo>
                    <a:pt x="157" y="39"/>
                  </a:lnTo>
                  <a:lnTo>
                    <a:pt x="120" y="71"/>
                  </a:lnTo>
                  <a:lnTo>
                    <a:pt x="172" y="127"/>
                  </a:lnTo>
                  <a:lnTo>
                    <a:pt x="123" y="176"/>
                  </a:lnTo>
                  <a:lnTo>
                    <a:pt x="93" y="177"/>
                  </a:lnTo>
                  <a:lnTo>
                    <a:pt x="76" y="165"/>
                  </a:lnTo>
                  <a:lnTo>
                    <a:pt x="49" y="174"/>
                  </a:lnTo>
                  <a:lnTo>
                    <a:pt x="26" y="14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1" name="Freeform 418"/>
            <p:cNvSpPr>
              <a:spLocks/>
            </p:cNvSpPr>
            <p:nvPr/>
          </p:nvSpPr>
          <p:spPr bwMode="auto">
            <a:xfrm>
              <a:off x="5468938" y="4770438"/>
              <a:ext cx="223837" cy="361950"/>
            </a:xfrm>
            <a:custGeom>
              <a:avLst/>
              <a:gdLst/>
              <a:ahLst/>
              <a:cxnLst>
                <a:cxn ang="0">
                  <a:pos x="33" y="242"/>
                </a:cxn>
                <a:cxn ang="0">
                  <a:pos x="0" y="240"/>
                </a:cxn>
                <a:cxn ang="0">
                  <a:pos x="0" y="52"/>
                </a:cxn>
                <a:cxn ang="0">
                  <a:pos x="67" y="0"/>
                </a:cxn>
                <a:cxn ang="0">
                  <a:pos x="90" y="29"/>
                </a:cxn>
                <a:cxn ang="0">
                  <a:pos x="70" y="42"/>
                </a:cxn>
                <a:cxn ang="0">
                  <a:pos x="150" y="194"/>
                </a:cxn>
                <a:cxn ang="0">
                  <a:pos x="130" y="208"/>
                </a:cxn>
                <a:cxn ang="0">
                  <a:pos x="127" y="239"/>
                </a:cxn>
                <a:cxn ang="0">
                  <a:pos x="33" y="242"/>
                </a:cxn>
              </a:cxnLst>
              <a:rect l="0" t="0" r="r" b="b"/>
              <a:pathLst>
                <a:path w="150" h="242">
                  <a:moveTo>
                    <a:pt x="33" y="242"/>
                  </a:moveTo>
                  <a:lnTo>
                    <a:pt x="0" y="240"/>
                  </a:lnTo>
                  <a:lnTo>
                    <a:pt x="0" y="52"/>
                  </a:lnTo>
                  <a:lnTo>
                    <a:pt x="67" y="0"/>
                  </a:lnTo>
                  <a:lnTo>
                    <a:pt x="90" y="29"/>
                  </a:lnTo>
                  <a:lnTo>
                    <a:pt x="70" y="42"/>
                  </a:lnTo>
                  <a:lnTo>
                    <a:pt x="150" y="194"/>
                  </a:lnTo>
                  <a:lnTo>
                    <a:pt x="130" y="208"/>
                  </a:lnTo>
                  <a:lnTo>
                    <a:pt x="127" y="239"/>
                  </a:lnTo>
                  <a:lnTo>
                    <a:pt x="33" y="242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2" name="Freeform 419"/>
            <p:cNvSpPr>
              <a:spLocks/>
            </p:cNvSpPr>
            <p:nvPr/>
          </p:nvSpPr>
          <p:spPr bwMode="auto">
            <a:xfrm>
              <a:off x="5573713" y="4800600"/>
              <a:ext cx="295275" cy="268288"/>
            </a:xfrm>
            <a:custGeom>
              <a:avLst/>
              <a:gdLst/>
              <a:ahLst/>
              <a:cxnLst>
                <a:cxn ang="0">
                  <a:pos x="80" y="174"/>
                </a:cxn>
                <a:cxn ang="0">
                  <a:pos x="0" y="22"/>
                </a:cxn>
                <a:cxn ang="0">
                  <a:pos x="20" y="9"/>
                </a:cxn>
                <a:cxn ang="0">
                  <a:pos x="47" y="0"/>
                </a:cxn>
                <a:cxn ang="0">
                  <a:pos x="64" y="12"/>
                </a:cxn>
                <a:cxn ang="0">
                  <a:pos x="94" y="11"/>
                </a:cxn>
                <a:cxn ang="0">
                  <a:pos x="106" y="51"/>
                </a:cxn>
                <a:cxn ang="0">
                  <a:pos x="115" y="60"/>
                </a:cxn>
                <a:cxn ang="0">
                  <a:pos x="140" y="60"/>
                </a:cxn>
                <a:cxn ang="0">
                  <a:pos x="151" y="66"/>
                </a:cxn>
                <a:cxn ang="0">
                  <a:pos x="149" y="79"/>
                </a:cxn>
                <a:cxn ang="0">
                  <a:pos x="174" y="96"/>
                </a:cxn>
                <a:cxn ang="0">
                  <a:pos x="198" y="102"/>
                </a:cxn>
                <a:cxn ang="0">
                  <a:pos x="158" y="179"/>
                </a:cxn>
                <a:cxn ang="0">
                  <a:pos x="80" y="174"/>
                </a:cxn>
              </a:cxnLst>
              <a:rect l="0" t="0" r="r" b="b"/>
              <a:pathLst>
                <a:path w="198" h="179">
                  <a:moveTo>
                    <a:pt x="80" y="174"/>
                  </a:moveTo>
                  <a:lnTo>
                    <a:pt x="0" y="22"/>
                  </a:lnTo>
                  <a:lnTo>
                    <a:pt x="20" y="9"/>
                  </a:lnTo>
                  <a:lnTo>
                    <a:pt x="47" y="0"/>
                  </a:lnTo>
                  <a:lnTo>
                    <a:pt x="64" y="12"/>
                  </a:lnTo>
                  <a:lnTo>
                    <a:pt x="94" y="11"/>
                  </a:lnTo>
                  <a:lnTo>
                    <a:pt x="106" y="51"/>
                  </a:lnTo>
                  <a:lnTo>
                    <a:pt x="115" y="60"/>
                  </a:lnTo>
                  <a:lnTo>
                    <a:pt x="140" y="60"/>
                  </a:lnTo>
                  <a:lnTo>
                    <a:pt x="151" y="66"/>
                  </a:lnTo>
                  <a:lnTo>
                    <a:pt x="149" y="79"/>
                  </a:lnTo>
                  <a:lnTo>
                    <a:pt x="174" y="96"/>
                  </a:lnTo>
                  <a:lnTo>
                    <a:pt x="198" y="102"/>
                  </a:lnTo>
                  <a:lnTo>
                    <a:pt x="158" y="179"/>
                  </a:lnTo>
                  <a:lnTo>
                    <a:pt x="80" y="174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3" name="Freeform 420"/>
            <p:cNvSpPr>
              <a:spLocks/>
            </p:cNvSpPr>
            <p:nvPr/>
          </p:nvSpPr>
          <p:spPr bwMode="auto">
            <a:xfrm>
              <a:off x="5713413" y="4692650"/>
              <a:ext cx="250825" cy="260350"/>
            </a:xfrm>
            <a:custGeom>
              <a:avLst/>
              <a:gdLst/>
              <a:ahLst/>
              <a:cxnLst>
                <a:cxn ang="0">
                  <a:pos x="104" y="174"/>
                </a:cxn>
                <a:cxn ang="0">
                  <a:pos x="80" y="168"/>
                </a:cxn>
                <a:cxn ang="0">
                  <a:pos x="55" y="151"/>
                </a:cxn>
                <a:cxn ang="0">
                  <a:pos x="57" y="138"/>
                </a:cxn>
                <a:cxn ang="0">
                  <a:pos x="46" y="132"/>
                </a:cxn>
                <a:cxn ang="0">
                  <a:pos x="21" y="132"/>
                </a:cxn>
                <a:cxn ang="0">
                  <a:pos x="12" y="123"/>
                </a:cxn>
                <a:cxn ang="0">
                  <a:pos x="0" y="83"/>
                </a:cxn>
                <a:cxn ang="0">
                  <a:pos x="49" y="34"/>
                </a:cxn>
                <a:cxn ang="0">
                  <a:pos x="94" y="0"/>
                </a:cxn>
                <a:cxn ang="0">
                  <a:pos x="124" y="21"/>
                </a:cxn>
                <a:cxn ang="0">
                  <a:pos x="137" y="23"/>
                </a:cxn>
                <a:cxn ang="0">
                  <a:pos x="154" y="32"/>
                </a:cxn>
                <a:cxn ang="0">
                  <a:pos x="160" y="47"/>
                </a:cxn>
                <a:cxn ang="0">
                  <a:pos x="167" y="120"/>
                </a:cxn>
                <a:cxn ang="0">
                  <a:pos x="104" y="174"/>
                </a:cxn>
              </a:cxnLst>
              <a:rect l="0" t="0" r="r" b="b"/>
              <a:pathLst>
                <a:path w="167" h="174">
                  <a:moveTo>
                    <a:pt x="104" y="174"/>
                  </a:moveTo>
                  <a:lnTo>
                    <a:pt x="80" y="168"/>
                  </a:lnTo>
                  <a:lnTo>
                    <a:pt x="55" y="151"/>
                  </a:lnTo>
                  <a:lnTo>
                    <a:pt x="57" y="138"/>
                  </a:lnTo>
                  <a:lnTo>
                    <a:pt x="46" y="132"/>
                  </a:lnTo>
                  <a:lnTo>
                    <a:pt x="21" y="132"/>
                  </a:lnTo>
                  <a:lnTo>
                    <a:pt x="12" y="123"/>
                  </a:lnTo>
                  <a:lnTo>
                    <a:pt x="0" y="83"/>
                  </a:lnTo>
                  <a:lnTo>
                    <a:pt x="49" y="34"/>
                  </a:lnTo>
                  <a:lnTo>
                    <a:pt x="94" y="0"/>
                  </a:lnTo>
                  <a:lnTo>
                    <a:pt x="124" y="21"/>
                  </a:lnTo>
                  <a:lnTo>
                    <a:pt x="137" y="23"/>
                  </a:lnTo>
                  <a:lnTo>
                    <a:pt x="154" y="32"/>
                  </a:lnTo>
                  <a:lnTo>
                    <a:pt x="160" y="47"/>
                  </a:lnTo>
                  <a:lnTo>
                    <a:pt x="167" y="120"/>
                  </a:lnTo>
                  <a:lnTo>
                    <a:pt x="104" y="174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4" name="Freeform 421"/>
            <p:cNvSpPr>
              <a:spLocks/>
            </p:cNvSpPr>
            <p:nvPr/>
          </p:nvSpPr>
          <p:spPr bwMode="auto">
            <a:xfrm>
              <a:off x="5808663" y="4872038"/>
              <a:ext cx="311150" cy="234950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40" y="54"/>
                </a:cxn>
                <a:cxn ang="0">
                  <a:pos x="103" y="0"/>
                </a:cxn>
                <a:cxn ang="0">
                  <a:pos x="174" y="11"/>
                </a:cxn>
                <a:cxn ang="0">
                  <a:pos x="204" y="31"/>
                </a:cxn>
                <a:cxn ang="0">
                  <a:pos x="190" y="40"/>
                </a:cxn>
                <a:cxn ang="0">
                  <a:pos x="193" y="51"/>
                </a:cxn>
                <a:cxn ang="0">
                  <a:pos x="202" y="58"/>
                </a:cxn>
                <a:cxn ang="0">
                  <a:pos x="207" y="72"/>
                </a:cxn>
                <a:cxn ang="0">
                  <a:pos x="122" y="91"/>
                </a:cxn>
                <a:cxn ang="0">
                  <a:pos x="113" y="98"/>
                </a:cxn>
                <a:cxn ang="0">
                  <a:pos x="125" y="108"/>
                </a:cxn>
                <a:cxn ang="0">
                  <a:pos x="144" y="112"/>
                </a:cxn>
                <a:cxn ang="0">
                  <a:pos x="145" y="120"/>
                </a:cxn>
                <a:cxn ang="0">
                  <a:pos x="102" y="152"/>
                </a:cxn>
                <a:cxn ang="0">
                  <a:pos x="85" y="157"/>
                </a:cxn>
                <a:cxn ang="0">
                  <a:pos x="63" y="140"/>
                </a:cxn>
                <a:cxn ang="0">
                  <a:pos x="37" y="142"/>
                </a:cxn>
                <a:cxn ang="0">
                  <a:pos x="20" y="131"/>
                </a:cxn>
                <a:cxn ang="0">
                  <a:pos x="0" y="131"/>
                </a:cxn>
              </a:cxnLst>
              <a:rect l="0" t="0" r="r" b="b"/>
              <a:pathLst>
                <a:path w="207" h="157">
                  <a:moveTo>
                    <a:pt x="0" y="131"/>
                  </a:moveTo>
                  <a:lnTo>
                    <a:pt x="40" y="54"/>
                  </a:lnTo>
                  <a:lnTo>
                    <a:pt x="103" y="0"/>
                  </a:lnTo>
                  <a:lnTo>
                    <a:pt x="174" y="11"/>
                  </a:lnTo>
                  <a:lnTo>
                    <a:pt x="204" y="31"/>
                  </a:lnTo>
                  <a:lnTo>
                    <a:pt x="190" y="40"/>
                  </a:lnTo>
                  <a:lnTo>
                    <a:pt x="193" y="51"/>
                  </a:lnTo>
                  <a:lnTo>
                    <a:pt x="202" y="58"/>
                  </a:lnTo>
                  <a:lnTo>
                    <a:pt x="207" y="72"/>
                  </a:lnTo>
                  <a:lnTo>
                    <a:pt x="122" y="91"/>
                  </a:lnTo>
                  <a:lnTo>
                    <a:pt x="113" y="98"/>
                  </a:lnTo>
                  <a:lnTo>
                    <a:pt x="125" y="108"/>
                  </a:lnTo>
                  <a:lnTo>
                    <a:pt x="144" y="112"/>
                  </a:lnTo>
                  <a:lnTo>
                    <a:pt x="145" y="120"/>
                  </a:lnTo>
                  <a:lnTo>
                    <a:pt x="102" y="152"/>
                  </a:lnTo>
                  <a:lnTo>
                    <a:pt x="85" y="157"/>
                  </a:lnTo>
                  <a:lnTo>
                    <a:pt x="63" y="140"/>
                  </a:lnTo>
                  <a:lnTo>
                    <a:pt x="37" y="142"/>
                  </a:lnTo>
                  <a:lnTo>
                    <a:pt x="2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5" name="Freeform 422"/>
            <p:cNvSpPr>
              <a:spLocks/>
            </p:cNvSpPr>
            <p:nvPr/>
          </p:nvSpPr>
          <p:spPr bwMode="auto">
            <a:xfrm>
              <a:off x="5937250" y="4979988"/>
              <a:ext cx="182563" cy="234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7" y="80"/>
                </a:cxn>
                <a:cxn ang="0">
                  <a:pos x="60" y="48"/>
                </a:cxn>
                <a:cxn ang="0">
                  <a:pos x="59" y="40"/>
                </a:cxn>
                <a:cxn ang="0">
                  <a:pos x="40" y="36"/>
                </a:cxn>
                <a:cxn ang="0">
                  <a:pos x="28" y="26"/>
                </a:cxn>
                <a:cxn ang="0">
                  <a:pos x="37" y="19"/>
                </a:cxn>
                <a:cxn ang="0">
                  <a:pos x="122" y="0"/>
                </a:cxn>
                <a:cxn ang="0">
                  <a:pos x="117" y="76"/>
                </a:cxn>
                <a:cxn ang="0">
                  <a:pos x="55" y="157"/>
                </a:cxn>
                <a:cxn ang="0">
                  <a:pos x="45" y="119"/>
                </a:cxn>
                <a:cxn ang="0">
                  <a:pos x="31" y="137"/>
                </a:cxn>
                <a:cxn ang="0">
                  <a:pos x="6" y="108"/>
                </a:cxn>
                <a:cxn ang="0">
                  <a:pos x="0" y="85"/>
                </a:cxn>
              </a:cxnLst>
              <a:rect l="0" t="0" r="r" b="b"/>
              <a:pathLst>
                <a:path w="122" h="157">
                  <a:moveTo>
                    <a:pt x="0" y="85"/>
                  </a:moveTo>
                  <a:lnTo>
                    <a:pt x="17" y="80"/>
                  </a:lnTo>
                  <a:lnTo>
                    <a:pt x="60" y="48"/>
                  </a:lnTo>
                  <a:lnTo>
                    <a:pt x="59" y="40"/>
                  </a:lnTo>
                  <a:lnTo>
                    <a:pt x="40" y="36"/>
                  </a:lnTo>
                  <a:lnTo>
                    <a:pt x="28" y="26"/>
                  </a:lnTo>
                  <a:lnTo>
                    <a:pt x="37" y="19"/>
                  </a:lnTo>
                  <a:lnTo>
                    <a:pt x="122" y="0"/>
                  </a:lnTo>
                  <a:lnTo>
                    <a:pt x="117" y="76"/>
                  </a:lnTo>
                  <a:lnTo>
                    <a:pt x="55" y="157"/>
                  </a:lnTo>
                  <a:lnTo>
                    <a:pt x="45" y="119"/>
                  </a:lnTo>
                  <a:lnTo>
                    <a:pt x="31" y="137"/>
                  </a:lnTo>
                  <a:lnTo>
                    <a:pt x="6" y="108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6" name="Freeform 423"/>
            <p:cNvSpPr>
              <a:spLocks/>
            </p:cNvSpPr>
            <p:nvPr/>
          </p:nvSpPr>
          <p:spPr bwMode="auto">
            <a:xfrm>
              <a:off x="5657850" y="5060950"/>
              <a:ext cx="325438" cy="16827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3" y="14"/>
                </a:cxn>
                <a:cxn ang="0">
                  <a:pos x="23" y="0"/>
                </a:cxn>
                <a:cxn ang="0">
                  <a:pos x="101" y="5"/>
                </a:cxn>
                <a:cxn ang="0">
                  <a:pos x="121" y="5"/>
                </a:cxn>
                <a:cxn ang="0">
                  <a:pos x="138" y="16"/>
                </a:cxn>
                <a:cxn ang="0">
                  <a:pos x="164" y="14"/>
                </a:cxn>
                <a:cxn ang="0">
                  <a:pos x="186" y="31"/>
                </a:cxn>
                <a:cxn ang="0">
                  <a:pos x="192" y="54"/>
                </a:cxn>
                <a:cxn ang="0">
                  <a:pos x="217" y="83"/>
                </a:cxn>
                <a:cxn ang="0">
                  <a:pos x="198" y="111"/>
                </a:cxn>
                <a:cxn ang="0">
                  <a:pos x="188" y="113"/>
                </a:cxn>
                <a:cxn ang="0">
                  <a:pos x="181" y="99"/>
                </a:cxn>
                <a:cxn ang="0">
                  <a:pos x="154" y="97"/>
                </a:cxn>
                <a:cxn ang="0">
                  <a:pos x="107" y="102"/>
                </a:cxn>
                <a:cxn ang="0">
                  <a:pos x="75" y="100"/>
                </a:cxn>
                <a:cxn ang="0">
                  <a:pos x="58" y="96"/>
                </a:cxn>
                <a:cxn ang="0">
                  <a:pos x="49" y="83"/>
                </a:cxn>
                <a:cxn ang="0">
                  <a:pos x="43" y="77"/>
                </a:cxn>
                <a:cxn ang="0">
                  <a:pos x="29" y="73"/>
                </a:cxn>
                <a:cxn ang="0">
                  <a:pos x="29" y="59"/>
                </a:cxn>
                <a:cxn ang="0">
                  <a:pos x="29" y="46"/>
                </a:cxn>
                <a:cxn ang="0">
                  <a:pos x="18" y="43"/>
                </a:cxn>
                <a:cxn ang="0">
                  <a:pos x="0" y="45"/>
                </a:cxn>
              </a:cxnLst>
              <a:rect l="0" t="0" r="r" b="b"/>
              <a:pathLst>
                <a:path w="217" h="113">
                  <a:moveTo>
                    <a:pt x="0" y="45"/>
                  </a:moveTo>
                  <a:lnTo>
                    <a:pt x="3" y="14"/>
                  </a:lnTo>
                  <a:lnTo>
                    <a:pt x="23" y="0"/>
                  </a:lnTo>
                  <a:lnTo>
                    <a:pt x="101" y="5"/>
                  </a:lnTo>
                  <a:lnTo>
                    <a:pt x="121" y="5"/>
                  </a:lnTo>
                  <a:lnTo>
                    <a:pt x="138" y="16"/>
                  </a:lnTo>
                  <a:lnTo>
                    <a:pt x="164" y="14"/>
                  </a:lnTo>
                  <a:lnTo>
                    <a:pt x="186" y="31"/>
                  </a:lnTo>
                  <a:lnTo>
                    <a:pt x="192" y="54"/>
                  </a:lnTo>
                  <a:lnTo>
                    <a:pt x="217" y="83"/>
                  </a:lnTo>
                  <a:lnTo>
                    <a:pt x="198" y="111"/>
                  </a:lnTo>
                  <a:lnTo>
                    <a:pt x="188" y="113"/>
                  </a:lnTo>
                  <a:lnTo>
                    <a:pt x="181" y="99"/>
                  </a:lnTo>
                  <a:lnTo>
                    <a:pt x="154" y="97"/>
                  </a:lnTo>
                  <a:lnTo>
                    <a:pt x="107" y="102"/>
                  </a:lnTo>
                  <a:lnTo>
                    <a:pt x="75" y="100"/>
                  </a:lnTo>
                  <a:lnTo>
                    <a:pt x="58" y="96"/>
                  </a:lnTo>
                  <a:lnTo>
                    <a:pt x="49" y="83"/>
                  </a:lnTo>
                  <a:lnTo>
                    <a:pt x="43" y="77"/>
                  </a:lnTo>
                  <a:lnTo>
                    <a:pt x="29" y="73"/>
                  </a:lnTo>
                  <a:lnTo>
                    <a:pt x="29" y="59"/>
                  </a:lnTo>
                  <a:lnTo>
                    <a:pt x="29" y="46"/>
                  </a:lnTo>
                  <a:lnTo>
                    <a:pt x="18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7" name="Freeform 424"/>
            <p:cNvSpPr>
              <a:spLocks/>
            </p:cNvSpPr>
            <p:nvPr/>
          </p:nvSpPr>
          <p:spPr bwMode="auto">
            <a:xfrm>
              <a:off x="5518150" y="5124450"/>
              <a:ext cx="184150" cy="3905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94" y="2"/>
                </a:cxn>
                <a:cxn ang="0">
                  <a:pos x="112" y="0"/>
                </a:cxn>
                <a:cxn ang="0">
                  <a:pos x="123" y="3"/>
                </a:cxn>
                <a:cxn ang="0">
                  <a:pos x="123" y="30"/>
                </a:cxn>
                <a:cxn ang="0">
                  <a:pos x="86" y="56"/>
                </a:cxn>
                <a:cxn ang="0">
                  <a:pos x="86" y="134"/>
                </a:cxn>
                <a:cxn ang="0">
                  <a:pos x="52" y="134"/>
                </a:cxn>
                <a:cxn ang="0">
                  <a:pos x="52" y="260"/>
                </a:cxn>
                <a:cxn ang="0">
                  <a:pos x="0" y="260"/>
                </a:cxn>
                <a:cxn ang="0">
                  <a:pos x="0" y="5"/>
                </a:cxn>
              </a:cxnLst>
              <a:rect l="0" t="0" r="r" b="b"/>
              <a:pathLst>
                <a:path w="123" h="260">
                  <a:moveTo>
                    <a:pt x="0" y="5"/>
                  </a:moveTo>
                  <a:lnTo>
                    <a:pt x="94" y="2"/>
                  </a:lnTo>
                  <a:lnTo>
                    <a:pt x="112" y="0"/>
                  </a:lnTo>
                  <a:lnTo>
                    <a:pt x="123" y="3"/>
                  </a:lnTo>
                  <a:lnTo>
                    <a:pt x="123" y="30"/>
                  </a:lnTo>
                  <a:lnTo>
                    <a:pt x="86" y="56"/>
                  </a:lnTo>
                  <a:lnTo>
                    <a:pt x="86" y="134"/>
                  </a:lnTo>
                  <a:lnTo>
                    <a:pt x="52" y="134"/>
                  </a:lnTo>
                  <a:lnTo>
                    <a:pt x="52" y="260"/>
                  </a:lnTo>
                  <a:lnTo>
                    <a:pt x="0" y="26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8" name="Freeform 425"/>
            <p:cNvSpPr>
              <a:spLocks/>
            </p:cNvSpPr>
            <p:nvPr/>
          </p:nvSpPr>
          <p:spPr bwMode="auto">
            <a:xfrm>
              <a:off x="5646738" y="5157788"/>
              <a:ext cx="371475" cy="20161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34"/>
                </a:cxn>
                <a:cxn ang="0">
                  <a:pos x="37" y="8"/>
                </a:cxn>
                <a:cxn ang="0">
                  <a:pos x="51" y="14"/>
                </a:cxn>
                <a:cxn ang="0">
                  <a:pos x="57" y="18"/>
                </a:cxn>
                <a:cxn ang="0">
                  <a:pos x="66" y="31"/>
                </a:cxn>
                <a:cxn ang="0">
                  <a:pos x="83" y="35"/>
                </a:cxn>
                <a:cxn ang="0">
                  <a:pos x="115" y="37"/>
                </a:cxn>
                <a:cxn ang="0">
                  <a:pos x="162" y="32"/>
                </a:cxn>
                <a:cxn ang="0">
                  <a:pos x="189" y="34"/>
                </a:cxn>
                <a:cxn ang="0">
                  <a:pos x="196" y="48"/>
                </a:cxn>
                <a:cxn ang="0">
                  <a:pos x="206" y="46"/>
                </a:cxn>
                <a:cxn ang="0">
                  <a:pos x="225" y="18"/>
                </a:cxn>
                <a:cxn ang="0">
                  <a:pos x="239" y="0"/>
                </a:cxn>
                <a:cxn ang="0">
                  <a:pos x="249" y="38"/>
                </a:cxn>
                <a:cxn ang="0">
                  <a:pos x="225" y="77"/>
                </a:cxn>
                <a:cxn ang="0">
                  <a:pos x="199" y="131"/>
                </a:cxn>
                <a:cxn ang="0">
                  <a:pos x="160" y="134"/>
                </a:cxn>
                <a:cxn ang="0">
                  <a:pos x="25" y="134"/>
                </a:cxn>
                <a:cxn ang="0">
                  <a:pos x="0" y="112"/>
                </a:cxn>
              </a:cxnLst>
              <a:rect l="0" t="0" r="r" b="b"/>
              <a:pathLst>
                <a:path w="249" h="134">
                  <a:moveTo>
                    <a:pt x="0" y="112"/>
                  </a:moveTo>
                  <a:lnTo>
                    <a:pt x="0" y="34"/>
                  </a:lnTo>
                  <a:lnTo>
                    <a:pt x="37" y="8"/>
                  </a:lnTo>
                  <a:lnTo>
                    <a:pt x="51" y="14"/>
                  </a:lnTo>
                  <a:lnTo>
                    <a:pt x="57" y="18"/>
                  </a:lnTo>
                  <a:lnTo>
                    <a:pt x="66" y="31"/>
                  </a:lnTo>
                  <a:lnTo>
                    <a:pt x="83" y="35"/>
                  </a:lnTo>
                  <a:lnTo>
                    <a:pt x="115" y="37"/>
                  </a:lnTo>
                  <a:lnTo>
                    <a:pt x="162" y="32"/>
                  </a:lnTo>
                  <a:lnTo>
                    <a:pt x="189" y="34"/>
                  </a:lnTo>
                  <a:lnTo>
                    <a:pt x="196" y="48"/>
                  </a:lnTo>
                  <a:lnTo>
                    <a:pt x="206" y="46"/>
                  </a:lnTo>
                  <a:lnTo>
                    <a:pt x="225" y="18"/>
                  </a:lnTo>
                  <a:lnTo>
                    <a:pt x="239" y="0"/>
                  </a:lnTo>
                  <a:lnTo>
                    <a:pt x="249" y="38"/>
                  </a:lnTo>
                  <a:lnTo>
                    <a:pt x="225" y="77"/>
                  </a:lnTo>
                  <a:lnTo>
                    <a:pt x="199" y="131"/>
                  </a:lnTo>
                  <a:lnTo>
                    <a:pt x="160" y="134"/>
                  </a:lnTo>
                  <a:lnTo>
                    <a:pt x="25" y="13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59" name="Freeform 426"/>
            <p:cNvSpPr>
              <a:spLocks/>
            </p:cNvSpPr>
            <p:nvPr/>
          </p:nvSpPr>
          <p:spPr bwMode="auto">
            <a:xfrm>
              <a:off x="5595938" y="5326063"/>
              <a:ext cx="347662" cy="219075"/>
            </a:xfrm>
            <a:custGeom>
              <a:avLst/>
              <a:gdLst/>
              <a:ahLst/>
              <a:cxnLst>
                <a:cxn ang="0">
                  <a:pos x="196" y="114"/>
                </a:cxn>
                <a:cxn ang="0">
                  <a:pos x="168" y="114"/>
                </a:cxn>
                <a:cxn ang="0">
                  <a:pos x="148" y="122"/>
                </a:cxn>
                <a:cxn ang="0">
                  <a:pos x="123" y="116"/>
                </a:cxn>
                <a:cxn ang="0">
                  <a:pos x="105" y="122"/>
                </a:cxn>
                <a:cxn ang="0">
                  <a:pos x="74" y="117"/>
                </a:cxn>
                <a:cxn ang="0">
                  <a:pos x="59" y="134"/>
                </a:cxn>
                <a:cxn ang="0">
                  <a:pos x="40" y="133"/>
                </a:cxn>
                <a:cxn ang="0">
                  <a:pos x="25" y="147"/>
                </a:cxn>
                <a:cxn ang="0">
                  <a:pos x="26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59" y="22"/>
                </a:cxn>
                <a:cxn ang="0">
                  <a:pos x="194" y="22"/>
                </a:cxn>
                <a:cxn ang="0">
                  <a:pos x="233" y="19"/>
                </a:cxn>
                <a:cxn ang="0">
                  <a:pos x="211" y="59"/>
                </a:cxn>
                <a:cxn ang="0">
                  <a:pos x="196" y="114"/>
                </a:cxn>
              </a:cxnLst>
              <a:rect l="0" t="0" r="r" b="b"/>
              <a:pathLst>
                <a:path w="233" h="147">
                  <a:moveTo>
                    <a:pt x="196" y="114"/>
                  </a:moveTo>
                  <a:lnTo>
                    <a:pt x="168" y="114"/>
                  </a:lnTo>
                  <a:lnTo>
                    <a:pt x="148" y="122"/>
                  </a:lnTo>
                  <a:lnTo>
                    <a:pt x="123" y="116"/>
                  </a:lnTo>
                  <a:lnTo>
                    <a:pt x="105" y="122"/>
                  </a:lnTo>
                  <a:lnTo>
                    <a:pt x="74" y="117"/>
                  </a:lnTo>
                  <a:lnTo>
                    <a:pt x="59" y="134"/>
                  </a:lnTo>
                  <a:lnTo>
                    <a:pt x="40" y="133"/>
                  </a:lnTo>
                  <a:lnTo>
                    <a:pt x="25" y="147"/>
                  </a:lnTo>
                  <a:lnTo>
                    <a:pt x="26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34" y="0"/>
                  </a:lnTo>
                  <a:lnTo>
                    <a:pt x="59" y="22"/>
                  </a:lnTo>
                  <a:lnTo>
                    <a:pt x="194" y="22"/>
                  </a:lnTo>
                  <a:lnTo>
                    <a:pt x="233" y="19"/>
                  </a:lnTo>
                  <a:lnTo>
                    <a:pt x="211" y="59"/>
                  </a:lnTo>
                  <a:lnTo>
                    <a:pt x="196" y="114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0" name="Freeform 427"/>
            <p:cNvSpPr>
              <a:spLocks/>
            </p:cNvSpPr>
            <p:nvPr/>
          </p:nvSpPr>
          <p:spPr bwMode="auto">
            <a:xfrm>
              <a:off x="4570413" y="1497013"/>
              <a:ext cx="222250" cy="2047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4"/>
                </a:cxn>
                <a:cxn ang="0">
                  <a:pos x="146" y="137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148" h="137">
                  <a:moveTo>
                    <a:pt x="0" y="0"/>
                  </a:moveTo>
                  <a:lnTo>
                    <a:pt x="148" y="4"/>
                  </a:lnTo>
                  <a:lnTo>
                    <a:pt x="146" y="137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1" name="Freeform 428"/>
            <p:cNvSpPr>
              <a:spLocks/>
            </p:cNvSpPr>
            <p:nvPr/>
          </p:nvSpPr>
          <p:spPr bwMode="auto">
            <a:xfrm>
              <a:off x="4357688" y="1690688"/>
              <a:ext cx="212725" cy="222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3"/>
                </a:cxn>
                <a:cxn ang="0">
                  <a:pos x="142" y="149"/>
                </a:cxn>
                <a:cxn ang="0">
                  <a:pos x="2" y="149"/>
                </a:cxn>
                <a:cxn ang="0">
                  <a:pos x="0" y="145"/>
                </a:cxn>
                <a:cxn ang="0">
                  <a:pos x="0" y="0"/>
                </a:cxn>
              </a:cxnLst>
              <a:rect l="0" t="0" r="r" b="b"/>
              <a:pathLst>
                <a:path w="142" h="149">
                  <a:moveTo>
                    <a:pt x="0" y="0"/>
                  </a:moveTo>
                  <a:lnTo>
                    <a:pt x="142" y="3"/>
                  </a:lnTo>
                  <a:lnTo>
                    <a:pt x="142" y="149"/>
                  </a:lnTo>
                  <a:lnTo>
                    <a:pt x="2" y="149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2" name="Freeform 429"/>
            <p:cNvSpPr>
              <a:spLocks/>
            </p:cNvSpPr>
            <p:nvPr/>
          </p:nvSpPr>
          <p:spPr bwMode="auto">
            <a:xfrm>
              <a:off x="4570413" y="1693863"/>
              <a:ext cx="222250" cy="219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6" y="5"/>
                </a:cxn>
                <a:cxn ang="0">
                  <a:pos x="148" y="146"/>
                </a:cxn>
                <a:cxn ang="0">
                  <a:pos x="0" y="146"/>
                </a:cxn>
                <a:cxn ang="0">
                  <a:pos x="0" y="0"/>
                </a:cxn>
              </a:cxnLst>
              <a:rect l="0" t="0" r="r" b="b"/>
              <a:pathLst>
                <a:path w="148" h="146">
                  <a:moveTo>
                    <a:pt x="0" y="0"/>
                  </a:moveTo>
                  <a:lnTo>
                    <a:pt x="146" y="5"/>
                  </a:lnTo>
                  <a:lnTo>
                    <a:pt x="148" y="146"/>
                  </a:lnTo>
                  <a:lnTo>
                    <a:pt x="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3" name="Freeform 430"/>
            <p:cNvSpPr>
              <a:spLocks/>
            </p:cNvSpPr>
            <p:nvPr/>
          </p:nvSpPr>
          <p:spPr bwMode="auto">
            <a:xfrm>
              <a:off x="4198938" y="1903413"/>
              <a:ext cx="212725" cy="215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6" y="2"/>
                </a:cxn>
                <a:cxn ang="0">
                  <a:pos x="108" y="6"/>
                </a:cxn>
                <a:cxn ang="0">
                  <a:pos x="142" y="6"/>
                </a:cxn>
                <a:cxn ang="0">
                  <a:pos x="136" y="144"/>
                </a:cxn>
                <a:cxn ang="0">
                  <a:pos x="117" y="142"/>
                </a:cxn>
                <a:cxn ang="0">
                  <a:pos x="0" y="137"/>
                </a:cxn>
                <a:cxn ang="0">
                  <a:pos x="5" y="0"/>
                </a:cxn>
              </a:cxnLst>
              <a:rect l="0" t="0" r="r" b="b"/>
              <a:pathLst>
                <a:path w="142" h="144">
                  <a:moveTo>
                    <a:pt x="5" y="0"/>
                  </a:moveTo>
                  <a:lnTo>
                    <a:pt x="106" y="2"/>
                  </a:lnTo>
                  <a:lnTo>
                    <a:pt x="108" y="6"/>
                  </a:lnTo>
                  <a:lnTo>
                    <a:pt x="142" y="6"/>
                  </a:lnTo>
                  <a:lnTo>
                    <a:pt x="136" y="144"/>
                  </a:lnTo>
                  <a:lnTo>
                    <a:pt x="117" y="142"/>
                  </a:lnTo>
                  <a:lnTo>
                    <a:pt x="0" y="13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4" name="Freeform 431"/>
            <p:cNvSpPr>
              <a:spLocks/>
            </p:cNvSpPr>
            <p:nvPr/>
          </p:nvSpPr>
          <p:spPr bwMode="auto">
            <a:xfrm>
              <a:off x="4402138" y="1912938"/>
              <a:ext cx="211137" cy="2127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2" y="0"/>
                </a:cxn>
                <a:cxn ang="0">
                  <a:pos x="141" y="0"/>
                </a:cxn>
                <a:cxn ang="0">
                  <a:pos x="141" y="142"/>
                </a:cxn>
                <a:cxn ang="0">
                  <a:pos x="0" y="138"/>
                </a:cxn>
                <a:cxn ang="0">
                  <a:pos x="6" y="0"/>
                </a:cxn>
              </a:cxnLst>
              <a:rect l="0" t="0" r="r" b="b"/>
              <a:pathLst>
                <a:path w="141" h="142">
                  <a:moveTo>
                    <a:pt x="6" y="0"/>
                  </a:moveTo>
                  <a:lnTo>
                    <a:pt x="112" y="0"/>
                  </a:lnTo>
                  <a:lnTo>
                    <a:pt x="141" y="0"/>
                  </a:lnTo>
                  <a:lnTo>
                    <a:pt x="141" y="142"/>
                  </a:lnTo>
                  <a:lnTo>
                    <a:pt x="0" y="1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5" name="Freeform 432"/>
            <p:cNvSpPr>
              <a:spLocks/>
            </p:cNvSpPr>
            <p:nvPr/>
          </p:nvSpPr>
          <p:spPr bwMode="auto">
            <a:xfrm>
              <a:off x="4613275" y="1912938"/>
              <a:ext cx="176213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" y="0"/>
                </a:cxn>
                <a:cxn ang="0">
                  <a:pos x="117" y="57"/>
                </a:cxn>
                <a:cxn ang="0">
                  <a:pos x="117" y="142"/>
                </a:cxn>
                <a:cxn ang="0">
                  <a:pos x="0" y="142"/>
                </a:cxn>
                <a:cxn ang="0">
                  <a:pos x="0" y="0"/>
                </a:cxn>
              </a:cxnLst>
              <a:rect l="0" t="0" r="r" b="b"/>
              <a:pathLst>
                <a:path w="117" h="142">
                  <a:moveTo>
                    <a:pt x="0" y="0"/>
                  </a:moveTo>
                  <a:lnTo>
                    <a:pt x="117" y="0"/>
                  </a:lnTo>
                  <a:lnTo>
                    <a:pt x="117" y="57"/>
                  </a:lnTo>
                  <a:lnTo>
                    <a:pt x="117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6" name="Freeform 433"/>
            <p:cNvSpPr>
              <a:spLocks/>
            </p:cNvSpPr>
            <p:nvPr/>
          </p:nvSpPr>
          <p:spPr bwMode="auto">
            <a:xfrm>
              <a:off x="4368800" y="2116138"/>
              <a:ext cx="211138" cy="230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3" y="2"/>
                </a:cxn>
                <a:cxn ang="0">
                  <a:pos x="141" y="6"/>
                </a:cxn>
                <a:cxn ang="0">
                  <a:pos x="135" y="154"/>
                </a:cxn>
                <a:cxn ang="0">
                  <a:pos x="0" y="151"/>
                </a:cxn>
                <a:cxn ang="0">
                  <a:pos x="4" y="0"/>
                </a:cxn>
              </a:cxnLst>
              <a:rect l="0" t="0" r="r" b="b"/>
              <a:pathLst>
                <a:path w="141" h="154">
                  <a:moveTo>
                    <a:pt x="4" y="0"/>
                  </a:moveTo>
                  <a:lnTo>
                    <a:pt x="23" y="2"/>
                  </a:lnTo>
                  <a:lnTo>
                    <a:pt x="141" y="6"/>
                  </a:lnTo>
                  <a:lnTo>
                    <a:pt x="135" y="154"/>
                  </a:lnTo>
                  <a:lnTo>
                    <a:pt x="0" y="15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7" name="Freeform 434"/>
            <p:cNvSpPr>
              <a:spLocks/>
            </p:cNvSpPr>
            <p:nvPr/>
          </p:nvSpPr>
          <p:spPr bwMode="auto">
            <a:xfrm>
              <a:off x="4570413" y="2125663"/>
              <a:ext cx="219075" cy="2238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9" y="0"/>
                </a:cxn>
                <a:cxn ang="0">
                  <a:pos x="146" y="0"/>
                </a:cxn>
                <a:cxn ang="0">
                  <a:pos x="146" y="25"/>
                </a:cxn>
                <a:cxn ang="0">
                  <a:pos x="125" y="25"/>
                </a:cxn>
                <a:cxn ang="0">
                  <a:pos x="125" y="150"/>
                </a:cxn>
                <a:cxn ang="0">
                  <a:pos x="0" y="148"/>
                </a:cxn>
                <a:cxn ang="0">
                  <a:pos x="6" y="0"/>
                </a:cxn>
              </a:cxnLst>
              <a:rect l="0" t="0" r="r" b="b"/>
              <a:pathLst>
                <a:path w="146" h="150">
                  <a:moveTo>
                    <a:pt x="6" y="0"/>
                  </a:moveTo>
                  <a:lnTo>
                    <a:pt x="29" y="0"/>
                  </a:lnTo>
                  <a:lnTo>
                    <a:pt x="146" y="0"/>
                  </a:lnTo>
                  <a:lnTo>
                    <a:pt x="146" y="25"/>
                  </a:lnTo>
                  <a:lnTo>
                    <a:pt x="125" y="25"/>
                  </a:lnTo>
                  <a:lnTo>
                    <a:pt x="125" y="150"/>
                  </a:lnTo>
                  <a:lnTo>
                    <a:pt x="0" y="1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8" name="Freeform 435"/>
            <p:cNvSpPr>
              <a:spLocks/>
            </p:cNvSpPr>
            <p:nvPr/>
          </p:nvSpPr>
          <p:spPr bwMode="auto">
            <a:xfrm>
              <a:off x="4368800" y="2341563"/>
              <a:ext cx="2016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5" y="3"/>
                </a:cxn>
                <a:cxn ang="0">
                  <a:pos x="135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135" h="140">
                  <a:moveTo>
                    <a:pt x="0" y="0"/>
                  </a:moveTo>
                  <a:lnTo>
                    <a:pt x="135" y="3"/>
                  </a:lnTo>
                  <a:lnTo>
                    <a:pt x="135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69" name="Freeform 436"/>
            <p:cNvSpPr>
              <a:spLocks/>
            </p:cNvSpPr>
            <p:nvPr/>
          </p:nvSpPr>
          <p:spPr bwMode="auto">
            <a:xfrm>
              <a:off x="4570413" y="2346325"/>
              <a:ext cx="212725" cy="217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" y="2"/>
                </a:cxn>
                <a:cxn ang="0">
                  <a:pos x="142" y="3"/>
                </a:cxn>
                <a:cxn ang="0">
                  <a:pos x="142" y="145"/>
                </a:cxn>
                <a:cxn ang="0">
                  <a:pos x="0" y="137"/>
                </a:cxn>
                <a:cxn ang="0">
                  <a:pos x="0" y="0"/>
                </a:cxn>
              </a:cxnLst>
              <a:rect l="0" t="0" r="r" b="b"/>
              <a:pathLst>
                <a:path w="142" h="145">
                  <a:moveTo>
                    <a:pt x="0" y="0"/>
                  </a:moveTo>
                  <a:lnTo>
                    <a:pt x="125" y="2"/>
                  </a:lnTo>
                  <a:lnTo>
                    <a:pt x="142" y="3"/>
                  </a:lnTo>
                  <a:lnTo>
                    <a:pt x="142" y="145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0" name="Freeform 437"/>
            <p:cNvSpPr>
              <a:spLocks/>
            </p:cNvSpPr>
            <p:nvPr/>
          </p:nvSpPr>
          <p:spPr bwMode="auto">
            <a:xfrm>
              <a:off x="4783138" y="2351088"/>
              <a:ext cx="192087" cy="212725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57" y="6"/>
                </a:cxn>
                <a:cxn ang="0">
                  <a:pos x="86" y="6"/>
                </a:cxn>
                <a:cxn ang="0">
                  <a:pos x="129" y="23"/>
                </a:cxn>
                <a:cxn ang="0">
                  <a:pos x="129" y="142"/>
                </a:cxn>
                <a:cxn ang="0">
                  <a:pos x="0" y="142"/>
                </a:cxn>
              </a:cxnLst>
              <a:rect l="0" t="0" r="r" b="b"/>
              <a:pathLst>
                <a:path w="129" h="142">
                  <a:moveTo>
                    <a:pt x="0" y="142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57" y="6"/>
                  </a:lnTo>
                  <a:lnTo>
                    <a:pt x="86" y="6"/>
                  </a:lnTo>
                  <a:lnTo>
                    <a:pt x="129" y="23"/>
                  </a:lnTo>
                  <a:lnTo>
                    <a:pt x="129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1" name="Freeform 438"/>
            <p:cNvSpPr>
              <a:spLocks/>
            </p:cNvSpPr>
            <p:nvPr/>
          </p:nvSpPr>
          <p:spPr bwMode="auto">
            <a:xfrm>
              <a:off x="4765414" y="2162175"/>
              <a:ext cx="217487" cy="22383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49" y="26"/>
                </a:cxn>
                <a:cxn ang="0">
                  <a:pos x="66" y="35"/>
                </a:cxn>
                <a:cxn ang="0">
                  <a:pos x="91" y="43"/>
                </a:cxn>
                <a:cxn ang="0">
                  <a:pos x="114" y="44"/>
                </a:cxn>
                <a:cxn ang="0">
                  <a:pos x="134" y="48"/>
                </a:cxn>
                <a:cxn ang="0">
                  <a:pos x="146" y="48"/>
                </a:cxn>
                <a:cxn ang="0">
                  <a:pos x="146" y="125"/>
                </a:cxn>
                <a:cxn ang="0">
                  <a:pos x="146" y="149"/>
                </a:cxn>
                <a:cxn ang="0">
                  <a:pos x="103" y="132"/>
                </a:cxn>
                <a:cxn ang="0">
                  <a:pos x="74" y="132"/>
                </a:cxn>
                <a:cxn ang="0">
                  <a:pos x="17" y="126"/>
                </a:cxn>
                <a:cxn ang="0">
                  <a:pos x="0" y="125"/>
                </a:cxn>
              </a:cxnLst>
              <a:rect l="0" t="0" r="r" b="b"/>
              <a:pathLst>
                <a:path w="146" h="149">
                  <a:moveTo>
                    <a:pt x="0" y="125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49" y="26"/>
                  </a:lnTo>
                  <a:lnTo>
                    <a:pt x="66" y="35"/>
                  </a:lnTo>
                  <a:lnTo>
                    <a:pt x="91" y="43"/>
                  </a:lnTo>
                  <a:lnTo>
                    <a:pt x="114" y="44"/>
                  </a:lnTo>
                  <a:lnTo>
                    <a:pt x="134" y="48"/>
                  </a:lnTo>
                  <a:lnTo>
                    <a:pt x="146" y="48"/>
                  </a:lnTo>
                  <a:lnTo>
                    <a:pt x="146" y="125"/>
                  </a:lnTo>
                  <a:lnTo>
                    <a:pt x="146" y="149"/>
                  </a:lnTo>
                  <a:lnTo>
                    <a:pt x="103" y="132"/>
                  </a:lnTo>
                  <a:lnTo>
                    <a:pt x="74" y="132"/>
                  </a:lnTo>
                  <a:lnTo>
                    <a:pt x="17" y="126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2" name="Freeform 439"/>
            <p:cNvSpPr>
              <a:spLocks/>
            </p:cNvSpPr>
            <p:nvPr/>
          </p:nvSpPr>
          <p:spPr bwMode="auto">
            <a:xfrm>
              <a:off x="4797164" y="1998663"/>
              <a:ext cx="185737" cy="236537"/>
            </a:xfrm>
            <a:custGeom>
              <a:avLst/>
              <a:gdLst/>
              <a:ahLst/>
              <a:cxnLst>
                <a:cxn ang="0">
                  <a:pos x="125" y="158"/>
                </a:cxn>
                <a:cxn ang="0">
                  <a:pos x="113" y="158"/>
                </a:cxn>
                <a:cxn ang="0">
                  <a:pos x="93" y="154"/>
                </a:cxn>
                <a:cxn ang="0">
                  <a:pos x="70" y="153"/>
                </a:cxn>
                <a:cxn ang="0">
                  <a:pos x="45" y="145"/>
                </a:cxn>
                <a:cxn ang="0">
                  <a:pos x="28" y="136"/>
                </a:cxn>
                <a:cxn ang="0">
                  <a:pos x="0" y="110"/>
                </a:cxn>
                <a:cxn ang="0">
                  <a:pos x="0" y="85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6" y="16"/>
                </a:cxn>
                <a:cxn ang="0">
                  <a:pos x="42" y="30"/>
                </a:cxn>
                <a:cxn ang="0">
                  <a:pos x="62" y="51"/>
                </a:cxn>
                <a:cxn ang="0">
                  <a:pos x="76" y="59"/>
                </a:cxn>
                <a:cxn ang="0">
                  <a:pos x="90" y="62"/>
                </a:cxn>
                <a:cxn ang="0">
                  <a:pos x="105" y="59"/>
                </a:cxn>
                <a:cxn ang="0">
                  <a:pos x="117" y="51"/>
                </a:cxn>
                <a:cxn ang="0">
                  <a:pos x="123" y="56"/>
                </a:cxn>
                <a:cxn ang="0">
                  <a:pos x="125" y="158"/>
                </a:cxn>
              </a:cxnLst>
              <a:rect l="0" t="0" r="r" b="b"/>
              <a:pathLst>
                <a:path w="125" h="158">
                  <a:moveTo>
                    <a:pt x="125" y="158"/>
                  </a:moveTo>
                  <a:lnTo>
                    <a:pt x="113" y="158"/>
                  </a:lnTo>
                  <a:lnTo>
                    <a:pt x="93" y="154"/>
                  </a:lnTo>
                  <a:lnTo>
                    <a:pt x="70" y="153"/>
                  </a:lnTo>
                  <a:lnTo>
                    <a:pt x="45" y="145"/>
                  </a:lnTo>
                  <a:lnTo>
                    <a:pt x="28" y="136"/>
                  </a:lnTo>
                  <a:lnTo>
                    <a:pt x="0" y="110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6" y="16"/>
                  </a:lnTo>
                  <a:lnTo>
                    <a:pt x="42" y="30"/>
                  </a:lnTo>
                  <a:lnTo>
                    <a:pt x="62" y="51"/>
                  </a:lnTo>
                  <a:lnTo>
                    <a:pt x="76" y="59"/>
                  </a:lnTo>
                  <a:lnTo>
                    <a:pt x="90" y="62"/>
                  </a:lnTo>
                  <a:lnTo>
                    <a:pt x="105" y="59"/>
                  </a:lnTo>
                  <a:lnTo>
                    <a:pt x="117" y="51"/>
                  </a:lnTo>
                  <a:lnTo>
                    <a:pt x="123" y="56"/>
                  </a:lnTo>
                  <a:lnTo>
                    <a:pt x="125" y="158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3" name="Freeform 440"/>
            <p:cNvSpPr>
              <a:spLocks/>
            </p:cNvSpPr>
            <p:nvPr/>
          </p:nvSpPr>
          <p:spPr bwMode="auto">
            <a:xfrm>
              <a:off x="6189663" y="3195638"/>
              <a:ext cx="285750" cy="28733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10" y="0"/>
                </a:cxn>
                <a:cxn ang="0">
                  <a:pos x="125" y="23"/>
                </a:cxn>
                <a:cxn ang="0">
                  <a:pos x="131" y="46"/>
                </a:cxn>
                <a:cxn ang="0">
                  <a:pos x="131" y="60"/>
                </a:cxn>
                <a:cxn ang="0">
                  <a:pos x="137" y="60"/>
                </a:cxn>
                <a:cxn ang="0">
                  <a:pos x="147" y="77"/>
                </a:cxn>
                <a:cxn ang="0">
                  <a:pos x="157" y="75"/>
                </a:cxn>
                <a:cxn ang="0">
                  <a:pos x="159" y="88"/>
                </a:cxn>
                <a:cxn ang="0">
                  <a:pos x="171" y="91"/>
                </a:cxn>
                <a:cxn ang="0">
                  <a:pos x="177" y="101"/>
                </a:cxn>
                <a:cxn ang="0">
                  <a:pos x="191" y="106"/>
                </a:cxn>
                <a:cxn ang="0">
                  <a:pos x="191" y="124"/>
                </a:cxn>
                <a:cxn ang="0">
                  <a:pos x="73" y="192"/>
                </a:cxn>
                <a:cxn ang="0">
                  <a:pos x="0" y="72"/>
                </a:cxn>
              </a:cxnLst>
              <a:rect l="0" t="0" r="r" b="b"/>
              <a:pathLst>
                <a:path w="191" h="192">
                  <a:moveTo>
                    <a:pt x="0" y="72"/>
                  </a:moveTo>
                  <a:lnTo>
                    <a:pt x="110" y="0"/>
                  </a:lnTo>
                  <a:lnTo>
                    <a:pt x="125" y="23"/>
                  </a:lnTo>
                  <a:lnTo>
                    <a:pt x="131" y="46"/>
                  </a:lnTo>
                  <a:lnTo>
                    <a:pt x="131" y="60"/>
                  </a:lnTo>
                  <a:lnTo>
                    <a:pt x="137" y="60"/>
                  </a:lnTo>
                  <a:lnTo>
                    <a:pt x="147" y="77"/>
                  </a:lnTo>
                  <a:lnTo>
                    <a:pt x="157" y="75"/>
                  </a:lnTo>
                  <a:lnTo>
                    <a:pt x="159" y="88"/>
                  </a:lnTo>
                  <a:lnTo>
                    <a:pt x="171" y="91"/>
                  </a:lnTo>
                  <a:lnTo>
                    <a:pt x="177" y="101"/>
                  </a:lnTo>
                  <a:lnTo>
                    <a:pt x="191" y="106"/>
                  </a:lnTo>
                  <a:lnTo>
                    <a:pt x="191" y="124"/>
                  </a:lnTo>
                  <a:lnTo>
                    <a:pt x="73" y="19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4" name="Freeform 441"/>
            <p:cNvSpPr>
              <a:spLocks/>
            </p:cNvSpPr>
            <p:nvPr/>
          </p:nvSpPr>
          <p:spPr bwMode="auto">
            <a:xfrm>
              <a:off x="6261100" y="3370263"/>
              <a:ext cx="273050" cy="325437"/>
            </a:xfrm>
            <a:custGeom>
              <a:avLst/>
              <a:gdLst/>
              <a:ahLst/>
              <a:cxnLst>
                <a:cxn ang="0">
                  <a:pos x="143" y="7"/>
                </a:cxn>
                <a:cxn ang="0">
                  <a:pos x="148" y="11"/>
                </a:cxn>
                <a:cxn ang="0">
                  <a:pos x="160" y="0"/>
                </a:cxn>
                <a:cxn ang="0">
                  <a:pos x="162" y="26"/>
                </a:cxn>
                <a:cxn ang="0">
                  <a:pos x="154" y="29"/>
                </a:cxn>
                <a:cxn ang="0">
                  <a:pos x="154" y="37"/>
                </a:cxn>
                <a:cxn ang="0">
                  <a:pos x="160" y="41"/>
                </a:cxn>
                <a:cxn ang="0">
                  <a:pos x="165" y="60"/>
                </a:cxn>
                <a:cxn ang="0">
                  <a:pos x="182" y="94"/>
                </a:cxn>
                <a:cxn ang="0">
                  <a:pos x="166" y="115"/>
                </a:cxn>
                <a:cxn ang="0">
                  <a:pos x="160" y="174"/>
                </a:cxn>
                <a:cxn ang="0">
                  <a:pos x="105" y="174"/>
                </a:cxn>
                <a:cxn ang="0">
                  <a:pos x="26" y="218"/>
                </a:cxn>
                <a:cxn ang="0">
                  <a:pos x="22" y="203"/>
                </a:cxn>
                <a:cxn ang="0">
                  <a:pos x="26" y="192"/>
                </a:cxn>
                <a:cxn ang="0">
                  <a:pos x="5" y="157"/>
                </a:cxn>
                <a:cxn ang="0">
                  <a:pos x="2" y="134"/>
                </a:cxn>
                <a:cxn ang="0">
                  <a:pos x="0" y="92"/>
                </a:cxn>
                <a:cxn ang="0">
                  <a:pos x="25" y="75"/>
                </a:cxn>
                <a:cxn ang="0">
                  <a:pos x="143" y="7"/>
                </a:cxn>
              </a:cxnLst>
              <a:rect l="0" t="0" r="r" b="b"/>
              <a:pathLst>
                <a:path w="182" h="218">
                  <a:moveTo>
                    <a:pt x="143" y="7"/>
                  </a:moveTo>
                  <a:lnTo>
                    <a:pt x="148" y="11"/>
                  </a:lnTo>
                  <a:lnTo>
                    <a:pt x="160" y="0"/>
                  </a:lnTo>
                  <a:lnTo>
                    <a:pt x="162" y="26"/>
                  </a:lnTo>
                  <a:lnTo>
                    <a:pt x="154" y="29"/>
                  </a:lnTo>
                  <a:lnTo>
                    <a:pt x="154" y="37"/>
                  </a:lnTo>
                  <a:lnTo>
                    <a:pt x="160" y="41"/>
                  </a:lnTo>
                  <a:lnTo>
                    <a:pt x="165" y="60"/>
                  </a:lnTo>
                  <a:lnTo>
                    <a:pt x="182" y="94"/>
                  </a:lnTo>
                  <a:lnTo>
                    <a:pt x="166" y="115"/>
                  </a:lnTo>
                  <a:lnTo>
                    <a:pt x="160" y="174"/>
                  </a:lnTo>
                  <a:lnTo>
                    <a:pt x="105" y="174"/>
                  </a:lnTo>
                  <a:lnTo>
                    <a:pt x="26" y="218"/>
                  </a:lnTo>
                  <a:lnTo>
                    <a:pt x="22" y="203"/>
                  </a:lnTo>
                  <a:lnTo>
                    <a:pt x="26" y="192"/>
                  </a:lnTo>
                  <a:lnTo>
                    <a:pt x="5" y="157"/>
                  </a:lnTo>
                  <a:lnTo>
                    <a:pt x="2" y="134"/>
                  </a:lnTo>
                  <a:lnTo>
                    <a:pt x="0" y="92"/>
                  </a:lnTo>
                  <a:lnTo>
                    <a:pt x="25" y="75"/>
                  </a:lnTo>
                  <a:lnTo>
                    <a:pt x="143" y="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5" name="Freeform 442"/>
            <p:cNvSpPr>
              <a:spLocks/>
            </p:cNvSpPr>
            <p:nvPr/>
          </p:nvSpPr>
          <p:spPr bwMode="auto">
            <a:xfrm>
              <a:off x="6300788" y="3630613"/>
              <a:ext cx="255587" cy="141287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8" y="4"/>
                </a:cxn>
                <a:cxn ang="0">
                  <a:pos x="165" y="6"/>
                </a:cxn>
                <a:cxn ang="0">
                  <a:pos x="159" y="23"/>
                </a:cxn>
                <a:cxn ang="0">
                  <a:pos x="160" y="40"/>
                </a:cxn>
                <a:cxn ang="0">
                  <a:pos x="171" y="54"/>
                </a:cxn>
                <a:cxn ang="0">
                  <a:pos x="163" y="63"/>
                </a:cxn>
                <a:cxn ang="0">
                  <a:pos x="157" y="58"/>
                </a:cxn>
                <a:cxn ang="0">
                  <a:pos x="142" y="58"/>
                </a:cxn>
                <a:cxn ang="0">
                  <a:pos x="113" y="75"/>
                </a:cxn>
                <a:cxn ang="0">
                  <a:pos x="31" y="94"/>
                </a:cxn>
                <a:cxn ang="0">
                  <a:pos x="16" y="71"/>
                </a:cxn>
                <a:cxn ang="0">
                  <a:pos x="11" y="52"/>
                </a:cxn>
                <a:cxn ang="0">
                  <a:pos x="0" y="44"/>
                </a:cxn>
                <a:cxn ang="0">
                  <a:pos x="79" y="0"/>
                </a:cxn>
                <a:cxn ang="0">
                  <a:pos x="134" y="0"/>
                </a:cxn>
              </a:cxnLst>
              <a:rect l="0" t="0" r="r" b="b"/>
              <a:pathLst>
                <a:path w="171" h="94">
                  <a:moveTo>
                    <a:pt x="134" y="0"/>
                  </a:moveTo>
                  <a:lnTo>
                    <a:pt x="148" y="4"/>
                  </a:lnTo>
                  <a:lnTo>
                    <a:pt x="165" y="6"/>
                  </a:lnTo>
                  <a:lnTo>
                    <a:pt x="159" y="23"/>
                  </a:lnTo>
                  <a:lnTo>
                    <a:pt x="160" y="40"/>
                  </a:lnTo>
                  <a:lnTo>
                    <a:pt x="171" y="54"/>
                  </a:lnTo>
                  <a:lnTo>
                    <a:pt x="163" y="63"/>
                  </a:lnTo>
                  <a:lnTo>
                    <a:pt x="157" y="58"/>
                  </a:lnTo>
                  <a:lnTo>
                    <a:pt x="142" y="58"/>
                  </a:lnTo>
                  <a:lnTo>
                    <a:pt x="113" y="75"/>
                  </a:lnTo>
                  <a:lnTo>
                    <a:pt x="31" y="94"/>
                  </a:lnTo>
                  <a:lnTo>
                    <a:pt x="16" y="71"/>
                  </a:lnTo>
                  <a:lnTo>
                    <a:pt x="11" y="52"/>
                  </a:lnTo>
                  <a:lnTo>
                    <a:pt x="0" y="44"/>
                  </a:lnTo>
                  <a:lnTo>
                    <a:pt x="79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6" name="Freeform 443"/>
            <p:cNvSpPr>
              <a:spLocks/>
            </p:cNvSpPr>
            <p:nvPr/>
          </p:nvSpPr>
          <p:spPr bwMode="auto">
            <a:xfrm>
              <a:off x="6056313" y="3508375"/>
              <a:ext cx="244475" cy="322263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22" y="117"/>
                </a:cxn>
                <a:cxn ang="0">
                  <a:pos x="25" y="145"/>
                </a:cxn>
                <a:cxn ang="0">
                  <a:pos x="39" y="156"/>
                </a:cxn>
                <a:cxn ang="0">
                  <a:pos x="60" y="183"/>
                </a:cxn>
                <a:cxn ang="0">
                  <a:pos x="63" y="208"/>
                </a:cxn>
                <a:cxn ang="0">
                  <a:pos x="79" y="216"/>
                </a:cxn>
                <a:cxn ang="0">
                  <a:pos x="106" y="200"/>
                </a:cxn>
                <a:cxn ang="0">
                  <a:pos x="132" y="153"/>
                </a:cxn>
                <a:cxn ang="0">
                  <a:pos x="163" y="126"/>
                </a:cxn>
                <a:cxn ang="0">
                  <a:pos x="159" y="111"/>
                </a:cxn>
                <a:cxn ang="0">
                  <a:pos x="163" y="100"/>
                </a:cxn>
                <a:cxn ang="0">
                  <a:pos x="142" y="65"/>
                </a:cxn>
                <a:cxn ang="0">
                  <a:pos x="139" y="42"/>
                </a:cxn>
                <a:cxn ang="0">
                  <a:pos x="137" y="0"/>
                </a:cxn>
                <a:cxn ang="0">
                  <a:pos x="65" y="49"/>
                </a:cxn>
                <a:cxn ang="0">
                  <a:pos x="0" y="89"/>
                </a:cxn>
              </a:cxnLst>
              <a:rect l="0" t="0" r="r" b="b"/>
              <a:pathLst>
                <a:path w="163" h="216">
                  <a:moveTo>
                    <a:pt x="0" y="89"/>
                  </a:moveTo>
                  <a:lnTo>
                    <a:pt x="22" y="117"/>
                  </a:lnTo>
                  <a:lnTo>
                    <a:pt x="25" y="145"/>
                  </a:lnTo>
                  <a:lnTo>
                    <a:pt x="39" y="156"/>
                  </a:lnTo>
                  <a:lnTo>
                    <a:pt x="60" y="183"/>
                  </a:lnTo>
                  <a:lnTo>
                    <a:pt x="63" y="208"/>
                  </a:lnTo>
                  <a:lnTo>
                    <a:pt x="79" y="216"/>
                  </a:lnTo>
                  <a:lnTo>
                    <a:pt x="106" y="200"/>
                  </a:lnTo>
                  <a:lnTo>
                    <a:pt x="132" y="153"/>
                  </a:lnTo>
                  <a:lnTo>
                    <a:pt x="163" y="126"/>
                  </a:lnTo>
                  <a:lnTo>
                    <a:pt x="159" y="111"/>
                  </a:lnTo>
                  <a:lnTo>
                    <a:pt x="163" y="100"/>
                  </a:lnTo>
                  <a:lnTo>
                    <a:pt x="142" y="65"/>
                  </a:lnTo>
                  <a:lnTo>
                    <a:pt x="139" y="42"/>
                  </a:lnTo>
                  <a:lnTo>
                    <a:pt x="137" y="0"/>
                  </a:lnTo>
                  <a:lnTo>
                    <a:pt x="65" y="4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7" name="Freeform 444"/>
            <p:cNvSpPr>
              <a:spLocks/>
            </p:cNvSpPr>
            <p:nvPr/>
          </p:nvSpPr>
          <p:spPr bwMode="auto">
            <a:xfrm>
              <a:off x="5867400" y="3641725"/>
              <a:ext cx="282575" cy="311150"/>
            </a:xfrm>
            <a:custGeom>
              <a:avLst/>
              <a:gdLst/>
              <a:ahLst/>
              <a:cxnLst>
                <a:cxn ang="0">
                  <a:pos x="98" y="176"/>
                </a:cxn>
                <a:cxn ang="0">
                  <a:pos x="44" y="208"/>
                </a:cxn>
                <a:cxn ang="0">
                  <a:pos x="14" y="128"/>
                </a:cxn>
                <a:cxn ang="0">
                  <a:pos x="0" y="116"/>
                </a:cxn>
                <a:cxn ang="0">
                  <a:pos x="11" y="77"/>
                </a:cxn>
                <a:cxn ang="0">
                  <a:pos x="64" y="39"/>
                </a:cxn>
                <a:cxn ang="0">
                  <a:pos x="126" y="0"/>
                </a:cxn>
                <a:cxn ang="0">
                  <a:pos x="148" y="28"/>
                </a:cxn>
                <a:cxn ang="0">
                  <a:pos x="151" y="56"/>
                </a:cxn>
                <a:cxn ang="0">
                  <a:pos x="166" y="68"/>
                </a:cxn>
                <a:cxn ang="0">
                  <a:pos x="186" y="94"/>
                </a:cxn>
                <a:cxn ang="0">
                  <a:pos x="189" y="119"/>
                </a:cxn>
                <a:cxn ang="0">
                  <a:pos x="98" y="176"/>
                </a:cxn>
              </a:cxnLst>
              <a:rect l="0" t="0" r="r" b="b"/>
              <a:pathLst>
                <a:path w="189" h="208">
                  <a:moveTo>
                    <a:pt x="98" y="176"/>
                  </a:moveTo>
                  <a:lnTo>
                    <a:pt x="44" y="208"/>
                  </a:lnTo>
                  <a:lnTo>
                    <a:pt x="14" y="128"/>
                  </a:lnTo>
                  <a:lnTo>
                    <a:pt x="0" y="116"/>
                  </a:lnTo>
                  <a:lnTo>
                    <a:pt x="11" y="77"/>
                  </a:lnTo>
                  <a:lnTo>
                    <a:pt x="64" y="39"/>
                  </a:lnTo>
                  <a:lnTo>
                    <a:pt x="126" y="0"/>
                  </a:lnTo>
                  <a:lnTo>
                    <a:pt x="148" y="28"/>
                  </a:lnTo>
                  <a:lnTo>
                    <a:pt x="151" y="56"/>
                  </a:lnTo>
                  <a:lnTo>
                    <a:pt x="166" y="68"/>
                  </a:lnTo>
                  <a:lnTo>
                    <a:pt x="186" y="94"/>
                  </a:lnTo>
                  <a:lnTo>
                    <a:pt x="189" y="119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8" name="Freeform 445"/>
            <p:cNvSpPr>
              <a:spLocks/>
            </p:cNvSpPr>
            <p:nvPr/>
          </p:nvSpPr>
          <p:spPr bwMode="auto">
            <a:xfrm>
              <a:off x="6015038" y="3819525"/>
              <a:ext cx="284162" cy="209550"/>
            </a:xfrm>
            <a:custGeom>
              <a:avLst/>
              <a:gdLst/>
              <a:ahLst/>
              <a:cxnLst>
                <a:cxn ang="0">
                  <a:pos x="90" y="140"/>
                </a:cxn>
                <a:cxn ang="0">
                  <a:pos x="56" y="126"/>
                </a:cxn>
                <a:cxn ang="0">
                  <a:pos x="51" y="109"/>
                </a:cxn>
                <a:cxn ang="0">
                  <a:pos x="22" y="88"/>
                </a:cxn>
                <a:cxn ang="0">
                  <a:pos x="16" y="68"/>
                </a:cxn>
                <a:cxn ang="0">
                  <a:pos x="0" y="57"/>
                </a:cxn>
                <a:cxn ang="0">
                  <a:pos x="91" y="0"/>
                </a:cxn>
                <a:cxn ang="0">
                  <a:pos x="107" y="8"/>
                </a:cxn>
                <a:cxn ang="0">
                  <a:pos x="105" y="28"/>
                </a:cxn>
                <a:cxn ang="0">
                  <a:pos x="134" y="35"/>
                </a:cxn>
                <a:cxn ang="0">
                  <a:pos x="184" y="80"/>
                </a:cxn>
                <a:cxn ang="0">
                  <a:pos x="190" y="96"/>
                </a:cxn>
                <a:cxn ang="0">
                  <a:pos x="185" y="106"/>
                </a:cxn>
                <a:cxn ang="0">
                  <a:pos x="157" y="123"/>
                </a:cxn>
                <a:cxn ang="0">
                  <a:pos x="125" y="133"/>
                </a:cxn>
                <a:cxn ang="0">
                  <a:pos x="90" y="140"/>
                </a:cxn>
              </a:cxnLst>
              <a:rect l="0" t="0" r="r" b="b"/>
              <a:pathLst>
                <a:path w="190" h="140">
                  <a:moveTo>
                    <a:pt x="90" y="140"/>
                  </a:moveTo>
                  <a:lnTo>
                    <a:pt x="56" y="126"/>
                  </a:lnTo>
                  <a:lnTo>
                    <a:pt x="51" y="109"/>
                  </a:lnTo>
                  <a:lnTo>
                    <a:pt x="22" y="88"/>
                  </a:lnTo>
                  <a:lnTo>
                    <a:pt x="16" y="68"/>
                  </a:lnTo>
                  <a:lnTo>
                    <a:pt x="0" y="57"/>
                  </a:lnTo>
                  <a:lnTo>
                    <a:pt x="91" y="0"/>
                  </a:lnTo>
                  <a:lnTo>
                    <a:pt x="107" y="8"/>
                  </a:lnTo>
                  <a:lnTo>
                    <a:pt x="105" y="28"/>
                  </a:lnTo>
                  <a:lnTo>
                    <a:pt x="134" y="35"/>
                  </a:lnTo>
                  <a:lnTo>
                    <a:pt x="184" y="80"/>
                  </a:lnTo>
                  <a:lnTo>
                    <a:pt x="190" y="96"/>
                  </a:lnTo>
                  <a:lnTo>
                    <a:pt x="185" y="106"/>
                  </a:lnTo>
                  <a:lnTo>
                    <a:pt x="157" y="123"/>
                  </a:lnTo>
                  <a:lnTo>
                    <a:pt x="125" y="133"/>
                  </a:lnTo>
                  <a:lnTo>
                    <a:pt x="90" y="14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79" name="Freeform 446"/>
            <p:cNvSpPr>
              <a:spLocks/>
            </p:cNvSpPr>
            <p:nvPr/>
          </p:nvSpPr>
          <p:spPr bwMode="auto">
            <a:xfrm>
              <a:off x="6172200" y="3695700"/>
              <a:ext cx="200025" cy="290513"/>
            </a:xfrm>
            <a:custGeom>
              <a:avLst/>
              <a:gdLst/>
              <a:ahLst/>
              <a:cxnLst>
                <a:cxn ang="0">
                  <a:pos x="80" y="188"/>
                </a:cxn>
                <a:cxn ang="0">
                  <a:pos x="85" y="178"/>
                </a:cxn>
                <a:cxn ang="0">
                  <a:pos x="79" y="162"/>
                </a:cxn>
                <a:cxn ang="0">
                  <a:pos x="29" y="117"/>
                </a:cxn>
                <a:cxn ang="0">
                  <a:pos x="0" y="110"/>
                </a:cxn>
                <a:cxn ang="0">
                  <a:pos x="2" y="90"/>
                </a:cxn>
                <a:cxn ang="0">
                  <a:pos x="29" y="74"/>
                </a:cxn>
                <a:cxn ang="0">
                  <a:pos x="55" y="27"/>
                </a:cxn>
                <a:cxn ang="0">
                  <a:pos x="86" y="0"/>
                </a:cxn>
                <a:cxn ang="0">
                  <a:pos x="97" y="8"/>
                </a:cxn>
                <a:cxn ang="0">
                  <a:pos x="102" y="25"/>
                </a:cxn>
                <a:cxn ang="0">
                  <a:pos x="117" y="50"/>
                </a:cxn>
                <a:cxn ang="0">
                  <a:pos x="103" y="91"/>
                </a:cxn>
                <a:cxn ang="0">
                  <a:pos x="125" y="168"/>
                </a:cxn>
                <a:cxn ang="0">
                  <a:pos x="134" y="174"/>
                </a:cxn>
                <a:cxn ang="0">
                  <a:pos x="125" y="194"/>
                </a:cxn>
                <a:cxn ang="0">
                  <a:pos x="80" y="188"/>
                </a:cxn>
              </a:cxnLst>
              <a:rect l="0" t="0" r="r" b="b"/>
              <a:pathLst>
                <a:path w="134" h="194">
                  <a:moveTo>
                    <a:pt x="80" y="188"/>
                  </a:moveTo>
                  <a:lnTo>
                    <a:pt x="85" y="178"/>
                  </a:lnTo>
                  <a:lnTo>
                    <a:pt x="79" y="162"/>
                  </a:lnTo>
                  <a:lnTo>
                    <a:pt x="29" y="117"/>
                  </a:lnTo>
                  <a:lnTo>
                    <a:pt x="0" y="110"/>
                  </a:lnTo>
                  <a:lnTo>
                    <a:pt x="2" y="90"/>
                  </a:lnTo>
                  <a:lnTo>
                    <a:pt x="29" y="74"/>
                  </a:lnTo>
                  <a:lnTo>
                    <a:pt x="55" y="27"/>
                  </a:lnTo>
                  <a:lnTo>
                    <a:pt x="86" y="0"/>
                  </a:lnTo>
                  <a:lnTo>
                    <a:pt x="97" y="8"/>
                  </a:lnTo>
                  <a:lnTo>
                    <a:pt x="102" y="25"/>
                  </a:lnTo>
                  <a:lnTo>
                    <a:pt x="117" y="50"/>
                  </a:lnTo>
                  <a:lnTo>
                    <a:pt x="103" y="91"/>
                  </a:lnTo>
                  <a:lnTo>
                    <a:pt x="125" y="168"/>
                  </a:lnTo>
                  <a:lnTo>
                    <a:pt x="134" y="174"/>
                  </a:lnTo>
                  <a:lnTo>
                    <a:pt x="125" y="194"/>
                  </a:lnTo>
                  <a:lnTo>
                    <a:pt x="80" y="18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0" name="Freeform 447"/>
            <p:cNvSpPr>
              <a:spLocks/>
            </p:cNvSpPr>
            <p:nvPr/>
          </p:nvSpPr>
          <p:spPr bwMode="auto">
            <a:xfrm>
              <a:off x="6469063" y="3640138"/>
              <a:ext cx="206375" cy="26352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29" y="52"/>
                </a:cxn>
                <a:cxn ang="0">
                  <a:pos x="44" y="52"/>
                </a:cxn>
                <a:cxn ang="0">
                  <a:pos x="50" y="57"/>
                </a:cxn>
                <a:cxn ang="0">
                  <a:pos x="58" y="48"/>
                </a:cxn>
                <a:cxn ang="0">
                  <a:pos x="111" y="0"/>
                </a:cxn>
                <a:cxn ang="0">
                  <a:pos x="111" y="35"/>
                </a:cxn>
                <a:cxn ang="0">
                  <a:pos x="124" y="58"/>
                </a:cxn>
                <a:cxn ang="0">
                  <a:pos x="138" y="65"/>
                </a:cxn>
                <a:cxn ang="0">
                  <a:pos x="138" y="177"/>
                </a:cxn>
                <a:cxn ang="0">
                  <a:pos x="67" y="177"/>
                </a:cxn>
                <a:cxn ang="0">
                  <a:pos x="34" y="155"/>
                </a:cxn>
                <a:cxn ang="0">
                  <a:pos x="10" y="148"/>
                </a:cxn>
                <a:cxn ang="0">
                  <a:pos x="4" y="134"/>
                </a:cxn>
                <a:cxn ang="0">
                  <a:pos x="4" y="106"/>
                </a:cxn>
                <a:cxn ang="0">
                  <a:pos x="0" y="100"/>
                </a:cxn>
                <a:cxn ang="0">
                  <a:pos x="0" y="69"/>
                </a:cxn>
              </a:cxnLst>
              <a:rect l="0" t="0" r="r" b="b"/>
              <a:pathLst>
                <a:path w="138" h="177">
                  <a:moveTo>
                    <a:pt x="0" y="69"/>
                  </a:moveTo>
                  <a:lnTo>
                    <a:pt x="29" y="52"/>
                  </a:lnTo>
                  <a:lnTo>
                    <a:pt x="44" y="52"/>
                  </a:lnTo>
                  <a:lnTo>
                    <a:pt x="50" y="57"/>
                  </a:lnTo>
                  <a:lnTo>
                    <a:pt x="58" y="48"/>
                  </a:lnTo>
                  <a:lnTo>
                    <a:pt x="111" y="0"/>
                  </a:lnTo>
                  <a:lnTo>
                    <a:pt x="111" y="35"/>
                  </a:lnTo>
                  <a:lnTo>
                    <a:pt x="124" y="58"/>
                  </a:lnTo>
                  <a:lnTo>
                    <a:pt x="138" y="65"/>
                  </a:lnTo>
                  <a:lnTo>
                    <a:pt x="138" y="177"/>
                  </a:lnTo>
                  <a:lnTo>
                    <a:pt x="67" y="177"/>
                  </a:lnTo>
                  <a:lnTo>
                    <a:pt x="34" y="155"/>
                  </a:lnTo>
                  <a:lnTo>
                    <a:pt x="10" y="148"/>
                  </a:lnTo>
                  <a:lnTo>
                    <a:pt x="4" y="134"/>
                  </a:lnTo>
                  <a:lnTo>
                    <a:pt x="4" y="106"/>
                  </a:lnTo>
                  <a:lnTo>
                    <a:pt x="0" y="10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1" name="Freeform 448"/>
            <p:cNvSpPr>
              <a:spLocks/>
            </p:cNvSpPr>
            <p:nvPr/>
          </p:nvSpPr>
          <p:spPr bwMode="auto">
            <a:xfrm>
              <a:off x="6326188" y="3743325"/>
              <a:ext cx="168275" cy="306388"/>
            </a:xfrm>
            <a:custGeom>
              <a:avLst/>
              <a:gdLst/>
              <a:ahLst/>
              <a:cxnLst>
                <a:cxn ang="0">
                  <a:pos x="22" y="163"/>
                </a:cxn>
                <a:cxn ang="0">
                  <a:pos x="31" y="143"/>
                </a:cxn>
                <a:cxn ang="0">
                  <a:pos x="22" y="137"/>
                </a:cxn>
                <a:cxn ang="0">
                  <a:pos x="0" y="60"/>
                </a:cxn>
                <a:cxn ang="0">
                  <a:pos x="14" y="19"/>
                </a:cxn>
                <a:cxn ang="0">
                  <a:pos x="96" y="0"/>
                </a:cxn>
                <a:cxn ang="0">
                  <a:pos x="96" y="31"/>
                </a:cxn>
                <a:cxn ang="0">
                  <a:pos x="100" y="36"/>
                </a:cxn>
                <a:cxn ang="0">
                  <a:pos x="100" y="65"/>
                </a:cxn>
                <a:cxn ang="0">
                  <a:pos x="106" y="77"/>
                </a:cxn>
                <a:cxn ang="0">
                  <a:pos x="113" y="197"/>
                </a:cxn>
                <a:cxn ang="0">
                  <a:pos x="34" y="205"/>
                </a:cxn>
                <a:cxn ang="0">
                  <a:pos x="34" y="187"/>
                </a:cxn>
                <a:cxn ang="0">
                  <a:pos x="22" y="163"/>
                </a:cxn>
              </a:cxnLst>
              <a:rect l="0" t="0" r="r" b="b"/>
              <a:pathLst>
                <a:path w="113" h="205">
                  <a:moveTo>
                    <a:pt x="22" y="163"/>
                  </a:moveTo>
                  <a:lnTo>
                    <a:pt x="31" y="143"/>
                  </a:lnTo>
                  <a:lnTo>
                    <a:pt x="22" y="137"/>
                  </a:lnTo>
                  <a:lnTo>
                    <a:pt x="0" y="60"/>
                  </a:lnTo>
                  <a:lnTo>
                    <a:pt x="14" y="19"/>
                  </a:lnTo>
                  <a:lnTo>
                    <a:pt x="96" y="0"/>
                  </a:lnTo>
                  <a:lnTo>
                    <a:pt x="96" y="31"/>
                  </a:lnTo>
                  <a:lnTo>
                    <a:pt x="100" y="36"/>
                  </a:lnTo>
                  <a:lnTo>
                    <a:pt x="100" y="65"/>
                  </a:lnTo>
                  <a:lnTo>
                    <a:pt x="106" y="77"/>
                  </a:lnTo>
                  <a:lnTo>
                    <a:pt x="113" y="197"/>
                  </a:lnTo>
                  <a:lnTo>
                    <a:pt x="34" y="205"/>
                  </a:lnTo>
                  <a:lnTo>
                    <a:pt x="34" y="187"/>
                  </a:lnTo>
                  <a:lnTo>
                    <a:pt x="22" y="16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2" name="Freeform 449"/>
            <p:cNvSpPr>
              <a:spLocks/>
            </p:cNvSpPr>
            <p:nvPr/>
          </p:nvSpPr>
          <p:spPr bwMode="auto">
            <a:xfrm>
              <a:off x="6089650" y="3978275"/>
              <a:ext cx="287338" cy="16033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40" y="34"/>
                </a:cxn>
                <a:cxn ang="0">
                  <a:pos x="75" y="27"/>
                </a:cxn>
                <a:cxn ang="0">
                  <a:pos x="107" y="17"/>
                </a:cxn>
                <a:cxn ang="0">
                  <a:pos x="135" y="0"/>
                </a:cxn>
                <a:cxn ang="0">
                  <a:pos x="180" y="6"/>
                </a:cxn>
                <a:cxn ang="0">
                  <a:pos x="192" y="28"/>
                </a:cxn>
                <a:cxn ang="0">
                  <a:pos x="192" y="48"/>
                </a:cxn>
                <a:cxn ang="0">
                  <a:pos x="181" y="54"/>
                </a:cxn>
                <a:cxn ang="0">
                  <a:pos x="181" y="65"/>
                </a:cxn>
                <a:cxn ang="0">
                  <a:pos x="171" y="82"/>
                </a:cxn>
                <a:cxn ang="0">
                  <a:pos x="181" y="105"/>
                </a:cxn>
                <a:cxn ang="0">
                  <a:pos x="152" y="96"/>
                </a:cxn>
                <a:cxn ang="0">
                  <a:pos x="124" y="96"/>
                </a:cxn>
                <a:cxn ang="0">
                  <a:pos x="95" y="105"/>
                </a:cxn>
                <a:cxn ang="0">
                  <a:pos x="50" y="108"/>
                </a:cxn>
                <a:cxn ang="0">
                  <a:pos x="44" y="85"/>
                </a:cxn>
                <a:cxn ang="0">
                  <a:pos x="0" y="82"/>
                </a:cxn>
              </a:cxnLst>
              <a:rect l="0" t="0" r="r" b="b"/>
              <a:pathLst>
                <a:path w="192" h="108">
                  <a:moveTo>
                    <a:pt x="0" y="82"/>
                  </a:moveTo>
                  <a:lnTo>
                    <a:pt x="40" y="34"/>
                  </a:lnTo>
                  <a:lnTo>
                    <a:pt x="75" y="27"/>
                  </a:lnTo>
                  <a:lnTo>
                    <a:pt x="107" y="17"/>
                  </a:lnTo>
                  <a:lnTo>
                    <a:pt x="135" y="0"/>
                  </a:lnTo>
                  <a:lnTo>
                    <a:pt x="180" y="6"/>
                  </a:lnTo>
                  <a:lnTo>
                    <a:pt x="192" y="28"/>
                  </a:lnTo>
                  <a:lnTo>
                    <a:pt x="192" y="48"/>
                  </a:lnTo>
                  <a:lnTo>
                    <a:pt x="181" y="54"/>
                  </a:lnTo>
                  <a:lnTo>
                    <a:pt x="181" y="65"/>
                  </a:lnTo>
                  <a:lnTo>
                    <a:pt x="171" y="82"/>
                  </a:lnTo>
                  <a:lnTo>
                    <a:pt x="181" y="105"/>
                  </a:lnTo>
                  <a:lnTo>
                    <a:pt x="152" y="96"/>
                  </a:lnTo>
                  <a:lnTo>
                    <a:pt x="124" y="96"/>
                  </a:lnTo>
                  <a:lnTo>
                    <a:pt x="95" y="105"/>
                  </a:lnTo>
                  <a:lnTo>
                    <a:pt x="50" y="108"/>
                  </a:lnTo>
                  <a:lnTo>
                    <a:pt x="44" y="85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3" name="Freeform 450"/>
            <p:cNvSpPr>
              <a:spLocks/>
            </p:cNvSpPr>
            <p:nvPr/>
          </p:nvSpPr>
          <p:spPr bwMode="auto">
            <a:xfrm>
              <a:off x="5095875" y="3476625"/>
              <a:ext cx="41275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cubicBezTo>
                    <a:pt x="5" y="5"/>
                    <a:pt x="11" y="6"/>
                    <a:pt x="18" y="7"/>
                  </a:cubicBezTo>
                </a:path>
              </a:pathLst>
            </a:custGeom>
            <a:noFill/>
            <a:ln w="3175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4" name="Freeform 451"/>
            <p:cNvSpPr>
              <a:spLocks/>
            </p:cNvSpPr>
            <p:nvPr/>
          </p:nvSpPr>
          <p:spPr bwMode="auto">
            <a:xfrm>
              <a:off x="5156200" y="2774950"/>
              <a:ext cx="185738" cy="207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"/>
                </a:cxn>
                <a:cxn ang="0">
                  <a:pos x="125" y="138"/>
                </a:cxn>
                <a:cxn ang="0">
                  <a:pos x="125" y="0"/>
                </a:cxn>
                <a:cxn ang="0">
                  <a:pos x="23" y="0"/>
                </a:cxn>
                <a:cxn ang="0">
                  <a:pos x="0" y="0"/>
                </a:cxn>
              </a:cxnLst>
              <a:rect l="0" t="0" r="r" b="b"/>
              <a:pathLst>
                <a:path w="125" h="139">
                  <a:moveTo>
                    <a:pt x="0" y="0"/>
                  </a:moveTo>
                  <a:lnTo>
                    <a:pt x="0" y="139"/>
                  </a:lnTo>
                  <a:lnTo>
                    <a:pt x="125" y="138"/>
                  </a:lnTo>
                  <a:lnTo>
                    <a:pt x="125" y="0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5" name="Freeform 452"/>
            <p:cNvSpPr>
              <a:spLocks/>
            </p:cNvSpPr>
            <p:nvPr/>
          </p:nvSpPr>
          <p:spPr bwMode="auto">
            <a:xfrm>
              <a:off x="5130800" y="2978150"/>
              <a:ext cx="255588" cy="2047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2" y="1"/>
                </a:cxn>
                <a:cxn ang="0">
                  <a:pos x="111" y="1"/>
                </a:cxn>
                <a:cxn ang="0">
                  <a:pos x="111" y="47"/>
                </a:cxn>
                <a:cxn ang="0">
                  <a:pos x="98" y="54"/>
                </a:cxn>
                <a:cxn ang="0">
                  <a:pos x="38" y="88"/>
                </a:cxn>
                <a:cxn ang="0">
                  <a:pos x="0" y="89"/>
                </a:cxn>
                <a:cxn ang="0">
                  <a:pos x="0" y="2"/>
                </a:cxn>
              </a:cxnLst>
              <a:rect l="0" t="0" r="r" b="b"/>
              <a:pathLst>
                <a:path w="111" h="89">
                  <a:moveTo>
                    <a:pt x="0" y="2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6" y="1"/>
                    <a:pt x="108" y="0"/>
                    <a:pt x="111" y="1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0" y="89"/>
                    <a:pt x="0" y="89"/>
                    <a:pt x="0" y="89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6" name="Freeform 453"/>
            <p:cNvSpPr>
              <a:spLocks/>
            </p:cNvSpPr>
            <p:nvPr/>
          </p:nvSpPr>
          <p:spPr bwMode="auto">
            <a:xfrm>
              <a:off x="5214938" y="3101975"/>
              <a:ext cx="298450" cy="277813"/>
            </a:xfrm>
            <a:custGeom>
              <a:avLst/>
              <a:gdLst/>
              <a:ahLst/>
              <a:cxnLst>
                <a:cxn ang="0">
                  <a:pos x="2" y="52"/>
                </a:cxn>
                <a:cxn ang="0">
                  <a:pos x="0" y="60"/>
                </a:cxn>
                <a:cxn ang="0">
                  <a:pos x="56" y="174"/>
                </a:cxn>
                <a:cxn ang="0">
                  <a:pos x="113" y="174"/>
                </a:cxn>
                <a:cxn ang="0">
                  <a:pos x="123" y="185"/>
                </a:cxn>
                <a:cxn ang="0">
                  <a:pos x="199" y="133"/>
                </a:cxn>
                <a:cxn ang="0">
                  <a:pos x="191" y="105"/>
                </a:cxn>
                <a:cxn ang="0">
                  <a:pos x="173" y="85"/>
                </a:cxn>
                <a:cxn ang="0">
                  <a:pos x="154" y="100"/>
                </a:cxn>
                <a:cxn ang="0">
                  <a:pos x="94" y="0"/>
                </a:cxn>
                <a:cxn ang="0">
                  <a:pos x="2" y="52"/>
                </a:cxn>
              </a:cxnLst>
              <a:rect l="0" t="0" r="r" b="b"/>
              <a:pathLst>
                <a:path w="199" h="185">
                  <a:moveTo>
                    <a:pt x="2" y="52"/>
                  </a:moveTo>
                  <a:lnTo>
                    <a:pt x="0" y="60"/>
                  </a:lnTo>
                  <a:lnTo>
                    <a:pt x="56" y="174"/>
                  </a:lnTo>
                  <a:lnTo>
                    <a:pt x="113" y="174"/>
                  </a:lnTo>
                  <a:lnTo>
                    <a:pt x="123" y="185"/>
                  </a:lnTo>
                  <a:lnTo>
                    <a:pt x="199" y="133"/>
                  </a:lnTo>
                  <a:lnTo>
                    <a:pt x="191" y="105"/>
                  </a:lnTo>
                  <a:lnTo>
                    <a:pt x="173" y="85"/>
                  </a:lnTo>
                  <a:lnTo>
                    <a:pt x="154" y="100"/>
                  </a:lnTo>
                  <a:lnTo>
                    <a:pt x="94" y="0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7" name="Freeform 454"/>
            <p:cNvSpPr>
              <a:spLocks/>
            </p:cNvSpPr>
            <p:nvPr/>
          </p:nvSpPr>
          <p:spPr bwMode="auto">
            <a:xfrm>
              <a:off x="5176838" y="3362325"/>
              <a:ext cx="293687" cy="23971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0" y="91"/>
                </a:cxn>
                <a:cxn ang="0">
                  <a:pos x="43" y="96"/>
                </a:cxn>
                <a:cxn ang="0">
                  <a:pos x="54" y="103"/>
                </a:cxn>
                <a:cxn ang="0">
                  <a:pos x="69" y="102"/>
                </a:cxn>
                <a:cxn ang="0">
                  <a:pos x="85" y="119"/>
                </a:cxn>
                <a:cxn ang="0">
                  <a:pos x="109" y="130"/>
                </a:cxn>
                <a:cxn ang="0">
                  <a:pos x="117" y="160"/>
                </a:cxn>
                <a:cxn ang="0">
                  <a:pos x="197" y="93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82" y="0"/>
                </a:cxn>
                <a:cxn ang="0">
                  <a:pos x="82" y="6"/>
                </a:cxn>
                <a:cxn ang="0">
                  <a:pos x="62" y="6"/>
                </a:cxn>
                <a:cxn ang="0">
                  <a:pos x="62" y="29"/>
                </a:cxn>
                <a:cxn ang="0">
                  <a:pos x="0" y="80"/>
                </a:cxn>
              </a:cxnLst>
              <a:rect l="0" t="0" r="r" b="b"/>
              <a:pathLst>
                <a:path w="197" h="160">
                  <a:moveTo>
                    <a:pt x="0" y="80"/>
                  </a:moveTo>
                  <a:lnTo>
                    <a:pt x="20" y="91"/>
                  </a:lnTo>
                  <a:lnTo>
                    <a:pt x="43" y="96"/>
                  </a:lnTo>
                  <a:lnTo>
                    <a:pt x="54" y="103"/>
                  </a:lnTo>
                  <a:lnTo>
                    <a:pt x="69" y="102"/>
                  </a:lnTo>
                  <a:lnTo>
                    <a:pt x="85" y="119"/>
                  </a:lnTo>
                  <a:lnTo>
                    <a:pt x="109" y="130"/>
                  </a:lnTo>
                  <a:lnTo>
                    <a:pt x="117" y="160"/>
                  </a:lnTo>
                  <a:lnTo>
                    <a:pt x="197" y="93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82" y="0"/>
                  </a:lnTo>
                  <a:lnTo>
                    <a:pt x="82" y="6"/>
                  </a:lnTo>
                  <a:lnTo>
                    <a:pt x="62" y="6"/>
                  </a:lnTo>
                  <a:lnTo>
                    <a:pt x="62" y="2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8" name="Freeform 455"/>
            <p:cNvSpPr>
              <a:spLocks/>
            </p:cNvSpPr>
            <p:nvPr/>
          </p:nvSpPr>
          <p:spPr bwMode="auto">
            <a:xfrm>
              <a:off x="5094288" y="3179763"/>
              <a:ext cx="204787" cy="311150"/>
            </a:xfrm>
            <a:custGeom>
              <a:avLst/>
              <a:gdLst/>
              <a:ahLst/>
              <a:cxnLst>
                <a:cxn ang="0">
                  <a:pos x="29" y="208"/>
                </a:cxn>
                <a:cxn ang="0">
                  <a:pos x="7" y="202"/>
                </a:cxn>
                <a:cxn ang="0">
                  <a:pos x="0" y="198"/>
                </a:cxn>
                <a:cxn ang="0">
                  <a:pos x="0" y="2"/>
                </a:cxn>
                <a:cxn ang="0">
                  <a:pos x="24" y="2"/>
                </a:cxn>
                <a:cxn ang="0">
                  <a:pos x="83" y="0"/>
                </a:cxn>
                <a:cxn ang="0">
                  <a:pos x="81" y="8"/>
                </a:cxn>
                <a:cxn ang="0">
                  <a:pos x="137" y="122"/>
                </a:cxn>
                <a:cxn ang="0">
                  <a:pos x="137" y="128"/>
                </a:cxn>
                <a:cxn ang="0">
                  <a:pos x="117" y="128"/>
                </a:cxn>
                <a:cxn ang="0">
                  <a:pos x="117" y="151"/>
                </a:cxn>
                <a:cxn ang="0">
                  <a:pos x="55" y="202"/>
                </a:cxn>
                <a:cxn ang="0">
                  <a:pos x="29" y="208"/>
                </a:cxn>
              </a:cxnLst>
              <a:rect l="0" t="0" r="r" b="b"/>
              <a:pathLst>
                <a:path w="137" h="208">
                  <a:moveTo>
                    <a:pt x="29" y="208"/>
                  </a:moveTo>
                  <a:lnTo>
                    <a:pt x="7" y="202"/>
                  </a:lnTo>
                  <a:lnTo>
                    <a:pt x="0" y="198"/>
                  </a:lnTo>
                  <a:lnTo>
                    <a:pt x="0" y="2"/>
                  </a:lnTo>
                  <a:lnTo>
                    <a:pt x="24" y="2"/>
                  </a:lnTo>
                  <a:lnTo>
                    <a:pt x="83" y="0"/>
                  </a:lnTo>
                  <a:lnTo>
                    <a:pt x="81" y="8"/>
                  </a:lnTo>
                  <a:lnTo>
                    <a:pt x="137" y="122"/>
                  </a:lnTo>
                  <a:lnTo>
                    <a:pt x="137" y="128"/>
                  </a:lnTo>
                  <a:lnTo>
                    <a:pt x="117" y="128"/>
                  </a:lnTo>
                  <a:lnTo>
                    <a:pt x="117" y="151"/>
                  </a:lnTo>
                  <a:lnTo>
                    <a:pt x="55" y="202"/>
                  </a:lnTo>
                  <a:lnTo>
                    <a:pt x="29" y="208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89" name="Freeform 456"/>
            <p:cNvSpPr>
              <a:spLocks/>
            </p:cNvSpPr>
            <p:nvPr/>
          </p:nvSpPr>
          <p:spPr bwMode="auto">
            <a:xfrm>
              <a:off x="4933950" y="3476625"/>
              <a:ext cx="203200" cy="260350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4" y="4"/>
                </a:cxn>
                <a:cxn ang="0">
                  <a:pos x="136" y="10"/>
                </a:cxn>
                <a:cxn ang="0">
                  <a:pos x="134" y="174"/>
                </a:cxn>
                <a:cxn ang="0">
                  <a:pos x="30" y="174"/>
                </a:cxn>
                <a:cxn ang="0">
                  <a:pos x="0" y="174"/>
                </a:cxn>
                <a:cxn ang="0">
                  <a:pos x="0" y="121"/>
                </a:cxn>
                <a:cxn ang="0">
                  <a:pos x="0" y="3"/>
                </a:cxn>
                <a:cxn ang="0">
                  <a:pos x="16" y="3"/>
                </a:cxn>
                <a:cxn ang="0">
                  <a:pos x="17" y="15"/>
                </a:cxn>
                <a:cxn ang="0">
                  <a:pos x="31" y="21"/>
                </a:cxn>
                <a:cxn ang="0">
                  <a:pos x="46" y="12"/>
                </a:cxn>
                <a:cxn ang="0">
                  <a:pos x="53" y="6"/>
                </a:cxn>
                <a:cxn ang="0">
                  <a:pos x="68" y="20"/>
                </a:cxn>
                <a:cxn ang="0">
                  <a:pos x="87" y="7"/>
                </a:cxn>
                <a:cxn ang="0">
                  <a:pos x="107" y="0"/>
                </a:cxn>
              </a:cxnLst>
              <a:rect l="0" t="0" r="r" b="b"/>
              <a:pathLst>
                <a:path w="136" h="174">
                  <a:moveTo>
                    <a:pt x="107" y="0"/>
                  </a:moveTo>
                  <a:lnTo>
                    <a:pt x="114" y="4"/>
                  </a:lnTo>
                  <a:lnTo>
                    <a:pt x="136" y="10"/>
                  </a:lnTo>
                  <a:lnTo>
                    <a:pt x="134" y="174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0" y="121"/>
                  </a:lnTo>
                  <a:lnTo>
                    <a:pt x="0" y="3"/>
                  </a:lnTo>
                  <a:lnTo>
                    <a:pt x="16" y="3"/>
                  </a:lnTo>
                  <a:lnTo>
                    <a:pt x="17" y="15"/>
                  </a:lnTo>
                  <a:lnTo>
                    <a:pt x="31" y="21"/>
                  </a:lnTo>
                  <a:lnTo>
                    <a:pt x="46" y="12"/>
                  </a:lnTo>
                  <a:lnTo>
                    <a:pt x="53" y="6"/>
                  </a:lnTo>
                  <a:lnTo>
                    <a:pt x="68" y="20"/>
                  </a:lnTo>
                  <a:lnTo>
                    <a:pt x="87" y="7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0" name="Freeform 457"/>
            <p:cNvSpPr>
              <a:spLocks/>
            </p:cNvSpPr>
            <p:nvPr/>
          </p:nvSpPr>
          <p:spPr bwMode="auto">
            <a:xfrm>
              <a:off x="4878388" y="3182938"/>
              <a:ext cx="215900" cy="325437"/>
            </a:xfrm>
            <a:custGeom>
              <a:avLst/>
              <a:gdLst/>
              <a:ahLst/>
              <a:cxnLst>
                <a:cxn ang="0">
                  <a:pos x="68" y="217"/>
                </a:cxn>
                <a:cxn ang="0">
                  <a:pos x="54" y="211"/>
                </a:cxn>
                <a:cxn ang="0">
                  <a:pos x="53" y="199"/>
                </a:cxn>
                <a:cxn ang="0">
                  <a:pos x="37" y="199"/>
                </a:cxn>
                <a:cxn ang="0">
                  <a:pos x="20" y="194"/>
                </a:cxn>
                <a:cxn ang="0">
                  <a:pos x="17" y="176"/>
                </a:cxn>
                <a:cxn ang="0">
                  <a:pos x="6" y="174"/>
                </a:cxn>
                <a:cxn ang="0">
                  <a:pos x="0" y="166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144" y="0"/>
                </a:cxn>
                <a:cxn ang="0">
                  <a:pos x="144" y="196"/>
                </a:cxn>
                <a:cxn ang="0">
                  <a:pos x="124" y="203"/>
                </a:cxn>
                <a:cxn ang="0">
                  <a:pos x="105" y="216"/>
                </a:cxn>
                <a:cxn ang="0">
                  <a:pos x="90" y="202"/>
                </a:cxn>
                <a:cxn ang="0">
                  <a:pos x="83" y="208"/>
                </a:cxn>
                <a:cxn ang="0">
                  <a:pos x="68" y="217"/>
                </a:cxn>
              </a:cxnLst>
              <a:rect l="0" t="0" r="r" b="b"/>
              <a:pathLst>
                <a:path w="144" h="217">
                  <a:moveTo>
                    <a:pt x="68" y="217"/>
                  </a:moveTo>
                  <a:lnTo>
                    <a:pt x="54" y="211"/>
                  </a:lnTo>
                  <a:lnTo>
                    <a:pt x="53" y="199"/>
                  </a:lnTo>
                  <a:lnTo>
                    <a:pt x="37" y="199"/>
                  </a:lnTo>
                  <a:lnTo>
                    <a:pt x="20" y="194"/>
                  </a:lnTo>
                  <a:lnTo>
                    <a:pt x="17" y="176"/>
                  </a:lnTo>
                  <a:lnTo>
                    <a:pt x="6" y="174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31" y="0"/>
                  </a:lnTo>
                  <a:lnTo>
                    <a:pt x="144" y="0"/>
                  </a:lnTo>
                  <a:lnTo>
                    <a:pt x="144" y="196"/>
                  </a:lnTo>
                  <a:lnTo>
                    <a:pt x="124" y="203"/>
                  </a:lnTo>
                  <a:lnTo>
                    <a:pt x="105" y="216"/>
                  </a:lnTo>
                  <a:lnTo>
                    <a:pt x="90" y="202"/>
                  </a:lnTo>
                  <a:lnTo>
                    <a:pt x="83" y="208"/>
                  </a:lnTo>
                  <a:lnTo>
                    <a:pt x="68" y="21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1" name="Freeform 458"/>
            <p:cNvSpPr>
              <a:spLocks/>
            </p:cNvSpPr>
            <p:nvPr/>
          </p:nvSpPr>
          <p:spPr bwMode="auto">
            <a:xfrm>
              <a:off x="5351463" y="3482975"/>
              <a:ext cx="274637" cy="21113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0" y="13"/>
                </a:cxn>
                <a:cxn ang="0">
                  <a:pos x="103" y="0"/>
                </a:cxn>
                <a:cxn ang="0">
                  <a:pos x="183" y="122"/>
                </a:cxn>
                <a:cxn ang="0">
                  <a:pos x="183" y="142"/>
                </a:cxn>
                <a:cxn ang="0">
                  <a:pos x="34" y="142"/>
                </a:cxn>
                <a:cxn ang="0">
                  <a:pos x="29" y="127"/>
                </a:cxn>
                <a:cxn ang="0">
                  <a:pos x="11" y="100"/>
                </a:cxn>
                <a:cxn ang="0">
                  <a:pos x="0" y="80"/>
                </a:cxn>
              </a:cxnLst>
              <a:rect l="0" t="0" r="r" b="b"/>
              <a:pathLst>
                <a:path w="183" h="142">
                  <a:moveTo>
                    <a:pt x="0" y="80"/>
                  </a:moveTo>
                  <a:lnTo>
                    <a:pt x="80" y="13"/>
                  </a:lnTo>
                  <a:lnTo>
                    <a:pt x="103" y="0"/>
                  </a:lnTo>
                  <a:lnTo>
                    <a:pt x="183" y="122"/>
                  </a:lnTo>
                  <a:lnTo>
                    <a:pt x="183" y="142"/>
                  </a:lnTo>
                  <a:lnTo>
                    <a:pt x="34" y="142"/>
                  </a:lnTo>
                  <a:lnTo>
                    <a:pt x="29" y="127"/>
                  </a:lnTo>
                  <a:lnTo>
                    <a:pt x="11" y="10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2" name="Freeform 459"/>
            <p:cNvSpPr>
              <a:spLocks/>
            </p:cNvSpPr>
            <p:nvPr/>
          </p:nvSpPr>
          <p:spPr bwMode="auto">
            <a:xfrm>
              <a:off x="5133975" y="3482975"/>
              <a:ext cx="280988" cy="26035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170"/>
                </a:cxn>
                <a:cxn ang="0">
                  <a:pos x="2" y="6"/>
                </a:cxn>
                <a:cxn ang="0">
                  <a:pos x="28" y="0"/>
                </a:cxn>
                <a:cxn ang="0">
                  <a:pos x="48" y="11"/>
                </a:cxn>
                <a:cxn ang="0">
                  <a:pos x="71" y="16"/>
                </a:cxn>
                <a:cxn ang="0">
                  <a:pos x="82" y="23"/>
                </a:cxn>
                <a:cxn ang="0">
                  <a:pos x="97" y="22"/>
                </a:cxn>
                <a:cxn ang="0">
                  <a:pos x="113" y="39"/>
                </a:cxn>
                <a:cxn ang="0">
                  <a:pos x="137" y="50"/>
                </a:cxn>
                <a:cxn ang="0">
                  <a:pos x="145" y="80"/>
                </a:cxn>
                <a:cxn ang="0">
                  <a:pos x="156" y="100"/>
                </a:cxn>
                <a:cxn ang="0">
                  <a:pos x="174" y="127"/>
                </a:cxn>
                <a:cxn ang="0">
                  <a:pos x="179" y="142"/>
                </a:cxn>
                <a:cxn ang="0">
                  <a:pos x="187" y="174"/>
                </a:cxn>
                <a:cxn ang="0">
                  <a:pos x="37" y="174"/>
                </a:cxn>
                <a:cxn ang="0">
                  <a:pos x="0" y="174"/>
                </a:cxn>
              </a:cxnLst>
              <a:rect l="0" t="0" r="r" b="b"/>
              <a:pathLst>
                <a:path w="187" h="174">
                  <a:moveTo>
                    <a:pt x="0" y="174"/>
                  </a:moveTo>
                  <a:lnTo>
                    <a:pt x="0" y="170"/>
                  </a:lnTo>
                  <a:lnTo>
                    <a:pt x="2" y="6"/>
                  </a:lnTo>
                  <a:lnTo>
                    <a:pt x="28" y="0"/>
                  </a:lnTo>
                  <a:lnTo>
                    <a:pt x="48" y="11"/>
                  </a:lnTo>
                  <a:lnTo>
                    <a:pt x="71" y="16"/>
                  </a:lnTo>
                  <a:lnTo>
                    <a:pt x="82" y="23"/>
                  </a:lnTo>
                  <a:lnTo>
                    <a:pt x="97" y="22"/>
                  </a:lnTo>
                  <a:lnTo>
                    <a:pt x="113" y="39"/>
                  </a:lnTo>
                  <a:lnTo>
                    <a:pt x="137" y="50"/>
                  </a:lnTo>
                  <a:lnTo>
                    <a:pt x="145" y="80"/>
                  </a:lnTo>
                  <a:lnTo>
                    <a:pt x="156" y="100"/>
                  </a:lnTo>
                  <a:lnTo>
                    <a:pt x="174" y="127"/>
                  </a:lnTo>
                  <a:lnTo>
                    <a:pt x="179" y="142"/>
                  </a:lnTo>
                  <a:lnTo>
                    <a:pt x="187" y="174"/>
                  </a:lnTo>
                  <a:lnTo>
                    <a:pt x="37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3" name="Freeform 460"/>
            <p:cNvSpPr>
              <a:spLocks/>
            </p:cNvSpPr>
            <p:nvPr/>
          </p:nvSpPr>
          <p:spPr bwMode="auto">
            <a:xfrm>
              <a:off x="7067550" y="3557588"/>
              <a:ext cx="204788" cy="45243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5" y="53"/>
                </a:cxn>
                <a:cxn ang="0">
                  <a:pos x="23" y="50"/>
                </a:cxn>
                <a:cxn ang="0">
                  <a:pos x="35" y="64"/>
                </a:cxn>
                <a:cxn ang="0">
                  <a:pos x="45" y="89"/>
                </a:cxn>
                <a:cxn ang="0">
                  <a:pos x="51" y="104"/>
                </a:cxn>
                <a:cxn ang="0">
                  <a:pos x="88" y="163"/>
                </a:cxn>
                <a:cxn ang="0">
                  <a:pos x="86" y="190"/>
                </a:cxn>
                <a:cxn ang="0">
                  <a:pos x="89" y="209"/>
                </a:cxn>
                <a:cxn ang="0">
                  <a:pos x="82" y="235"/>
                </a:cxn>
                <a:cxn ang="0">
                  <a:pos x="77" y="244"/>
                </a:cxn>
                <a:cxn ang="0">
                  <a:pos x="85" y="257"/>
                </a:cxn>
                <a:cxn ang="0">
                  <a:pos x="86" y="269"/>
                </a:cxn>
                <a:cxn ang="0">
                  <a:pos x="86" y="303"/>
                </a:cxn>
                <a:cxn ang="0">
                  <a:pos x="134" y="298"/>
                </a:cxn>
                <a:cxn ang="0">
                  <a:pos x="137" y="56"/>
                </a:cxn>
                <a:cxn ang="0">
                  <a:pos x="129" y="36"/>
                </a:cxn>
                <a:cxn ang="0">
                  <a:pos x="119" y="9"/>
                </a:cxn>
                <a:cxn ang="0">
                  <a:pos x="111" y="0"/>
                </a:cxn>
                <a:cxn ang="0">
                  <a:pos x="83" y="9"/>
                </a:cxn>
                <a:cxn ang="0">
                  <a:pos x="51" y="23"/>
                </a:cxn>
                <a:cxn ang="0">
                  <a:pos x="0" y="47"/>
                </a:cxn>
              </a:cxnLst>
              <a:rect l="0" t="0" r="r" b="b"/>
              <a:pathLst>
                <a:path w="137" h="303">
                  <a:moveTo>
                    <a:pt x="0" y="47"/>
                  </a:moveTo>
                  <a:lnTo>
                    <a:pt x="5" y="53"/>
                  </a:lnTo>
                  <a:lnTo>
                    <a:pt x="23" y="50"/>
                  </a:lnTo>
                  <a:lnTo>
                    <a:pt x="35" y="64"/>
                  </a:lnTo>
                  <a:lnTo>
                    <a:pt x="45" y="89"/>
                  </a:lnTo>
                  <a:lnTo>
                    <a:pt x="51" y="104"/>
                  </a:lnTo>
                  <a:lnTo>
                    <a:pt x="88" y="163"/>
                  </a:lnTo>
                  <a:lnTo>
                    <a:pt x="86" y="190"/>
                  </a:lnTo>
                  <a:lnTo>
                    <a:pt x="89" y="209"/>
                  </a:lnTo>
                  <a:lnTo>
                    <a:pt x="82" y="235"/>
                  </a:lnTo>
                  <a:lnTo>
                    <a:pt x="77" y="244"/>
                  </a:lnTo>
                  <a:lnTo>
                    <a:pt x="85" y="257"/>
                  </a:lnTo>
                  <a:lnTo>
                    <a:pt x="86" y="269"/>
                  </a:lnTo>
                  <a:lnTo>
                    <a:pt x="86" y="303"/>
                  </a:lnTo>
                  <a:lnTo>
                    <a:pt x="134" y="298"/>
                  </a:lnTo>
                  <a:lnTo>
                    <a:pt x="137" y="56"/>
                  </a:lnTo>
                  <a:lnTo>
                    <a:pt x="129" y="36"/>
                  </a:lnTo>
                  <a:lnTo>
                    <a:pt x="119" y="9"/>
                  </a:lnTo>
                  <a:lnTo>
                    <a:pt x="111" y="0"/>
                  </a:lnTo>
                  <a:lnTo>
                    <a:pt x="83" y="9"/>
                  </a:lnTo>
                  <a:lnTo>
                    <a:pt x="51" y="2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4" name="Freeform 461"/>
            <p:cNvSpPr>
              <a:spLocks/>
            </p:cNvSpPr>
            <p:nvPr/>
          </p:nvSpPr>
          <p:spPr bwMode="auto">
            <a:xfrm>
              <a:off x="7234238" y="3546475"/>
              <a:ext cx="165100" cy="4603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7" y="11"/>
                </a:cxn>
                <a:cxn ang="0">
                  <a:pos x="106" y="25"/>
                </a:cxn>
                <a:cxn ang="0">
                  <a:pos x="106" y="37"/>
                </a:cxn>
                <a:cxn ang="0">
                  <a:pos x="111" y="53"/>
                </a:cxn>
                <a:cxn ang="0">
                  <a:pos x="109" y="88"/>
                </a:cxn>
                <a:cxn ang="0">
                  <a:pos x="109" y="117"/>
                </a:cxn>
                <a:cxn ang="0">
                  <a:pos x="106" y="128"/>
                </a:cxn>
                <a:cxn ang="0">
                  <a:pos x="100" y="139"/>
                </a:cxn>
                <a:cxn ang="0">
                  <a:pos x="97" y="148"/>
                </a:cxn>
                <a:cxn ang="0">
                  <a:pos x="91" y="165"/>
                </a:cxn>
                <a:cxn ang="0">
                  <a:pos x="83" y="174"/>
                </a:cxn>
                <a:cxn ang="0">
                  <a:pos x="75" y="188"/>
                </a:cxn>
                <a:cxn ang="0">
                  <a:pos x="75" y="213"/>
                </a:cxn>
                <a:cxn ang="0">
                  <a:pos x="69" y="231"/>
                </a:cxn>
                <a:cxn ang="0">
                  <a:pos x="68" y="247"/>
                </a:cxn>
                <a:cxn ang="0">
                  <a:pos x="71" y="264"/>
                </a:cxn>
                <a:cxn ang="0">
                  <a:pos x="72" y="281"/>
                </a:cxn>
                <a:cxn ang="0">
                  <a:pos x="77" y="293"/>
                </a:cxn>
                <a:cxn ang="0">
                  <a:pos x="75" y="307"/>
                </a:cxn>
                <a:cxn ang="0">
                  <a:pos x="23" y="305"/>
                </a:cxn>
                <a:cxn ang="0">
                  <a:pos x="26" y="63"/>
                </a:cxn>
                <a:cxn ang="0">
                  <a:pos x="8" y="16"/>
                </a:cxn>
                <a:cxn ang="0">
                  <a:pos x="0" y="7"/>
                </a:cxn>
                <a:cxn ang="0">
                  <a:pos x="94" y="0"/>
                </a:cxn>
              </a:cxnLst>
              <a:rect l="0" t="0" r="r" b="b"/>
              <a:pathLst>
                <a:path w="111" h="307">
                  <a:moveTo>
                    <a:pt x="94" y="0"/>
                  </a:moveTo>
                  <a:lnTo>
                    <a:pt x="97" y="11"/>
                  </a:lnTo>
                  <a:lnTo>
                    <a:pt x="106" y="25"/>
                  </a:lnTo>
                  <a:lnTo>
                    <a:pt x="106" y="37"/>
                  </a:lnTo>
                  <a:lnTo>
                    <a:pt x="111" y="53"/>
                  </a:lnTo>
                  <a:lnTo>
                    <a:pt x="109" y="88"/>
                  </a:lnTo>
                  <a:lnTo>
                    <a:pt x="109" y="117"/>
                  </a:lnTo>
                  <a:lnTo>
                    <a:pt x="106" y="128"/>
                  </a:lnTo>
                  <a:lnTo>
                    <a:pt x="100" y="139"/>
                  </a:lnTo>
                  <a:lnTo>
                    <a:pt x="97" y="148"/>
                  </a:lnTo>
                  <a:lnTo>
                    <a:pt x="91" y="165"/>
                  </a:lnTo>
                  <a:lnTo>
                    <a:pt x="83" y="174"/>
                  </a:lnTo>
                  <a:lnTo>
                    <a:pt x="75" y="188"/>
                  </a:lnTo>
                  <a:lnTo>
                    <a:pt x="75" y="213"/>
                  </a:lnTo>
                  <a:lnTo>
                    <a:pt x="69" y="231"/>
                  </a:lnTo>
                  <a:lnTo>
                    <a:pt x="68" y="247"/>
                  </a:lnTo>
                  <a:lnTo>
                    <a:pt x="71" y="264"/>
                  </a:lnTo>
                  <a:lnTo>
                    <a:pt x="72" y="281"/>
                  </a:lnTo>
                  <a:lnTo>
                    <a:pt x="77" y="293"/>
                  </a:lnTo>
                  <a:lnTo>
                    <a:pt x="75" y="307"/>
                  </a:lnTo>
                  <a:lnTo>
                    <a:pt x="23" y="305"/>
                  </a:lnTo>
                  <a:lnTo>
                    <a:pt x="26" y="63"/>
                  </a:lnTo>
                  <a:lnTo>
                    <a:pt x="8" y="16"/>
                  </a:lnTo>
                  <a:lnTo>
                    <a:pt x="0" y="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5" name="Freeform 462"/>
            <p:cNvSpPr>
              <a:spLocks/>
            </p:cNvSpPr>
            <p:nvPr/>
          </p:nvSpPr>
          <p:spPr bwMode="auto">
            <a:xfrm>
              <a:off x="7196138" y="4003675"/>
              <a:ext cx="158750" cy="152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3"/>
                </a:cxn>
                <a:cxn ang="0">
                  <a:pos x="0" y="36"/>
                </a:cxn>
                <a:cxn ang="0">
                  <a:pos x="6" y="48"/>
                </a:cxn>
                <a:cxn ang="0">
                  <a:pos x="17" y="63"/>
                </a:cxn>
                <a:cxn ang="0">
                  <a:pos x="23" y="71"/>
                </a:cxn>
                <a:cxn ang="0">
                  <a:pos x="28" y="79"/>
                </a:cxn>
                <a:cxn ang="0">
                  <a:pos x="42" y="82"/>
                </a:cxn>
                <a:cxn ang="0">
                  <a:pos x="57" y="83"/>
                </a:cxn>
                <a:cxn ang="0">
                  <a:pos x="69" y="85"/>
                </a:cxn>
                <a:cxn ang="0">
                  <a:pos x="86" y="102"/>
                </a:cxn>
                <a:cxn ang="0">
                  <a:pos x="89" y="85"/>
                </a:cxn>
                <a:cxn ang="0">
                  <a:pos x="97" y="76"/>
                </a:cxn>
                <a:cxn ang="0">
                  <a:pos x="103" y="56"/>
                </a:cxn>
                <a:cxn ang="0">
                  <a:pos x="106" y="39"/>
                </a:cxn>
                <a:cxn ang="0">
                  <a:pos x="105" y="14"/>
                </a:cxn>
                <a:cxn ang="0">
                  <a:pos x="100" y="2"/>
                </a:cxn>
                <a:cxn ang="0">
                  <a:pos x="48" y="0"/>
                </a:cxn>
                <a:cxn ang="0">
                  <a:pos x="0" y="5"/>
                </a:cxn>
              </a:cxnLst>
              <a:rect l="0" t="0" r="r" b="b"/>
              <a:pathLst>
                <a:path w="106" h="102">
                  <a:moveTo>
                    <a:pt x="0" y="5"/>
                  </a:moveTo>
                  <a:lnTo>
                    <a:pt x="3" y="23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17" y="63"/>
                  </a:lnTo>
                  <a:lnTo>
                    <a:pt x="23" y="71"/>
                  </a:lnTo>
                  <a:lnTo>
                    <a:pt x="28" y="79"/>
                  </a:lnTo>
                  <a:lnTo>
                    <a:pt x="42" y="82"/>
                  </a:lnTo>
                  <a:lnTo>
                    <a:pt x="57" y="83"/>
                  </a:lnTo>
                  <a:lnTo>
                    <a:pt x="69" y="85"/>
                  </a:lnTo>
                  <a:lnTo>
                    <a:pt x="86" y="102"/>
                  </a:lnTo>
                  <a:lnTo>
                    <a:pt x="89" y="85"/>
                  </a:lnTo>
                  <a:lnTo>
                    <a:pt x="97" y="76"/>
                  </a:lnTo>
                  <a:lnTo>
                    <a:pt x="103" y="56"/>
                  </a:lnTo>
                  <a:lnTo>
                    <a:pt x="106" y="39"/>
                  </a:lnTo>
                  <a:lnTo>
                    <a:pt x="105" y="14"/>
                  </a:lnTo>
                  <a:lnTo>
                    <a:pt x="100" y="2"/>
                  </a:lnTo>
                  <a:lnTo>
                    <a:pt x="4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6" name="Freeform 463"/>
            <p:cNvSpPr>
              <a:spLocks/>
            </p:cNvSpPr>
            <p:nvPr/>
          </p:nvSpPr>
          <p:spPr bwMode="auto">
            <a:xfrm>
              <a:off x="6935788" y="3870325"/>
              <a:ext cx="265112" cy="20161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8" y="20"/>
                </a:cxn>
                <a:cxn ang="0">
                  <a:pos x="45" y="6"/>
                </a:cxn>
                <a:cxn ang="0">
                  <a:pos x="177" y="0"/>
                </a:cxn>
                <a:cxn ang="0">
                  <a:pos x="170" y="26"/>
                </a:cxn>
                <a:cxn ang="0">
                  <a:pos x="165" y="35"/>
                </a:cxn>
                <a:cxn ang="0">
                  <a:pos x="173" y="48"/>
                </a:cxn>
                <a:cxn ang="0">
                  <a:pos x="174" y="60"/>
                </a:cxn>
                <a:cxn ang="0">
                  <a:pos x="174" y="94"/>
                </a:cxn>
                <a:cxn ang="0">
                  <a:pos x="177" y="112"/>
                </a:cxn>
                <a:cxn ang="0">
                  <a:pos x="174" y="120"/>
                </a:cxn>
                <a:cxn ang="0">
                  <a:pos x="163" y="119"/>
                </a:cxn>
                <a:cxn ang="0">
                  <a:pos x="154" y="106"/>
                </a:cxn>
                <a:cxn ang="0">
                  <a:pos x="133" y="119"/>
                </a:cxn>
                <a:cxn ang="0">
                  <a:pos x="128" y="129"/>
                </a:cxn>
                <a:cxn ang="0">
                  <a:pos x="119" y="135"/>
                </a:cxn>
                <a:cxn ang="0">
                  <a:pos x="83" y="135"/>
                </a:cxn>
                <a:cxn ang="0">
                  <a:pos x="43" y="135"/>
                </a:cxn>
                <a:cxn ang="0">
                  <a:pos x="29" y="115"/>
                </a:cxn>
                <a:cxn ang="0">
                  <a:pos x="25" y="89"/>
                </a:cxn>
                <a:cxn ang="0">
                  <a:pos x="17" y="77"/>
                </a:cxn>
                <a:cxn ang="0">
                  <a:pos x="11" y="57"/>
                </a:cxn>
                <a:cxn ang="0">
                  <a:pos x="2" y="42"/>
                </a:cxn>
                <a:cxn ang="0">
                  <a:pos x="0" y="18"/>
                </a:cxn>
              </a:cxnLst>
              <a:rect l="0" t="0" r="r" b="b"/>
              <a:pathLst>
                <a:path w="177" h="135">
                  <a:moveTo>
                    <a:pt x="0" y="18"/>
                  </a:moveTo>
                  <a:lnTo>
                    <a:pt x="48" y="20"/>
                  </a:lnTo>
                  <a:lnTo>
                    <a:pt x="45" y="6"/>
                  </a:lnTo>
                  <a:lnTo>
                    <a:pt x="177" y="0"/>
                  </a:lnTo>
                  <a:lnTo>
                    <a:pt x="170" y="26"/>
                  </a:lnTo>
                  <a:lnTo>
                    <a:pt x="165" y="35"/>
                  </a:lnTo>
                  <a:lnTo>
                    <a:pt x="173" y="48"/>
                  </a:lnTo>
                  <a:lnTo>
                    <a:pt x="174" y="60"/>
                  </a:lnTo>
                  <a:lnTo>
                    <a:pt x="174" y="94"/>
                  </a:lnTo>
                  <a:lnTo>
                    <a:pt x="177" y="112"/>
                  </a:lnTo>
                  <a:lnTo>
                    <a:pt x="174" y="120"/>
                  </a:lnTo>
                  <a:lnTo>
                    <a:pt x="163" y="119"/>
                  </a:lnTo>
                  <a:lnTo>
                    <a:pt x="154" y="106"/>
                  </a:lnTo>
                  <a:lnTo>
                    <a:pt x="133" y="119"/>
                  </a:lnTo>
                  <a:lnTo>
                    <a:pt x="128" y="129"/>
                  </a:lnTo>
                  <a:lnTo>
                    <a:pt x="119" y="135"/>
                  </a:lnTo>
                  <a:lnTo>
                    <a:pt x="83" y="135"/>
                  </a:lnTo>
                  <a:lnTo>
                    <a:pt x="43" y="135"/>
                  </a:lnTo>
                  <a:lnTo>
                    <a:pt x="29" y="115"/>
                  </a:lnTo>
                  <a:lnTo>
                    <a:pt x="25" y="89"/>
                  </a:lnTo>
                  <a:lnTo>
                    <a:pt x="17" y="77"/>
                  </a:lnTo>
                  <a:lnTo>
                    <a:pt x="11" y="57"/>
                  </a:lnTo>
                  <a:lnTo>
                    <a:pt x="2" y="4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7" name="Freeform 464"/>
            <p:cNvSpPr>
              <a:spLocks/>
            </p:cNvSpPr>
            <p:nvPr/>
          </p:nvSpPr>
          <p:spPr bwMode="auto">
            <a:xfrm>
              <a:off x="7059613" y="4029075"/>
              <a:ext cx="265112" cy="31591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6" y="29"/>
                </a:cxn>
                <a:cxn ang="0">
                  <a:pos x="45" y="23"/>
                </a:cxn>
                <a:cxn ang="0">
                  <a:pos x="50" y="13"/>
                </a:cxn>
                <a:cxn ang="0">
                  <a:pos x="71" y="0"/>
                </a:cxn>
                <a:cxn ang="0">
                  <a:pos x="80" y="13"/>
                </a:cxn>
                <a:cxn ang="0">
                  <a:pos x="91" y="14"/>
                </a:cxn>
                <a:cxn ang="0">
                  <a:pos x="91" y="19"/>
                </a:cxn>
                <a:cxn ang="0">
                  <a:pos x="97" y="31"/>
                </a:cxn>
                <a:cxn ang="0">
                  <a:pos x="119" y="62"/>
                </a:cxn>
                <a:cxn ang="0">
                  <a:pos x="133" y="65"/>
                </a:cxn>
                <a:cxn ang="0">
                  <a:pos x="160" y="68"/>
                </a:cxn>
                <a:cxn ang="0">
                  <a:pos x="177" y="85"/>
                </a:cxn>
                <a:cxn ang="0">
                  <a:pos x="157" y="105"/>
                </a:cxn>
                <a:cxn ang="0">
                  <a:pos x="150" y="120"/>
                </a:cxn>
                <a:cxn ang="0">
                  <a:pos x="159" y="137"/>
                </a:cxn>
                <a:cxn ang="0">
                  <a:pos x="165" y="156"/>
                </a:cxn>
                <a:cxn ang="0">
                  <a:pos x="140" y="156"/>
                </a:cxn>
                <a:cxn ang="0">
                  <a:pos x="100" y="168"/>
                </a:cxn>
                <a:cxn ang="0">
                  <a:pos x="67" y="191"/>
                </a:cxn>
                <a:cxn ang="0">
                  <a:pos x="36" y="211"/>
                </a:cxn>
                <a:cxn ang="0">
                  <a:pos x="36" y="100"/>
                </a:cxn>
                <a:cxn ang="0">
                  <a:pos x="2" y="100"/>
                </a:cxn>
                <a:cxn ang="0">
                  <a:pos x="0" y="29"/>
                </a:cxn>
              </a:cxnLst>
              <a:rect l="0" t="0" r="r" b="b"/>
              <a:pathLst>
                <a:path w="177" h="211">
                  <a:moveTo>
                    <a:pt x="0" y="29"/>
                  </a:moveTo>
                  <a:lnTo>
                    <a:pt x="36" y="29"/>
                  </a:lnTo>
                  <a:lnTo>
                    <a:pt x="45" y="23"/>
                  </a:lnTo>
                  <a:lnTo>
                    <a:pt x="50" y="13"/>
                  </a:lnTo>
                  <a:lnTo>
                    <a:pt x="71" y="0"/>
                  </a:lnTo>
                  <a:lnTo>
                    <a:pt x="80" y="13"/>
                  </a:lnTo>
                  <a:lnTo>
                    <a:pt x="91" y="14"/>
                  </a:lnTo>
                  <a:lnTo>
                    <a:pt x="91" y="19"/>
                  </a:lnTo>
                  <a:lnTo>
                    <a:pt x="97" y="31"/>
                  </a:lnTo>
                  <a:lnTo>
                    <a:pt x="119" y="62"/>
                  </a:lnTo>
                  <a:lnTo>
                    <a:pt x="133" y="65"/>
                  </a:lnTo>
                  <a:lnTo>
                    <a:pt x="160" y="68"/>
                  </a:lnTo>
                  <a:lnTo>
                    <a:pt x="177" y="85"/>
                  </a:lnTo>
                  <a:lnTo>
                    <a:pt x="157" y="105"/>
                  </a:lnTo>
                  <a:lnTo>
                    <a:pt x="150" y="120"/>
                  </a:lnTo>
                  <a:lnTo>
                    <a:pt x="159" y="137"/>
                  </a:lnTo>
                  <a:lnTo>
                    <a:pt x="165" y="156"/>
                  </a:lnTo>
                  <a:lnTo>
                    <a:pt x="140" y="156"/>
                  </a:lnTo>
                  <a:lnTo>
                    <a:pt x="100" y="168"/>
                  </a:lnTo>
                  <a:lnTo>
                    <a:pt x="67" y="191"/>
                  </a:lnTo>
                  <a:lnTo>
                    <a:pt x="36" y="211"/>
                  </a:lnTo>
                  <a:lnTo>
                    <a:pt x="36" y="100"/>
                  </a:lnTo>
                  <a:lnTo>
                    <a:pt x="2" y="10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8" name="Freeform 465"/>
            <p:cNvSpPr>
              <a:spLocks/>
            </p:cNvSpPr>
            <p:nvPr/>
          </p:nvSpPr>
          <p:spPr bwMode="auto">
            <a:xfrm>
              <a:off x="6759575" y="3897313"/>
              <a:ext cx="303213" cy="29210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9" y="37"/>
                </a:cxn>
                <a:cxn ang="0">
                  <a:pos x="81" y="0"/>
                </a:cxn>
                <a:cxn ang="0">
                  <a:pos x="118" y="0"/>
                </a:cxn>
                <a:cxn ang="0">
                  <a:pos x="120" y="24"/>
                </a:cxn>
                <a:cxn ang="0">
                  <a:pos x="129" y="39"/>
                </a:cxn>
                <a:cxn ang="0">
                  <a:pos x="135" y="59"/>
                </a:cxn>
                <a:cxn ang="0">
                  <a:pos x="143" y="71"/>
                </a:cxn>
                <a:cxn ang="0">
                  <a:pos x="147" y="97"/>
                </a:cxn>
                <a:cxn ang="0">
                  <a:pos x="161" y="117"/>
                </a:cxn>
                <a:cxn ang="0">
                  <a:pos x="201" y="117"/>
                </a:cxn>
                <a:cxn ang="0">
                  <a:pos x="203" y="188"/>
                </a:cxn>
                <a:cxn ang="0">
                  <a:pos x="63" y="196"/>
                </a:cxn>
                <a:cxn ang="0">
                  <a:pos x="54" y="184"/>
                </a:cxn>
                <a:cxn ang="0">
                  <a:pos x="54" y="167"/>
                </a:cxn>
                <a:cxn ang="0">
                  <a:pos x="37" y="162"/>
                </a:cxn>
                <a:cxn ang="0">
                  <a:pos x="21" y="107"/>
                </a:cxn>
                <a:cxn ang="0">
                  <a:pos x="0" y="50"/>
                </a:cxn>
              </a:cxnLst>
              <a:rect l="0" t="0" r="r" b="b"/>
              <a:pathLst>
                <a:path w="203" h="196">
                  <a:moveTo>
                    <a:pt x="0" y="50"/>
                  </a:moveTo>
                  <a:lnTo>
                    <a:pt x="29" y="37"/>
                  </a:lnTo>
                  <a:lnTo>
                    <a:pt x="81" y="0"/>
                  </a:lnTo>
                  <a:lnTo>
                    <a:pt x="118" y="0"/>
                  </a:lnTo>
                  <a:lnTo>
                    <a:pt x="120" y="24"/>
                  </a:lnTo>
                  <a:lnTo>
                    <a:pt x="129" y="39"/>
                  </a:lnTo>
                  <a:lnTo>
                    <a:pt x="135" y="59"/>
                  </a:lnTo>
                  <a:lnTo>
                    <a:pt x="143" y="71"/>
                  </a:lnTo>
                  <a:lnTo>
                    <a:pt x="147" y="97"/>
                  </a:lnTo>
                  <a:lnTo>
                    <a:pt x="161" y="117"/>
                  </a:lnTo>
                  <a:lnTo>
                    <a:pt x="201" y="117"/>
                  </a:lnTo>
                  <a:lnTo>
                    <a:pt x="203" y="188"/>
                  </a:lnTo>
                  <a:lnTo>
                    <a:pt x="63" y="196"/>
                  </a:lnTo>
                  <a:lnTo>
                    <a:pt x="54" y="184"/>
                  </a:lnTo>
                  <a:lnTo>
                    <a:pt x="54" y="167"/>
                  </a:lnTo>
                  <a:lnTo>
                    <a:pt x="37" y="162"/>
                  </a:lnTo>
                  <a:lnTo>
                    <a:pt x="21" y="107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99" name="Freeform 466"/>
            <p:cNvSpPr>
              <a:spLocks/>
            </p:cNvSpPr>
            <p:nvPr/>
          </p:nvSpPr>
          <p:spPr bwMode="auto">
            <a:xfrm>
              <a:off x="6845300" y="4178300"/>
              <a:ext cx="268288" cy="195263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3" y="33"/>
                </a:cxn>
                <a:cxn ang="0">
                  <a:pos x="23" y="51"/>
                </a:cxn>
                <a:cxn ang="0">
                  <a:pos x="20" y="68"/>
                </a:cxn>
                <a:cxn ang="0">
                  <a:pos x="29" y="73"/>
                </a:cxn>
                <a:cxn ang="0">
                  <a:pos x="18" y="79"/>
                </a:cxn>
                <a:cxn ang="0">
                  <a:pos x="7" y="79"/>
                </a:cxn>
                <a:cxn ang="0">
                  <a:pos x="3" y="93"/>
                </a:cxn>
                <a:cxn ang="0">
                  <a:pos x="9" y="102"/>
                </a:cxn>
                <a:cxn ang="0">
                  <a:pos x="3" y="110"/>
                </a:cxn>
                <a:cxn ang="0">
                  <a:pos x="0" y="120"/>
                </a:cxn>
                <a:cxn ang="0">
                  <a:pos x="13" y="131"/>
                </a:cxn>
                <a:cxn ang="0">
                  <a:pos x="32" y="131"/>
                </a:cxn>
                <a:cxn ang="0">
                  <a:pos x="58" y="116"/>
                </a:cxn>
                <a:cxn ang="0">
                  <a:pos x="67" y="120"/>
                </a:cxn>
                <a:cxn ang="0">
                  <a:pos x="83" y="114"/>
                </a:cxn>
                <a:cxn ang="0">
                  <a:pos x="124" y="102"/>
                </a:cxn>
                <a:cxn ang="0">
                  <a:pos x="134" y="108"/>
                </a:cxn>
                <a:cxn ang="0">
                  <a:pos x="155" y="107"/>
                </a:cxn>
                <a:cxn ang="0">
                  <a:pos x="161" y="96"/>
                </a:cxn>
                <a:cxn ang="0">
                  <a:pos x="180" y="111"/>
                </a:cxn>
                <a:cxn ang="0">
                  <a:pos x="180" y="0"/>
                </a:cxn>
                <a:cxn ang="0">
                  <a:pos x="146" y="0"/>
                </a:cxn>
                <a:cxn ang="0">
                  <a:pos x="6" y="8"/>
                </a:cxn>
              </a:cxnLst>
              <a:rect l="0" t="0" r="r" b="b"/>
              <a:pathLst>
                <a:path w="180" h="131">
                  <a:moveTo>
                    <a:pt x="6" y="8"/>
                  </a:moveTo>
                  <a:lnTo>
                    <a:pt x="23" y="33"/>
                  </a:lnTo>
                  <a:lnTo>
                    <a:pt x="23" y="51"/>
                  </a:lnTo>
                  <a:lnTo>
                    <a:pt x="20" y="68"/>
                  </a:lnTo>
                  <a:lnTo>
                    <a:pt x="29" y="73"/>
                  </a:lnTo>
                  <a:lnTo>
                    <a:pt x="18" y="79"/>
                  </a:lnTo>
                  <a:lnTo>
                    <a:pt x="7" y="79"/>
                  </a:lnTo>
                  <a:lnTo>
                    <a:pt x="3" y="93"/>
                  </a:lnTo>
                  <a:lnTo>
                    <a:pt x="9" y="102"/>
                  </a:lnTo>
                  <a:lnTo>
                    <a:pt x="3" y="110"/>
                  </a:lnTo>
                  <a:lnTo>
                    <a:pt x="0" y="120"/>
                  </a:lnTo>
                  <a:lnTo>
                    <a:pt x="13" y="131"/>
                  </a:lnTo>
                  <a:lnTo>
                    <a:pt x="32" y="131"/>
                  </a:lnTo>
                  <a:lnTo>
                    <a:pt x="58" y="116"/>
                  </a:lnTo>
                  <a:lnTo>
                    <a:pt x="67" y="120"/>
                  </a:lnTo>
                  <a:lnTo>
                    <a:pt x="83" y="114"/>
                  </a:lnTo>
                  <a:lnTo>
                    <a:pt x="124" y="102"/>
                  </a:lnTo>
                  <a:lnTo>
                    <a:pt x="134" y="108"/>
                  </a:lnTo>
                  <a:lnTo>
                    <a:pt x="155" y="107"/>
                  </a:lnTo>
                  <a:lnTo>
                    <a:pt x="161" y="96"/>
                  </a:lnTo>
                  <a:lnTo>
                    <a:pt x="180" y="111"/>
                  </a:lnTo>
                  <a:lnTo>
                    <a:pt x="180" y="0"/>
                  </a:lnTo>
                  <a:lnTo>
                    <a:pt x="146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0" name="Freeform 467"/>
            <p:cNvSpPr>
              <a:spLocks/>
            </p:cNvSpPr>
            <p:nvPr/>
          </p:nvSpPr>
          <p:spPr bwMode="auto">
            <a:xfrm>
              <a:off x="6950075" y="3622675"/>
              <a:ext cx="250825" cy="25558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9" y="0"/>
                </a:cxn>
                <a:cxn ang="0">
                  <a:pos x="79" y="3"/>
                </a:cxn>
                <a:cxn ang="0">
                  <a:pos x="84" y="9"/>
                </a:cxn>
                <a:cxn ang="0">
                  <a:pos x="102" y="6"/>
                </a:cxn>
                <a:cxn ang="0">
                  <a:pos x="114" y="20"/>
                </a:cxn>
                <a:cxn ang="0">
                  <a:pos x="130" y="60"/>
                </a:cxn>
                <a:cxn ang="0">
                  <a:pos x="167" y="119"/>
                </a:cxn>
                <a:cxn ang="0">
                  <a:pos x="165" y="146"/>
                </a:cxn>
                <a:cxn ang="0">
                  <a:pos x="168" y="165"/>
                </a:cxn>
                <a:cxn ang="0">
                  <a:pos x="36" y="171"/>
                </a:cxn>
                <a:cxn ang="0">
                  <a:pos x="0" y="17"/>
                </a:cxn>
              </a:cxnLst>
              <a:rect l="0" t="0" r="r" b="b"/>
              <a:pathLst>
                <a:path w="168" h="171">
                  <a:moveTo>
                    <a:pt x="0" y="17"/>
                  </a:moveTo>
                  <a:lnTo>
                    <a:pt x="19" y="0"/>
                  </a:lnTo>
                  <a:lnTo>
                    <a:pt x="79" y="3"/>
                  </a:lnTo>
                  <a:lnTo>
                    <a:pt x="84" y="9"/>
                  </a:lnTo>
                  <a:lnTo>
                    <a:pt x="102" y="6"/>
                  </a:lnTo>
                  <a:lnTo>
                    <a:pt x="114" y="20"/>
                  </a:lnTo>
                  <a:lnTo>
                    <a:pt x="130" y="60"/>
                  </a:lnTo>
                  <a:lnTo>
                    <a:pt x="167" y="119"/>
                  </a:lnTo>
                  <a:lnTo>
                    <a:pt x="165" y="146"/>
                  </a:lnTo>
                  <a:lnTo>
                    <a:pt x="168" y="165"/>
                  </a:lnTo>
                  <a:lnTo>
                    <a:pt x="36" y="17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1" name="Freeform 468"/>
            <p:cNvSpPr>
              <a:spLocks/>
            </p:cNvSpPr>
            <p:nvPr/>
          </p:nvSpPr>
          <p:spPr bwMode="auto">
            <a:xfrm>
              <a:off x="4978400" y="3736975"/>
              <a:ext cx="211138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" y="0"/>
                </a:cxn>
                <a:cxn ang="0">
                  <a:pos x="104" y="4"/>
                </a:cxn>
                <a:cxn ang="0">
                  <a:pos x="141" y="4"/>
                </a:cxn>
                <a:cxn ang="0">
                  <a:pos x="141" y="144"/>
                </a:cxn>
                <a:cxn ang="0">
                  <a:pos x="53" y="144"/>
                </a:cxn>
                <a:cxn ang="0">
                  <a:pos x="0" y="144"/>
                </a:cxn>
                <a:cxn ang="0">
                  <a:pos x="0" y="77"/>
                </a:cxn>
                <a:cxn ang="0">
                  <a:pos x="0" y="0"/>
                </a:cxn>
              </a:cxnLst>
              <a:rect l="0" t="0" r="r" b="b"/>
              <a:pathLst>
                <a:path w="141" h="144">
                  <a:moveTo>
                    <a:pt x="0" y="0"/>
                  </a:moveTo>
                  <a:lnTo>
                    <a:pt x="104" y="0"/>
                  </a:lnTo>
                  <a:lnTo>
                    <a:pt x="104" y="4"/>
                  </a:lnTo>
                  <a:lnTo>
                    <a:pt x="141" y="4"/>
                  </a:lnTo>
                  <a:lnTo>
                    <a:pt x="141" y="144"/>
                  </a:lnTo>
                  <a:lnTo>
                    <a:pt x="53" y="144"/>
                  </a:lnTo>
                  <a:lnTo>
                    <a:pt x="0" y="144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2" name="Freeform 469"/>
            <p:cNvSpPr>
              <a:spLocks/>
            </p:cNvSpPr>
            <p:nvPr/>
          </p:nvSpPr>
          <p:spPr bwMode="auto">
            <a:xfrm>
              <a:off x="5189538" y="3743325"/>
              <a:ext cx="260350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48" y="25"/>
                </a:cxn>
                <a:cxn ang="0">
                  <a:pos x="156" y="28"/>
                </a:cxn>
                <a:cxn ang="0">
                  <a:pos x="156" y="40"/>
                </a:cxn>
                <a:cxn ang="0">
                  <a:pos x="154" y="54"/>
                </a:cxn>
                <a:cxn ang="0">
                  <a:pos x="162" y="68"/>
                </a:cxn>
                <a:cxn ang="0">
                  <a:pos x="156" y="73"/>
                </a:cxn>
                <a:cxn ang="0">
                  <a:pos x="154" y="99"/>
                </a:cxn>
                <a:cxn ang="0">
                  <a:pos x="162" y="103"/>
                </a:cxn>
                <a:cxn ang="0">
                  <a:pos x="160" y="111"/>
                </a:cxn>
                <a:cxn ang="0">
                  <a:pos x="174" y="114"/>
                </a:cxn>
                <a:cxn ang="0">
                  <a:pos x="174" y="140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174" h="140">
                  <a:moveTo>
                    <a:pt x="0" y="0"/>
                  </a:moveTo>
                  <a:lnTo>
                    <a:pt x="150" y="0"/>
                  </a:lnTo>
                  <a:lnTo>
                    <a:pt x="148" y="25"/>
                  </a:lnTo>
                  <a:lnTo>
                    <a:pt x="156" y="28"/>
                  </a:lnTo>
                  <a:lnTo>
                    <a:pt x="156" y="40"/>
                  </a:lnTo>
                  <a:lnTo>
                    <a:pt x="154" y="54"/>
                  </a:lnTo>
                  <a:lnTo>
                    <a:pt x="162" y="68"/>
                  </a:lnTo>
                  <a:lnTo>
                    <a:pt x="156" y="73"/>
                  </a:lnTo>
                  <a:lnTo>
                    <a:pt x="154" y="99"/>
                  </a:lnTo>
                  <a:lnTo>
                    <a:pt x="162" y="103"/>
                  </a:lnTo>
                  <a:lnTo>
                    <a:pt x="160" y="111"/>
                  </a:lnTo>
                  <a:lnTo>
                    <a:pt x="174" y="114"/>
                  </a:lnTo>
                  <a:lnTo>
                    <a:pt x="174" y="140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3" name="Freeform 470"/>
            <p:cNvSpPr>
              <a:spLocks/>
            </p:cNvSpPr>
            <p:nvPr/>
          </p:nvSpPr>
          <p:spPr bwMode="auto">
            <a:xfrm>
              <a:off x="5057775" y="3952875"/>
              <a:ext cx="293688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" y="0"/>
                </a:cxn>
                <a:cxn ang="0">
                  <a:pos x="196" y="0"/>
                </a:cxn>
                <a:cxn ang="0">
                  <a:pos x="196" y="111"/>
                </a:cxn>
                <a:cxn ang="0">
                  <a:pos x="0" y="111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196" h="111">
                  <a:moveTo>
                    <a:pt x="0" y="0"/>
                  </a:moveTo>
                  <a:lnTo>
                    <a:pt x="88" y="0"/>
                  </a:lnTo>
                  <a:lnTo>
                    <a:pt x="196" y="0"/>
                  </a:lnTo>
                  <a:lnTo>
                    <a:pt x="196" y="111"/>
                  </a:lnTo>
                  <a:lnTo>
                    <a:pt x="0" y="111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4" name="Freeform 471"/>
            <p:cNvSpPr>
              <a:spLocks/>
            </p:cNvSpPr>
            <p:nvPr/>
          </p:nvSpPr>
          <p:spPr bwMode="auto">
            <a:xfrm>
              <a:off x="5402263" y="3694113"/>
              <a:ext cx="260350" cy="284162"/>
            </a:xfrm>
            <a:custGeom>
              <a:avLst/>
              <a:gdLst/>
              <a:ahLst/>
              <a:cxnLst>
                <a:cxn ang="0">
                  <a:pos x="8" y="31"/>
                </a:cxn>
                <a:cxn ang="0">
                  <a:pos x="0" y="0"/>
                </a:cxn>
                <a:cxn ang="0">
                  <a:pos x="149" y="0"/>
                </a:cxn>
                <a:cxn ang="0">
                  <a:pos x="174" y="34"/>
                </a:cxn>
                <a:cxn ang="0">
                  <a:pos x="138" y="69"/>
                </a:cxn>
                <a:cxn ang="0">
                  <a:pos x="111" y="129"/>
                </a:cxn>
                <a:cxn ang="0">
                  <a:pos x="94" y="169"/>
                </a:cxn>
                <a:cxn ang="0">
                  <a:pos x="101" y="171"/>
                </a:cxn>
                <a:cxn ang="0">
                  <a:pos x="91" y="189"/>
                </a:cxn>
                <a:cxn ang="0">
                  <a:pos x="32" y="172"/>
                </a:cxn>
                <a:cxn ang="0">
                  <a:pos x="32" y="146"/>
                </a:cxn>
                <a:cxn ang="0">
                  <a:pos x="18" y="143"/>
                </a:cxn>
                <a:cxn ang="0">
                  <a:pos x="20" y="135"/>
                </a:cxn>
                <a:cxn ang="0">
                  <a:pos x="12" y="131"/>
                </a:cxn>
                <a:cxn ang="0">
                  <a:pos x="14" y="105"/>
                </a:cxn>
                <a:cxn ang="0">
                  <a:pos x="20" y="100"/>
                </a:cxn>
                <a:cxn ang="0">
                  <a:pos x="12" y="86"/>
                </a:cxn>
                <a:cxn ang="0">
                  <a:pos x="14" y="60"/>
                </a:cxn>
                <a:cxn ang="0">
                  <a:pos x="6" y="57"/>
                </a:cxn>
                <a:cxn ang="0">
                  <a:pos x="8" y="31"/>
                </a:cxn>
              </a:cxnLst>
              <a:rect l="0" t="0" r="r" b="b"/>
              <a:pathLst>
                <a:path w="174" h="189">
                  <a:moveTo>
                    <a:pt x="8" y="31"/>
                  </a:moveTo>
                  <a:lnTo>
                    <a:pt x="0" y="0"/>
                  </a:lnTo>
                  <a:lnTo>
                    <a:pt x="149" y="0"/>
                  </a:lnTo>
                  <a:lnTo>
                    <a:pt x="174" y="34"/>
                  </a:lnTo>
                  <a:lnTo>
                    <a:pt x="138" y="69"/>
                  </a:lnTo>
                  <a:lnTo>
                    <a:pt x="111" y="129"/>
                  </a:lnTo>
                  <a:lnTo>
                    <a:pt x="94" y="169"/>
                  </a:lnTo>
                  <a:lnTo>
                    <a:pt x="101" y="171"/>
                  </a:lnTo>
                  <a:lnTo>
                    <a:pt x="91" y="189"/>
                  </a:lnTo>
                  <a:lnTo>
                    <a:pt x="32" y="172"/>
                  </a:lnTo>
                  <a:lnTo>
                    <a:pt x="32" y="146"/>
                  </a:lnTo>
                  <a:lnTo>
                    <a:pt x="18" y="143"/>
                  </a:lnTo>
                  <a:lnTo>
                    <a:pt x="20" y="135"/>
                  </a:lnTo>
                  <a:lnTo>
                    <a:pt x="12" y="131"/>
                  </a:lnTo>
                  <a:lnTo>
                    <a:pt x="14" y="105"/>
                  </a:lnTo>
                  <a:lnTo>
                    <a:pt x="20" y="100"/>
                  </a:lnTo>
                  <a:lnTo>
                    <a:pt x="12" y="86"/>
                  </a:lnTo>
                  <a:lnTo>
                    <a:pt x="14" y="60"/>
                  </a:lnTo>
                  <a:lnTo>
                    <a:pt x="6" y="57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5" name="Freeform 472"/>
            <p:cNvSpPr>
              <a:spLocks/>
            </p:cNvSpPr>
            <p:nvPr/>
          </p:nvSpPr>
          <p:spPr bwMode="auto">
            <a:xfrm>
              <a:off x="5568950" y="3746500"/>
              <a:ext cx="365125" cy="233363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27" y="95"/>
                </a:cxn>
                <a:cxn ang="0">
                  <a:pos x="57" y="128"/>
                </a:cxn>
                <a:cxn ang="0">
                  <a:pos x="58" y="141"/>
                </a:cxn>
                <a:cxn ang="0">
                  <a:pos x="74" y="155"/>
                </a:cxn>
                <a:cxn ang="0">
                  <a:pos x="92" y="143"/>
                </a:cxn>
                <a:cxn ang="0">
                  <a:pos x="117" y="137"/>
                </a:cxn>
                <a:cxn ang="0">
                  <a:pos x="126" y="131"/>
                </a:cxn>
                <a:cxn ang="0">
                  <a:pos x="138" y="138"/>
                </a:cxn>
                <a:cxn ang="0">
                  <a:pos x="164" y="138"/>
                </a:cxn>
                <a:cxn ang="0">
                  <a:pos x="181" y="157"/>
                </a:cxn>
                <a:cxn ang="0">
                  <a:pos x="197" y="157"/>
                </a:cxn>
                <a:cxn ang="0">
                  <a:pos x="221" y="155"/>
                </a:cxn>
                <a:cxn ang="0">
                  <a:pos x="244" y="138"/>
                </a:cxn>
                <a:cxn ang="0">
                  <a:pos x="214" y="60"/>
                </a:cxn>
                <a:cxn ang="0">
                  <a:pos x="200" y="46"/>
                </a:cxn>
                <a:cxn ang="0">
                  <a:pos x="107" y="9"/>
                </a:cxn>
                <a:cxn ang="0">
                  <a:pos x="63" y="0"/>
                </a:cxn>
                <a:cxn ang="0">
                  <a:pos x="27" y="35"/>
                </a:cxn>
                <a:cxn ang="0">
                  <a:pos x="0" y="95"/>
                </a:cxn>
              </a:cxnLst>
              <a:rect l="0" t="0" r="r" b="b"/>
              <a:pathLst>
                <a:path w="244" h="157">
                  <a:moveTo>
                    <a:pt x="0" y="95"/>
                  </a:moveTo>
                  <a:lnTo>
                    <a:pt x="27" y="95"/>
                  </a:lnTo>
                  <a:lnTo>
                    <a:pt x="57" y="128"/>
                  </a:lnTo>
                  <a:lnTo>
                    <a:pt x="58" y="141"/>
                  </a:lnTo>
                  <a:lnTo>
                    <a:pt x="74" y="155"/>
                  </a:lnTo>
                  <a:lnTo>
                    <a:pt x="92" y="143"/>
                  </a:lnTo>
                  <a:lnTo>
                    <a:pt x="117" y="137"/>
                  </a:lnTo>
                  <a:lnTo>
                    <a:pt x="126" y="131"/>
                  </a:lnTo>
                  <a:lnTo>
                    <a:pt x="138" y="138"/>
                  </a:lnTo>
                  <a:lnTo>
                    <a:pt x="164" y="138"/>
                  </a:lnTo>
                  <a:lnTo>
                    <a:pt x="181" y="157"/>
                  </a:lnTo>
                  <a:lnTo>
                    <a:pt x="197" y="157"/>
                  </a:lnTo>
                  <a:lnTo>
                    <a:pt x="221" y="155"/>
                  </a:lnTo>
                  <a:lnTo>
                    <a:pt x="244" y="138"/>
                  </a:lnTo>
                  <a:lnTo>
                    <a:pt x="214" y="60"/>
                  </a:lnTo>
                  <a:lnTo>
                    <a:pt x="200" y="46"/>
                  </a:lnTo>
                  <a:lnTo>
                    <a:pt x="107" y="9"/>
                  </a:lnTo>
                  <a:lnTo>
                    <a:pt x="63" y="0"/>
                  </a:lnTo>
                  <a:lnTo>
                    <a:pt x="27" y="3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6" name="Freeform 473"/>
            <p:cNvSpPr>
              <a:spLocks/>
            </p:cNvSpPr>
            <p:nvPr/>
          </p:nvSpPr>
          <p:spPr bwMode="auto">
            <a:xfrm>
              <a:off x="5522913" y="3887788"/>
              <a:ext cx="315912" cy="288925"/>
            </a:xfrm>
            <a:custGeom>
              <a:avLst/>
              <a:gdLst/>
              <a:ahLst/>
              <a:cxnLst>
                <a:cxn ang="0">
                  <a:pos x="10" y="60"/>
                </a:cxn>
                <a:cxn ang="0">
                  <a:pos x="20" y="42"/>
                </a:cxn>
                <a:cxn ang="0">
                  <a:pos x="13" y="40"/>
                </a:cxn>
                <a:cxn ang="0">
                  <a:pos x="30" y="0"/>
                </a:cxn>
                <a:cxn ang="0">
                  <a:pos x="57" y="0"/>
                </a:cxn>
                <a:cxn ang="0">
                  <a:pos x="87" y="33"/>
                </a:cxn>
                <a:cxn ang="0">
                  <a:pos x="88" y="46"/>
                </a:cxn>
                <a:cxn ang="0">
                  <a:pos x="104" y="60"/>
                </a:cxn>
                <a:cxn ang="0">
                  <a:pos x="122" y="48"/>
                </a:cxn>
                <a:cxn ang="0">
                  <a:pos x="147" y="42"/>
                </a:cxn>
                <a:cxn ang="0">
                  <a:pos x="156" y="36"/>
                </a:cxn>
                <a:cxn ang="0">
                  <a:pos x="168" y="43"/>
                </a:cxn>
                <a:cxn ang="0">
                  <a:pos x="194" y="43"/>
                </a:cxn>
                <a:cxn ang="0">
                  <a:pos x="211" y="62"/>
                </a:cxn>
                <a:cxn ang="0">
                  <a:pos x="191" y="120"/>
                </a:cxn>
                <a:cxn ang="0">
                  <a:pos x="144" y="174"/>
                </a:cxn>
                <a:cxn ang="0">
                  <a:pos x="124" y="193"/>
                </a:cxn>
                <a:cxn ang="0">
                  <a:pos x="0" y="85"/>
                </a:cxn>
                <a:cxn ang="0">
                  <a:pos x="10" y="60"/>
                </a:cxn>
              </a:cxnLst>
              <a:rect l="0" t="0" r="r" b="b"/>
              <a:pathLst>
                <a:path w="211" h="193">
                  <a:moveTo>
                    <a:pt x="10" y="60"/>
                  </a:moveTo>
                  <a:lnTo>
                    <a:pt x="20" y="42"/>
                  </a:lnTo>
                  <a:lnTo>
                    <a:pt x="13" y="40"/>
                  </a:lnTo>
                  <a:lnTo>
                    <a:pt x="30" y="0"/>
                  </a:lnTo>
                  <a:lnTo>
                    <a:pt x="57" y="0"/>
                  </a:lnTo>
                  <a:lnTo>
                    <a:pt x="87" y="33"/>
                  </a:lnTo>
                  <a:lnTo>
                    <a:pt x="88" y="46"/>
                  </a:lnTo>
                  <a:lnTo>
                    <a:pt x="104" y="60"/>
                  </a:lnTo>
                  <a:lnTo>
                    <a:pt x="122" y="48"/>
                  </a:lnTo>
                  <a:lnTo>
                    <a:pt x="147" y="42"/>
                  </a:lnTo>
                  <a:lnTo>
                    <a:pt x="156" y="36"/>
                  </a:lnTo>
                  <a:lnTo>
                    <a:pt x="168" y="43"/>
                  </a:lnTo>
                  <a:lnTo>
                    <a:pt x="194" y="43"/>
                  </a:lnTo>
                  <a:lnTo>
                    <a:pt x="211" y="62"/>
                  </a:lnTo>
                  <a:lnTo>
                    <a:pt x="191" y="120"/>
                  </a:lnTo>
                  <a:lnTo>
                    <a:pt x="144" y="174"/>
                  </a:lnTo>
                  <a:lnTo>
                    <a:pt x="124" y="193"/>
                  </a:lnTo>
                  <a:lnTo>
                    <a:pt x="0" y="85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7" name="Freeform 474"/>
            <p:cNvSpPr>
              <a:spLocks/>
            </p:cNvSpPr>
            <p:nvPr/>
          </p:nvSpPr>
          <p:spPr bwMode="auto">
            <a:xfrm>
              <a:off x="5351463" y="3952875"/>
              <a:ext cx="187325" cy="258763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0" y="0"/>
                </a:cxn>
                <a:cxn ang="0">
                  <a:pos x="66" y="0"/>
                </a:cxn>
                <a:cxn ang="0">
                  <a:pos x="125" y="17"/>
                </a:cxn>
                <a:cxn ang="0">
                  <a:pos x="115" y="42"/>
                </a:cxn>
                <a:cxn ang="0">
                  <a:pos x="82" y="145"/>
                </a:cxn>
                <a:cxn ang="0">
                  <a:pos x="49" y="173"/>
                </a:cxn>
                <a:cxn ang="0">
                  <a:pos x="0" y="111"/>
                </a:cxn>
              </a:cxnLst>
              <a:rect l="0" t="0" r="r" b="b"/>
              <a:pathLst>
                <a:path w="125" h="173">
                  <a:moveTo>
                    <a:pt x="0" y="111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125" y="17"/>
                  </a:lnTo>
                  <a:lnTo>
                    <a:pt x="115" y="42"/>
                  </a:lnTo>
                  <a:lnTo>
                    <a:pt x="82" y="145"/>
                  </a:lnTo>
                  <a:lnTo>
                    <a:pt x="49" y="17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8" name="Freeform 475"/>
            <p:cNvSpPr>
              <a:spLocks/>
            </p:cNvSpPr>
            <p:nvPr/>
          </p:nvSpPr>
          <p:spPr bwMode="auto">
            <a:xfrm>
              <a:off x="5643563" y="4148138"/>
              <a:ext cx="233362" cy="20796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59"/>
                </a:cxn>
                <a:cxn ang="0">
                  <a:pos x="44" y="19"/>
                </a:cxn>
                <a:cxn ang="0">
                  <a:pos x="64" y="0"/>
                </a:cxn>
                <a:cxn ang="0">
                  <a:pos x="156" y="90"/>
                </a:cxn>
                <a:cxn ang="0">
                  <a:pos x="94" y="136"/>
                </a:cxn>
                <a:cxn ang="0">
                  <a:pos x="73" y="139"/>
                </a:cxn>
                <a:cxn ang="0">
                  <a:pos x="51" y="125"/>
                </a:cxn>
                <a:cxn ang="0">
                  <a:pos x="34" y="108"/>
                </a:cxn>
                <a:cxn ang="0">
                  <a:pos x="28" y="105"/>
                </a:cxn>
                <a:cxn ang="0">
                  <a:pos x="11" y="76"/>
                </a:cxn>
                <a:cxn ang="0">
                  <a:pos x="0" y="70"/>
                </a:cxn>
              </a:cxnLst>
              <a:rect l="0" t="0" r="r" b="b"/>
              <a:pathLst>
                <a:path w="156" h="139">
                  <a:moveTo>
                    <a:pt x="0" y="70"/>
                  </a:moveTo>
                  <a:lnTo>
                    <a:pt x="0" y="59"/>
                  </a:lnTo>
                  <a:lnTo>
                    <a:pt x="44" y="19"/>
                  </a:lnTo>
                  <a:lnTo>
                    <a:pt x="64" y="0"/>
                  </a:lnTo>
                  <a:lnTo>
                    <a:pt x="156" y="90"/>
                  </a:lnTo>
                  <a:lnTo>
                    <a:pt x="94" y="136"/>
                  </a:lnTo>
                  <a:lnTo>
                    <a:pt x="73" y="139"/>
                  </a:lnTo>
                  <a:lnTo>
                    <a:pt x="51" y="125"/>
                  </a:lnTo>
                  <a:lnTo>
                    <a:pt x="34" y="108"/>
                  </a:lnTo>
                  <a:lnTo>
                    <a:pt x="28" y="105"/>
                  </a:lnTo>
                  <a:lnTo>
                    <a:pt x="11" y="76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09" name="Freeform 476"/>
            <p:cNvSpPr>
              <a:spLocks/>
            </p:cNvSpPr>
            <p:nvPr/>
          </p:nvSpPr>
          <p:spPr bwMode="auto">
            <a:xfrm>
              <a:off x="5738813" y="3979863"/>
              <a:ext cx="257175" cy="303212"/>
            </a:xfrm>
            <a:custGeom>
              <a:avLst/>
              <a:gdLst/>
              <a:ahLst/>
              <a:cxnLst>
                <a:cxn ang="0">
                  <a:pos x="92" y="202"/>
                </a:cxn>
                <a:cxn ang="0">
                  <a:pos x="0" y="112"/>
                </a:cxn>
                <a:cxn ang="0">
                  <a:pos x="47" y="58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158" y="52"/>
                </a:cxn>
                <a:cxn ang="0">
                  <a:pos x="172" y="120"/>
                </a:cxn>
                <a:cxn ang="0">
                  <a:pos x="92" y="202"/>
                </a:cxn>
              </a:cxnLst>
              <a:rect l="0" t="0" r="r" b="b"/>
              <a:pathLst>
                <a:path w="172" h="202">
                  <a:moveTo>
                    <a:pt x="92" y="202"/>
                  </a:moveTo>
                  <a:lnTo>
                    <a:pt x="0" y="112"/>
                  </a:lnTo>
                  <a:lnTo>
                    <a:pt x="47" y="58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158" y="52"/>
                  </a:lnTo>
                  <a:lnTo>
                    <a:pt x="172" y="120"/>
                  </a:lnTo>
                  <a:lnTo>
                    <a:pt x="92" y="202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0" name="Freeform 477"/>
            <p:cNvSpPr>
              <a:spLocks/>
            </p:cNvSpPr>
            <p:nvPr/>
          </p:nvSpPr>
          <p:spPr bwMode="auto">
            <a:xfrm>
              <a:off x="5862638" y="3903663"/>
              <a:ext cx="285750" cy="257175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49"/>
                </a:cxn>
                <a:cxn ang="0">
                  <a:pos x="47" y="32"/>
                </a:cxn>
                <a:cxn ang="0">
                  <a:pos x="101" y="0"/>
                </a:cxn>
                <a:cxn ang="0">
                  <a:pos x="117" y="11"/>
                </a:cxn>
                <a:cxn ang="0">
                  <a:pos x="123" y="31"/>
                </a:cxn>
                <a:cxn ang="0">
                  <a:pos x="152" y="52"/>
                </a:cxn>
                <a:cxn ang="0">
                  <a:pos x="157" y="69"/>
                </a:cxn>
                <a:cxn ang="0">
                  <a:pos x="191" y="83"/>
                </a:cxn>
                <a:cxn ang="0">
                  <a:pos x="151" y="131"/>
                </a:cxn>
                <a:cxn ang="0">
                  <a:pos x="89" y="171"/>
                </a:cxn>
                <a:cxn ang="0">
                  <a:pos x="75" y="103"/>
                </a:cxn>
                <a:cxn ang="0">
                  <a:pos x="0" y="51"/>
                </a:cxn>
              </a:cxnLst>
              <a:rect l="0" t="0" r="r" b="b"/>
              <a:pathLst>
                <a:path w="191" h="171">
                  <a:moveTo>
                    <a:pt x="0" y="51"/>
                  </a:moveTo>
                  <a:lnTo>
                    <a:pt x="24" y="49"/>
                  </a:lnTo>
                  <a:lnTo>
                    <a:pt x="47" y="32"/>
                  </a:lnTo>
                  <a:lnTo>
                    <a:pt x="101" y="0"/>
                  </a:lnTo>
                  <a:lnTo>
                    <a:pt x="117" y="11"/>
                  </a:lnTo>
                  <a:lnTo>
                    <a:pt x="123" y="31"/>
                  </a:lnTo>
                  <a:lnTo>
                    <a:pt x="152" y="52"/>
                  </a:lnTo>
                  <a:lnTo>
                    <a:pt x="157" y="69"/>
                  </a:lnTo>
                  <a:lnTo>
                    <a:pt x="191" y="83"/>
                  </a:lnTo>
                  <a:lnTo>
                    <a:pt x="151" y="131"/>
                  </a:lnTo>
                  <a:lnTo>
                    <a:pt x="89" y="171"/>
                  </a:lnTo>
                  <a:lnTo>
                    <a:pt x="75" y="10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1" name="Freeform 478"/>
            <p:cNvSpPr>
              <a:spLocks/>
            </p:cNvSpPr>
            <p:nvPr/>
          </p:nvSpPr>
          <p:spPr bwMode="auto">
            <a:xfrm>
              <a:off x="5473700" y="4014788"/>
              <a:ext cx="234950" cy="29527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57" y="108"/>
                </a:cxn>
                <a:cxn ang="0">
                  <a:pos x="113" y="148"/>
                </a:cxn>
                <a:cxn ang="0">
                  <a:pos x="113" y="159"/>
                </a:cxn>
                <a:cxn ang="0">
                  <a:pos x="78" y="197"/>
                </a:cxn>
                <a:cxn ang="0">
                  <a:pos x="78" y="169"/>
                </a:cxn>
                <a:cxn ang="0">
                  <a:pos x="0" y="103"/>
                </a:cxn>
                <a:cxn ang="0">
                  <a:pos x="33" y="0"/>
                </a:cxn>
              </a:cxnLst>
              <a:rect l="0" t="0" r="r" b="b"/>
              <a:pathLst>
                <a:path w="157" h="197">
                  <a:moveTo>
                    <a:pt x="33" y="0"/>
                  </a:moveTo>
                  <a:lnTo>
                    <a:pt x="157" y="108"/>
                  </a:lnTo>
                  <a:lnTo>
                    <a:pt x="113" y="148"/>
                  </a:lnTo>
                  <a:lnTo>
                    <a:pt x="113" y="159"/>
                  </a:lnTo>
                  <a:lnTo>
                    <a:pt x="78" y="197"/>
                  </a:lnTo>
                  <a:lnTo>
                    <a:pt x="78" y="169"/>
                  </a:lnTo>
                  <a:lnTo>
                    <a:pt x="0" y="10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2" name="Freeform 479"/>
            <p:cNvSpPr>
              <a:spLocks/>
            </p:cNvSpPr>
            <p:nvPr/>
          </p:nvSpPr>
          <p:spPr bwMode="auto">
            <a:xfrm>
              <a:off x="6846888" y="2363788"/>
              <a:ext cx="276225" cy="209550"/>
            </a:xfrm>
            <a:custGeom>
              <a:avLst/>
              <a:gdLst/>
              <a:ahLst/>
              <a:cxnLst>
                <a:cxn ang="0">
                  <a:pos x="117" y="24"/>
                </a:cxn>
                <a:cxn ang="0">
                  <a:pos x="120" y="77"/>
                </a:cxn>
                <a:cxn ang="0">
                  <a:pos x="97" y="78"/>
                </a:cxn>
                <a:cxn ang="0">
                  <a:pos x="86" y="90"/>
                </a:cxn>
                <a:cxn ang="0">
                  <a:pos x="80" y="91"/>
                </a:cxn>
                <a:cxn ang="0">
                  <a:pos x="76" y="87"/>
                </a:cxn>
                <a:cxn ang="0">
                  <a:pos x="65" y="87"/>
                </a:cxn>
                <a:cxn ang="0">
                  <a:pos x="58" y="83"/>
                </a:cxn>
                <a:cxn ang="0">
                  <a:pos x="44" y="83"/>
                </a:cxn>
                <a:cxn ang="0">
                  <a:pos x="34" y="90"/>
                </a:cxn>
                <a:cxn ang="0">
                  <a:pos x="20" y="90"/>
                </a:cxn>
                <a:cxn ang="0">
                  <a:pos x="0" y="75"/>
                </a:cxn>
                <a:cxn ang="0">
                  <a:pos x="0" y="0"/>
                </a:cxn>
                <a:cxn ang="0">
                  <a:pos x="31" y="7"/>
                </a:cxn>
                <a:cxn ang="0">
                  <a:pos x="62" y="26"/>
                </a:cxn>
                <a:cxn ang="0">
                  <a:pos x="66" y="24"/>
                </a:cxn>
                <a:cxn ang="0">
                  <a:pos x="76" y="24"/>
                </a:cxn>
                <a:cxn ang="0">
                  <a:pos x="89" y="20"/>
                </a:cxn>
                <a:cxn ang="0">
                  <a:pos x="99" y="20"/>
                </a:cxn>
                <a:cxn ang="0">
                  <a:pos x="116" y="24"/>
                </a:cxn>
                <a:cxn ang="0">
                  <a:pos x="117" y="24"/>
                </a:cxn>
              </a:cxnLst>
              <a:rect l="0" t="0" r="r" b="b"/>
              <a:pathLst>
                <a:path w="120" h="91">
                  <a:moveTo>
                    <a:pt x="117" y="24"/>
                  </a:moveTo>
                  <a:cubicBezTo>
                    <a:pt x="120" y="77"/>
                    <a:pt x="120" y="77"/>
                    <a:pt x="120" y="77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5"/>
                    <a:pt x="21" y="3"/>
                    <a:pt x="31" y="7"/>
                  </a:cubicBezTo>
                  <a:cubicBezTo>
                    <a:pt x="45" y="12"/>
                    <a:pt x="48" y="24"/>
                    <a:pt x="62" y="26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81" y="22"/>
                    <a:pt x="84" y="21"/>
                    <a:pt x="89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104" y="25"/>
                    <a:pt x="110" y="25"/>
                    <a:pt x="116" y="24"/>
                  </a:cubicBezTo>
                  <a:lnTo>
                    <a:pt x="117" y="24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3" name="Freeform 480"/>
            <p:cNvSpPr>
              <a:spLocks/>
            </p:cNvSpPr>
            <p:nvPr/>
          </p:nvSpPr>
          <p:spPr bwMode="auto">
            <a:xfrm>
              <a:off x="6705600" y="2517775"/>
              <a:ext cx="123825" cy="1873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6" y="8"/>
                </a:cxn>
                <a:cxn ang="0">
                  <a:pos x="22" y="0"/>
                </a:cxn>
                <a:cxn ang="0">
                  <a:pos x="76" y="0"/>
                </a:cxn>
                <a:cxn ang="0">
                  <a:pos x="80" y="8"/>
                </a:cxn>
                <a:cxn ang="0">
                  <a:pos x="83" y="126"/>
                </a:cxn>
                <a:cxn ang="0">
                  <a:pos x="54" y="103"/>
                </a:cxn>
                <a:cxn ang="0">
                  <a:pos x="40" y="100"/>
                </a:cxn>
                <a:cxn ang="0">
                  <a:pos x="33" y="95"/>
                </a:cxn>
                <a:cxn ang="0">
                  <a:pos x="0" y="114"/>
                </a:cxn>
                <a:cxn ang="0">
                  <a:pos x="0" y="6"/>
                </a:cxn>
              </a:cxnLst>
              <a:rect l="0" t="0" r="r" b="b"/>
              <a:pathLst>
                <a:path w="83" h="126">
                  <a:moveTo>
                    <a:pt x="0" y="6"/>
                  </a:moveTo>
                  <a:lnTo>
                    <a:pt x="16" y="8"/>
                  </a:lnTo>
                  <a:lnTo>
                    <a:pt x="22" y="0"/>
                  </a:lnTo>
                  <a:lnTo>
                    <a:pt x="76" y="0"/>
                  </a:lnTo>
                  <a:lnTo>
                    <a:pt x="80" y="8"/>
                  </a:lnTo>
                  <a:lnTo>
                    <a:pt x="83" y="126"/>
                  </a:lnTo>
                  <a:lnTo>
                    <a:pt x="54" y="103"/>
                  </a:lnTo>
                  <a:lnTo>
                    <a:pt x="40" y="100"/>
                  </a:lnTo>
                  <a:lnTo>
                    <a:pt x="33" y="95"/>
                  </a:lnTo>
                  <a:lnTo>
                    <a:pt x="0" y="1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4" name="Freeform 481"/>
            <p:cNvSpPr>
              <a:spLocks/>
            </p:cNvSpPr>
            <p:nvPr/>
          </p:nvSpPr>
          <p:spPr bwMode="auto">
            <a:xfrm>
              <a:off x="6824663" y="2528888"/>
              <a:ext cx="65087" cy="222250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43" y="148"/>
                </a:cxn>
                <a:cxn ang="0">
                  <a:pos x="31" y="148"/>
                </a:cxn>
                <a:cxn ang="0">
                  <a:pos x="23" y="138"/>
                </a:cxn>
                <a:cxn ang="0">
                  <a:pos x="13" y="135"/>
                </a:cxn>
                <a:cxn ang="0">
                  <a:pos x="13" y="126"/>
                </a:cxn>
                <a:cxn ang="0">
                  <a:pos x="3" y="118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43" y="27"/>
                </a:cxn>
              </a:cxnLst>
              <a:rect l="0" t="0" r="r" b="b"/>
              <a:pathLst>
                <a:path w="43" h="148">
                  <a:moveTo>
                    <a:pt x="43" y="27"/>
                  </a:moveTo>
                  <a:lnTo>
                    <a:pt x="43" y="148"/>
                  </a:lnTo>
                  <a:lnTo>
                    <a:pt x="31" y="148"/>
                  </a:lnTo>
                  <a:lnTo>
                    <a:pt x="23" y="138"/>
                  </a:lnTo>
                  <a:lnTo>
                    <a:pt x="13" y="135"/>
                  </a:lnTo>
                  <a:lnTo>
                    <a:pt x="13" y="126"/>
                  </a:lnTo>
                  <a:lnTo>
                    <a:pt x="3" y="118"/>
                  </a:lnTo>
                  <a:lnTo>
                    <a:pt x="0" y="0"/>
                  </a:lnTo>
                  <a:lnTo>
                    <a:pt x="14" y="4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5" name="Freeform 482"/>
            <p:cNvSpPr>
              <a:spLocks/>
            </p:cNvSpPr>
            <p:nvPr/>
          </p:nvSpPr>
          <p:spPr bwMode="auto">
            <a:xfrm>
              <a:off x="6889750" y="2540000"/>
              <a:ext cx="241300" cy="21113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4" y="20"/>
                </a:cxn>
                <a:cxn ang="0">
                  <a:pos x="39" y="10"/>
                </a:cxn>
                <a:cxn ang="0">
                  <a:pos x="60" y="10"/>
                </a:cxn>
                <a:cxn ang="0">
                  <a:pos x="71" y="16"/>
                </a:cxn>
                <a:cxn ang="0">
                  <a:pos x="88" y="16"/>
                </a:cxn>
                <a:cxn ang="0">
                  <a:pos x="94" y="22"/>
                </a:cxn>
                <a:cxn ang="0">
                  <a:pos x="104" y="20"/>
                </a:cxn>
                <a:cxn ang="0">
                  <a:pos x="121" y="2"/>
                </a:cxn>
                <a:cxn ang="0">
                  <a:pos x="156" y="0"/>
                </a:cxn>
                <a:cxn ang="0">
                  <a:pos x="161" y="134"/>
                </a:cxn>
                <a:cxn ang="0">
                  <a:pos x="0" y="141"/>
                </a:cxn>
                <a:cxn ang="0">
                  <a:pos x="0" y="20"/>
                </a:cxn>
              </a:cxnLst>
              <a:rect l="0" t="0" r="r" b="b"/>
              <a:pathLst>
                <a:path w="161" h="141">
                  <a:moveTo>
                    <a:pt x="0" y="20"/>
                  </a:moveTo>
                  <a:lnTo>
                    <a:pt x="24" y="20"/>
                  </a:lnTo>
                  <a:lnTo>
                    <a:pt x="39" y="10"/>
                  </a:lnTo>
                  <a:lnTo>
                    <a:pt x="60" y="10"/>
                  </a:lnTo>
                  <a:lnTo>
                    <a:pt x="71" y="16"/>
                  </a:lnTo>
                  <a:lnTo>
                    <a:pt x="88" y="16"/>
                  </a:lnTo>
                  <a:lnTo>
                    <a:pt x="94" y="22"/>
                  </a:lnTo>
                  <a:lnTo>
                    <a:pt x="104" y="20"/>
                  </a:lnTo>
                  <a:lnTo>
                    <a:pt x="121" y="2"/>
                  </a:lnTo>
                  <a:lnTo>
                    <a:pt x="156" y="0"/>
                  </a:lnTo>
                  <a:lnTo>
                    <a:pt x="161" y="134"/>
                  </a:lnTo>
                  <a:lnTo>
                    <a:pt x="0" y="14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6" name="Freeform 483"/>
            <p:cNvSpPr>
              <a:spLocks/>
            </p:cNvSpPr>
            <p:nvPr/>
          </p:nvSpPr>
          <p:spPr bwMode="auto">
            <a:xfrm>
              <a:off x="6704013" y="2659063"/>
              <a:ext cx="163512" cy="92075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0" y="42"/>
                </a:cxn>
                <a:cxn ang="0">
                  <a:pos x="0" y="61"/>
                </a:cxn>
                <a:cxn ang="0">
                  <a:pos x="109" y="56"/>
                </a:cxn>
                <a:cxn ang="0">
                  <a:pos x="104" y="51"/>
                </a:cxn>
                <a:cxn ang="0">
                  <a:pos x="94" y="48"/>
                </a:cxn>
                <a:cxn ang="0">
                  <a:pos x="94" y="39"/>
                </a:cxn>
                <a:cxn ang="0">
                  <a:pos x="83" y="30"/>
                </a:cxn>
                <a:cxn ang="0">
                  <a:pos x="55" y="8"/>
                </a:cxn>
                <a:cxn ang="0">
                  <a:pos x="43" y="5"/>
                </a:cxn>
                <a:cxn ang="0">
                  <a:pos x="34" y="0"/>
                </a:cxn>
                <a:cxn ang="0">
                  <a:pos x="1" y="19"/>
                </a:cxn>
              </a:cxnLst>
              <a:rect l="0" t="0" r="r" b="b"/>
              <a:pathLst>
                <a:path w="109" h="61">
                  <a:moveTo>
                    <a:pt x="1" y="19"/>
                  </a:moveTo>
                  <a:lnTo>
                    <a:pt x="0" y="42"/>
                  </a:lnTo>
                  <a:lnTo>
                    <a:pt x="0" y="61"/>
                  </a:lnTo>
                  <a:lnTo>
                    <a:pt x="109" y="56"/>
                  </a:lnTo>
                  <a:lnTo>
                    <a:pt x="104" y="51"/>
                  </a:lnTo>
                  <a:lnTo>
                    <a:pt x="94" y="48"/>
                  </a:lnTo>
                  <a:lnTo>
                    <a:pt x="94" y="39"/>
                  </a:lnTo>
                  <a:lnTo>
                    <a:pt x="83" y="30"/>
                  </a:lnTo>
                  <a:lnTo>
                    <a:pt x="55" y="8"/>
                  </a:lnTo>
                  <a:lnTo>
                    <a:pt x="43" y="5"/>
                  </a:lnTo>
                  <a:lnTo>
                    <a:pt x="34" y="0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7" name="Freeform 484"/>
            <p:cNvSpPr>
              <a:spLocks/>
            </p:cNvSpPr>
            <p:nvPr/>
          </p:nvSpPr>
          <p:spPr bwMode="auto">
            <a:xfrm>
              <a:off x="6704013" y="2743200"/>
              <a:ext cx="176212" cy="1873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5"/>
                </a:cxn>
                <a:cxn ang="0">
                  <a:pos x="47" y="125"/>
                </a:cxn>
                <a:cxn ang="0">
                  <a:pos x="91" y="106"/>
                </a:cxn>
                <a:cxn ang="0">
                  <a:pos x="103" y="82"/>
                </a:cxn>
                <a:cxn ang="0">
                  <a:pos x="107" y="85"/>
                </a:cxn>
                <a:cxn ang="0">
                  <a:pos x="118" y="82"/>
                </a:cxn>
                <a:cxn ang="0">
                  <a:pos x="118" y="5"/>
                </a:cxn>
                <a:cxn ang="0">
                  <a:pos x="112" y="5"/>
                </a:cxn>
                <a:cxn ang="0">
                  <a:pos x="109" y="0"/>
                </a:cxn>
                <a:cxn ang="0">
                  <a:pos x="0" y="5"/>
                </a:cxn>
              </a:cxnLst>
              <a:rect l="0" t="0" r="r" b="b"/>
              <a:pathLst>
                <a:path w="118" h="125">
                  <a:moveTo>
                    <a:pt x="0" y="5"/>
                  </a:moveTo>
                  <a:lnTo>
                    <a:pt x="0" y="115"/>
                  </a:lnTo>
                  <a:lnTo>
                    <a:pt x="47" y="125"/>
                  </a:lnTo>
                  <a:lnTo>
                    <a:pt x="91" y="106"/>
                  </a:lnTo>
                  <a:lnTo>
                    <a:pt x="103" y="82"/>
                  </a:lnTo>
                  <a:lnTo>
                    <a:pt x="107" y="85"/>
                  </a:lnTo>
                  <a:lnTo>
                    <a:pt x="118" y="82"/>
                  </a:lnTo>
                  <a:lnTo>
                    <a:pt x="118" y="5"/>
                  </a:lnTo>
                  <a:lnTo>
                    <a:pt x="112" y="5"/>
                  </a:lnTo>
                  <a:lnTo>
                    <a:pt x="10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8" name="Freeform 485"/>
            <p:cNvSpPr>
              <a:spLocks/>
            </p:cNvSpPr>
            <p:nvPr/>
          </p:nvSpPr>
          <p:spPr bwMode="auto">
            <a:xfrm>
              <a:off x="6880225" y="2740025"/>
              <a:ext cx="258763" cy="1000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7"/>
                </a:cxn>
                <a:cxn ang="0">
                  <a:pos x="167" y="0"/>
                </a:cxn>
                <a:cxn ang="0">
                  <a:pos x="173" y="60"/>
                </a:cxn>
                <a:cxn ang="0">
                  <a:pos x="162" y="60"/>
                </a:cxn>
                <a:cxn ang="0">
                  <a:pos x="156" y="53"/>
                </a:cxn>
                <a:cxn ang="0">
                  <a:pos x="143" y="54"/>
                </a:cxn>
                <a:cxn ang="0">
                  <a:pos x="139" y="60"/>
                </a:cxn>
                <a:cxn ang="0">
                  <a:pos x="127" y="60"/>
                </a:cxn>
                <a:cxn ang="0">
                  <a:pos x="125" y="54"/>
                </a:cxn>
                <a:cxn ang="0">
                  <a:pos x="113" y="51"/>
                </a:cxn>
                <a:cxn ang="0">
                  <a:pos x="97" y="54"/>
                </a:cxn>
                <a:cxn ang="0">
                  <a:pos x="94" y="63"/>
                </a:cxn>
                <a:cxn ang="0">
                  <a:pos x="82" y="67"/>
                </a:cxn>
                <a:cxn ang="0">
                  <a:pos x="51" y="65"/>
                </a:cxn>
                <a:cxn ang="0">
                  <a:pos x="0" y="47"/>
                </a:cxn>
                <a:cxn ang="0">
                  <a:pos x="0" y="7"/>
                </a:cxn>
              </a:cxnLst>
              <a:rect l="0" t="0" r="r" b="b"/>
              <a:pathLst>
                <a:path w="173" h="67">
                  <a:moveTo>
                    <a:pt x="0" y="7"/>
                  </a:moveTo>
                  <a:lnTo>
                    <a:pt x="6" y="7"/>
                  </a:lnTo>
                  <a:lnTo>
                    <a:pt x="167" y="0"/>
                  </a:lnTo>
                  <a:lnTo>
                    <a:pt x="173" y="60"/>
                  </a:lnTo>
                  <a:lnTo>
                    <a:pt x="162" y="60"/>
                  </a:lnTo>
                  <a:lnTo>
                    <a:pt x="156" y="53"/>
                  </a:lnTo>
                  <a:lnTo>
                    <a:pt x="143" y="54"/>
                  </a:lnTo>
                  <a:lnTo>
                    <a:pt x="139" y="60"/>
                  </a:lnTo>
                  <a:lnTo>
                    <a:pt x="127" y="60"/>
                  </a:lnTo>
                  <a:lnTo>
                    <a:pt x="125" y="54"/>
                  </a:lnTo>
                  <a:lnTo>
                    <a:pt x="113" y="51"/>
                  </a:lnTo>
                  <a:lnTo>
                    <a:pt x="97" y="54"/>
                  </a:lnTo>
                  <a:lnTo>
                    <a:pt x="94" y="63"/>
                  </a:lnTo>
                  <a:lnTo>
                    <a:pt x="82" y="67"/>
                  </a:lnTo>
                  <a:lnTo>
                    <a:pt x="51" y="65"/>
                  </a:lnTo>
                  <a:lnTo>
                    <a:pt x="0" y="4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19" name="Freeform 486"/>
            <p:cNvSpPr>
              <a:spLocks/>
            </p:cNvSpPr>
            <p:nvPr/>
          </p:nvSpPr>
          <p:spPr bwMode="auto">
            <a:xfrm>
              <a:off x="6931025" y="2978150"/>
              <a:ext cx="242888" cy="207963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23" y="32"/>
                </a:cxn>
                <a:cxn ang="0">
                  <a:pos x="16" y="51"/>
                </a:cxn>
                <a:cxn ang="0">
                  <a:pos x="8" y="60"/>
                </a:cxn>
                <a:cxn ang="0">
                  <a:pos x="0" y="111"/>
                </a:cxn>
                <a:cxn ang="0">
                  <a:pos x="8" y="139"/>
                </a:cxn>
                <a:cxn ang="0">
                  <a:pos x="32" y="137"/>
                </a:cxn>
                <a:cxn ang="0">
                  <a:pos x="162" y="132"/>
                </a:cxn>
                <a:cxn ang="0">
                  <a:pos x="149" y="119"/>
                </a:cxn>
                <a:cxn ang="0">
                  <a:pos x="143" y="0"/>
                </a:cxn>
                <a:cxn ang="0">
                  <a:pos x="80" y="20"/>
                </a:cxn>
                <a:cxn ang="0">
                  <a:pos x="62" y="20"/>
                </a:cxn>
                <a:cxn ang="0">
                  <a:pos x="31" y="5"/>
                </a:cxn>
              </a:cxnLst>
              <a:rect l="0" t="0" r="r" b="b"/>
              <a:pathLst>
                <a:path w="162" h="139">
                  <a:moveTo>
                    <a:pt x="31" y="5"/>
                  </a:moveTo>
                  <a:lnTo>
                    <a:pt x="23" y="32"/>
                  </a:lnTo>
                  <a:lnTo>
                    <a:pt x="16" y="51"/>
                  </a:lnTo>
                  <a:lnTo>
                    <a:pt x="8" y="60"/>
                  </a:lnTo>
                  <a:lnTo>
                    <a:pt x="0" y="111"/>
                  </a:lnTo>
                  <a:lnTo>
                    <a:pt x="8" y="139"/>
                  </a:lnTo>
                  <a:lnTo>
                    <a:pt x="32" y="137"/>
                  </a:lnTo>
                  <a:lnTo>
                    <a:pt x="162" y="132"/>
                  </a:lnTo>
                  <a:lnTo>
                    <a:pt x="149" y="119"/>
                  </a:lnTo>
                  <a:lnTo>
                    <a:pt x="143" y="0"/>
                  </a:lnTo>
                  <a:lnTo>
                    <a:pt x="80" y="20"/>
                  </a:lnTo>
                  <a:lnTo>
                    <a:pt x="62" y="2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0" name="Freeform 487"/>
            <p:cNvSpPr>
              <a:spLocks/>
            </p:cNvSpPr>
            <p:nvPr/>
          </p:nvSpPr>
          <p:spPr bwMode="auto">
            <a:xfrm>
              <a:off x="6880225" y="2809875"/>
              <a:ext cx="265113" cy="198438"/>
            </a:xfrm>
            <a:custGeom>
              <a:avLst/>
              <a:gdLst/>
              <a:ahLst/>
              <a:cxnLst>
                <a:cxn ang="0">
                  <a:pos x="177" y="112"/>
                </a:cxn>
                <a:cxn ang="0">
                  <a:pos x="114" y="132"/>
                </a:cxn>
                <a:cxn ang="0">
                  <a:pos x="96" y="132"/>
                </a:cxn>
                <a:cxn ang="0">
                  <a:pos x="65" y="117"/>
                </a:cxn>
                <a:cxn ang="0">
                  <a:pos x="62" y="114"/>
                </a:cxn>
                <a:cxn ang="0">
                  <a:pos x="36" y="115"/>
                </a:cxn>
                <a:cxn ang="0">
                  <a:pos x="17" y="114"/>
                </a:cxn>
                <a:cxn ang="0">
                  <a:pos x="0" y="109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51" y="18"/>
                </a:cxn>
                <a:cxn ang="0">
                  <a:pos x="82" y="20"/>
                </a:cxn>
                <a:cxn ang="0">
                  <a:pos x="94" y="16"/>
                </a:cxn>
                <a:cxn ang="0">
                  <a:pos x="97" y="7"/>
                </a:cxn>
                <a:cxn ang="0">
                  <a:pos x="113" y="4"/>
                </a:cxn>
                <a:cxn ang="0">
                  <a:pos x="125" y="7"/>
                </a:cxn>
                <a:cxn ang="0">
                  <a:pos x="127" y="13"/>
                </a:cxn>
                <a:cxn ang="0">
                  <a:pos x="139" y="13"/>
                </a:cxn>
                <a:cxn ang="0">
                  <a:pos x="143" y="7"/>
                </a:cxn>
                <a:cxn ang="0">
                  <a:pos x="156" y="6"/>
                </a:cxn>
                <a:cxn ang="0">
                  <a:pos x="162" y="13"/>
                </a:cxn>
                <a:cxn ang="0">
                  <a:pos x="173" y="13"/>
                </a:cxn>
                <a:cxn ang="0">
                  <a:pos x="177" y="112"/>
                </a:cxn>
              </a:cxnLst>
              <a:rect l="0" t="0" r="r" b="b"/>
              <a:pathLst>
                <a:path w="177" h="132">
                  <a:moveTo>
                    <a:pt x="177" y="112"/>
                  </a:moveTo>
                  <a:lnTo>
                    <a:pt x="114" y="132"/>
                  </a:lnTo>
                  <a:lnTo>
                    <a:pt x="96" y="132"/>
                  </a:lnTo>
                  <a:lnTo>
                    <a:pt x="65" y="117"/>
                  </a:lnTo>
                  <a:lnTo>
                    <a:pt x="62" y="114"/>
                  </a:lnTo>
                  <a:lnTo>
                    <a:pt x="36" y="115"/>
                  </a:lnTo>
                  <a:lnTo>
                    <a:pt x="17" y="114"/>
                  </a:lnTo>
                  <a:lnTo>
                    <a:pt x="0" y="109"/>
                  </a:lnTo>
                  <a:lnTo>
                    <a:pt x="0" y="37"/>
                  </a:lnTo>
                  <a:lnTo>
                    <a:pt x="0" y="0"/>
                  </a:lnTo>
                  <a:lnTo>
                    <a:pt x="51" y="18"/>
                  </a:lnTo>
                  <a:lnTo>
                    <a:pt x="82" y="20"/>
                  </a:lnTo>
                  <a:lnTo>
                    <a:pt x="94" y="16"/>
                  </a:lnTo>
                  <a:lnTo>
                    <a:pt x="97" y="7"/>
                  </a:lnTo>
                  <a:lnTo>
                    <a:pt x="113" y="4"/>
                  </a:lnTo>
                  <a:lnTo>
                    <a:pt x="125" y="7"/>
                  </a:lnTo>
                  <a:lnTo>
                    <a:pt x="127" y="13"/>
                  </a:lnTo>
                  <a:lnTo>
                    <a:pt x="139" y="13"/>
                  </a:lnTo>
                  <a:lnTo>
                    <a:pt x="143" y="7"/>
                  </a:lnTo>
                  <a:lnTo>
                    <a:pt x="156" y="6"/>
                  </a:lnTo>
                  <a:lnTo>
                    <a:pt x="162" y="13"/>
                  </a:lnTo>
                  <a:lnTo>
                    <a:pt x="173" y="13"/>
                  </a:lnTo>
                  <a:lnTo>
                    <a:pt x="177" y="112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1" name="Freeform 488"/>
            <p:cNvSpPr>
              <a:spLocks/>
            </p:cNvSpPr>
            <p:nvPr/>
          </p:nvSpPr>
          <p:spPr bwMode="auto">
            <a:xfrm>
              <a:off x="3621088" y="1066800"/>
              <a:ext cx="320675" cy="2095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14" y="3"/>
                </a:cxn>
                <a:cxn ang="0">
                  <a:pos x="214" y="141"/>
                </a:cxn>
                <a:cxn ang="0">
                  <a:pos x="0" y="134"/>
                </a:cxn>
                <a:cxn ang="0">
                  <a:pos x="4" y="0"/>
                </a:cxn>
              </a:cxnLst>
              <a:rect l="0" t="0" r="r" b="b"/>
              <a:pathLst>
                <a:path w="214" h="141">
                  <a:moveTo>
                    <a:pt x="4" y="0"/>
                  </a:moveTo>
                  <a:lnTo>
                    <a:pt x="214" y="3"/>
                  </a:lnTo>
                  <a:lnTo>
                    <a:pt x="214" y="141"/>
                  </a:lnTo>
                  <a:lnTo>
                    <a:pt x="0" y="13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2" name="Freeform 489"/>
            <p:cNvSpPr>
              <a:spLocks/>
            </p:cNvSpPr>
            <p:nvPr/>
          </p:nvSpPr>
          <p:spPr bwMode="auto">
            <a:xfrm>
              <a:off x="3941763" y="1069975"/>
              <a:ext cx="211137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6"/>
                </a:cxn>
                <a:cxn ang="0">
                  <a:pos x="141" y="140"/>
                </a:cxn>
                <a:cxn ang="0">
                  <a:pos x="0" y="138"/>
                </a:cxn>
                <a:cxn ang="0">
                  <a:pos x="0" y="0"/>
                </a:cxn>
              </a:cxnLst>
              <a:rect l="0" t="0" r="r" b="b"/>
              <a:pathLst>
                <a:path w="141" h="140">
                  <a:moveTo>
                    <a:pt x="0" y="0"/>
                  </a:moveTo>
                  <a:lnTo>
                    <a:pt x="141" y="6"/>
                  </a:lnTo>
                  <a:lnTo>
                    <a:pt x="141" y="140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3" name="Freeform 490"/>
            <p:cNvSpPr>
              <a:spLocks/>
            </p:cNvSpPr>
            <p:nvPr/>
          </p:nvSpPr>
          <p:spPr bwMode="auto">
            <a:xfrm>
              <a:off x="3613150" y="1266825"/>
              <a:ext cx="328613" cy="2111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0" y="7"/>
                </a:cxn>
                <a:cxn ang="0">
                  <a:pos x="220" y="141"/>
                </a:cxn>
                <a:cxn ang="0">
                  <a:pos x="0" y="135"/>
                </a:cxn>
                <a:cxn ang="0">
                  <a:pos x="6" y="0"/>
                </a:cxn>
              </a:cxnLst>
              <a:rect l="0" t="0" r="r" b="b"/>
              <a:pathLst>
                <a:path w="220" h="141">
                  <a:moveTo>
                    <a:pt x="6" y="0"/>
                  </a:moveTo>
                  <a:lnTo>
                    <a:pt x="220" y="7"/>
                  </a:lnTo>
                  <a:lnTo>
                    <a:pt x="220" y="141"/>
                  </a:lnTo>
                  <a:lnTo>
                    <a:pt x="0" y="13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4" name="Freeform 491"/>
            <p:cNvSpPr>
              <a:spLocks/>
            </p:cNvSpPr>
            <p:nvPr/>
          </p:nvSpPr>
          <p:spPr bwMode="auto">
            <a:xfrm>
              <a:off x="3941763" y="1276350"/>
              <a:ext cx="211137" cy="207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2"/>
                </a:cxn>
                <a:cxn ang="0">
                  <a:pos x="141" y="139"/>
                </a:cxn>
                <a:cxn ang="0">
                  <a:pos x="0" y="134"/>
                </a:cxn>
                <a:cxn ang="0">
                  <a:pos x="0" y="0"/>
                </a:cxn>
              </a:cxnLst>
              <a:rect l="0" t="0" r="r" b="b"/>
              <a:pathLst>
                <a:path w="141" h="139">
                  <a:moveTo>
                    <a:pt x="0" y="0"/>
                  </a:moveTo>
                  <a:lnTo>
                    <a:pt x="141" y="2"/>
                  </a:lnTo>
                  <a:lnTo>
                    <a:pt x="141" y="139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5" name="Freeform 492"/>
            <p:cNvSpPr>
              <a:spLocks/>
            </p:cNvSpPr>
            <p:nvPr/>
          </p:nvSpPr>
          <p:spPr bwMode="auto">
            <a:xfrm>
              <a:off x="4152900" y="1079500"/>
              <a:ext cx="204788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5"/>
                </a:cxn>
                <a:cxn ang="0">
                  <a:pos x="137" y="140"/>
                </a:cxn>
                <a:cxn ang="0">
                  <a:pos x="0" y="134"/>
                </a:cxn>
                <a:cxn ang="0">
                  <a:pos x="0" y="0"/>
                </a:cxn>
              </a:cxnLst>
              <a:rect l="0" t="0" r="r" b="b"/>
              <a:pathLst>
                <a:path w="137" h="140">
                  <a:moveTo>
                    <a:pt x="0" y="0"/>
                  </a:moveTo>
                  <a:lnTo>
                    <a:pt x="137" y="5"/>
                  </a:lnTo>
                  <a:lnTo>
                    <a:pt x="137" y="140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6" name="Freeform 493"/>
            <p:cNvSpPr>
              <a:spLocks/>
            </p:cNvSpPr>
            <p:nvPr/>
          </p:nvSpPr>
          <p:spPr bwMode="auto">
            <a:xfrm>
              <a:off x="4152900" y="1279525"/>
              <a:ext cx="204788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6"/>
                </a:cxn>
                <a:cxn ang="0">
                  <a:pos x="137" y="142"/>
                </a:cxn>
                <a:cxn ang="0">
                  <a:pos x="0" y="137"/>
                </a:cxn>
                <a:cxn ang="0">
                  <a:pos x="0" y="0"/>
                </a:cxn>
              </a:cxnLst>
              <a:rect l="0" t="0" r="r" b="b"/>
              <a:pathLst>
                <a:path w="137" h="142">
                  <a:moveTo>
                    <a:pt x="0" y="0"/>
                  </a:moveTo>
                  <a:lnTo>
                    <a:pt x="137" y="6"/>
                  </a:lnTo>
                  <a:lnTo>
                    <a:pt x="137" y="142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7" name="Freeform 494"/>
            <p:cNvSpPr>
              <a:spLocks/>
            </p:cNvSpPr>
            <p:nvPr/>
          </p:nvSpPr>
          <p:spPr bwMode="auto">
            <a:xfrm>
              <a:off x="4357688" y="1087438"/>
              <a:ext cx="212725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1"/>
                </a:cxn>
                <a:cxn ang="0">
                  <a:pos x="142" y="138"/>
                </a:cxn>
                <a:cxn ang="0">
                  <a:pos x="0" y="135"/>
                </a:cxn>
                <a:cxn ang="0">
                  <a:pos x="0" y="0"/>
                </a:cxn>
              </a:cxnLst>
              <a:rect l="0" t="0" r="r" b="b"/>
              <a:pathLst>
                <a:path w="142" h="138">
                  <a:moveTo>
                    <a:pt x="0" y="0"/>
                  </a:moveTo>
                  <a:lnTo>
                    <a:pt x="142" y="1"/>
                  </a:lnTo>
                  <a:lnTo>
                    <a:pt x="142" y="138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8" name="Freeform 495"/>
            <p:cNvSpPr>
              <a:spLocks/>
            </p:cNvSpPr>
            <p:nvPr/>
          </p:nvSpPr>
          <p:spPr bwMode="auto">
            <a:xfrm>
              <a:off x="4570413" y="1089025"/>
              <a:ext cx="222250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2"/>
                </a:cxn>
                <a:cxn ang="0">
                  <a:pos x="148" y="142"/>
                </a:cxn>
                <a:cxn ang="0">
                  <a:pos x="0" y="137"/>
                </a:cxn>
                <a:cxn ang="0">
                  <a:pos x="0" y="0"/>
                </a:cxn>
              </a:cxnLst>
              <a:rect l="0" t="0" r="r" b="b"/>
              <a:pathLst>
                <a:path w="148" h="142">
                  <a:moveTo>
                    <a:pt x="0" y="0"/>
                  </a:moveTo>
                  <a:lnTo>
                    <a:pt x="148" y="2"/>
                  </a:lnTo>
                  <a:lnTo>
                    <a:pt x="148" y="142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29" name="Freeform 496"/>
            <p:cNvSpPr>
              <a:spLocks/>
            </p:cNvSpPr>
            <p:nvPr/>
          </p:nvSpPr>
          <p:spPr bwMode="auto">
            <a:xfrm>
              <a:off x="4357688" y="1289050"/>
              <a:ext cx="212725" cy="207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3"/>
                </a:cxn>
                <a:cxn ang="0">
                  <a:pos x="142" y="139"/>
                </a:cxn>
                <a:cxn ang="0">
                  <a:pos x="0" y="136"/>
                </a:cxn>
                <a:cxn ang="0">
                  <a:pos x="0" y="0"/>
                </a:cxn>
              </a:cxnLst>
              <a:rect l="0" t="0" r="r" b="b"/>
              <a:pathLst>
                <a:path w="142" h="139">
                  <a:moveTo>
                    <a:pt x="0" y="0"/>
                  </a:moveTo>
                  <a:lnTo>
                    <a:pt x="142" y="3"/>
                  </a:lnTo>
                  <a:lnTo>
                    <a:pt x="142" y="139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0" name="Freeform 497"/>
            <p:cNvSpPr>
              <a:spLocks/>
            </p:cNvSpPr>
            <p:nvPr/>
          </p:nvSpPr>
          <p:spPr bwMode="auto">
            <a:xfrm>
              <a:off x="4570413" y="1293813"/>
              <a:ext cx="222250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" y="5"/>
                </a:cxn>
                <a:cxn ang="0">
                  <a:pos x="148" y="140"/>
                </a:cxn>
                <a:cxn ang="0">
                  <a:pos x="0" y="136"/>
                </a:cxn>
                <a:cxn ang="0">
                  <a:pos x="0" y="0"/>
                </a:cxn>
              </a:cxnLst>
              <a:rect l="0" t="0" r="r" b="b"/>
              <a:pathLst>
                <a:path w="148" h="140">
                  <a:moveTo>
                    <a:pt x="0" y="0"/>
                  </a:moveTo>
                  <a:lnTo>
                    <a:pt x="148" y="5"/>
                  </a:lnTo>
                  <a:lnTo>
                    <a:pt x="148" y="140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1" name="Freeform 498"/>
            <p:cNvSpPr>
              <a:spLocks/>
            </p:cNvSpPr>
            <p:nvPr/>
          </p:nvSpPr>
          <p:spPr bwMode="auto">
            <a:xfrm>
              <a:off x="3606800" y="1468438"/>
              <a:ext cx="334963" cy="2127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24" y="6"/>
                </a:cxn>
                <a:cxn ang="0">
                  <a:pos x="224" y="142"/>
                </a:cxn>
                <a:cxn ang="0">
                  <a:pos x="0" y="134"/>
                </a:cxn>
                <a:cxn ang="0">
                  <a:pos x="4" y="0"/>
                </a:cxn>
              </a:cxnLst>
              <a:rect l="0" t="0" r="r" b="b"/>
              <a:pathLst>
                <a:path w="224" h="142">
                  <a:moveTo>
                    <a:pt x="4" y="0"/>
                  </a:moveTo>
                  <a:lnTo>
                    <a:pt x="224" y="6"/>
                  </a:lnTo>
                  <a:lnTo>
                    <a:pt x="224" y="142"/>
                  </a:lnTo>
                  <a:lnTo>
                    <a:pt x="0" y="13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2" name="Freeform 499"/>
            <p:cNvSpPr>
              <a:spLocks/>
            </p:cNvSpPr>
            <p:nvPr/>
          </p:nvSpPr>
          <p:spPr bwMode="auto">
            <a:xfrm>
              <a:off x="3594100" y="1668463"/>
              <a:ext cx="347663" cy="23018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33" y="8"/>
                </a:cxn>
                <a:cxn ang="0">
                  <a:pos x="233" y="153"/>
                </a:cxn>
                <a:cxn ang="0">
                  <a:pos x="133" y="153"/>
                </a:cxn>
                <a:cxn ang="0">
                  <a:pos x="0" y="147"/>
                </a:cxn>
                <a:cxn ang="0">
                  <a:pos x="9" y="0"/>
                </a:cxn>
              </a:cxnLst>
              <a:rect l="0" t="0" r="r" b="b"/>
              <a:pathLst>
                <a:path w="233" h="153">
                  <a:moveTo>
                    <a:pt x="9" y="0"/>
                  </a:moveTo>
                  <a:lnTo>
                    <a:pt x="233" y="8"/>
                  </a:lnTo>
                  <a:lnTo>
                    <a:pt x="233" y="153"/>
                  </a:lnTo>
                  <a:lnTo>
                    <a:pt x="133" y="153"/>
                  </a:lnTo>
                  <a:lnTo>
                    <a:pt x="0" y="14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3" name="Freeform 500"/>
            <p:cNvSpPr>
              <a:spLocks/>
            </p:cNvSpPr>
            <p:nvPr/>
          </p:nvSpPr>
          <p:spPr bwMode="auto">
            <a:xfrm>
              <a:off x="3941763" y="1477963"/>
              <a:ext cx="211137" cy="203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5"/>
                </a:cxn>
                <a:cxn ang="0">
                  <a:pos x="141" y="136"/>
                </a:cxn>
                <a:cxn ang="0">
                  <a:pos x="0" y="136"/>
                </a:cxn>
                <a:cxn ang="0">
                  <a:pos x="0" y="0"/>
                </a:cxn>
              </a:cxnLst>
              <a:rect l="0" t="0" r="r" b="b"/>
              <a:pathLst>
                <a:path w="141" h="136">
                  <a:moveTo>
                    <a:pt x="0" y="0"/>
                  </a:moveTo>
                  <a:lnTo>
                    <a:pt x="141" y="5"/>
                  </a:lnTo>
                  <a:lnTo>
                    <a:pt x="141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4" name="Freeform 501"/>
            <p:cNvSpPr>
              <a:spLocks/>
            </p:cNvSpPr>
            <p:nvPr/>
          </p:nvSpPr>
          <p:spPr bwMode="auto">
            <a:xfrm>
              <a:off x="3941763" y="1681163"/>
              <a:ext cx="211137" cy="222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1" y="0"/>
                </a:cxn>
                <a:cxn ang="0">
                  <a:pos x="141" y="149"/>
                </a:cxn>
                <a:cxn ang="0">
                  <a:pos x="35" y="146"/>
                </a:cxn>
                <a:cxn ang="0">
                  <a:pos x="0" y="145"/>
                </a:cxn>
                <a:cxn ang="0">
                  <a:pos x="0" y="0"/>
                </a:cxn>
              </a:cxnLst>
              <a:rect l="0" t="0" r="r" b="b"/>
              <a:pathLst>
                <a:path w="141" h="149">
                  <a:moveTo>
                    <a:pt x="0" y="0"/>
                  </a:moveTo>
                  <a:lnTo>
                    <a:pt x="141" y="0"/>
                  </a:lnTo>
                  <a:lnTo>
                    <a:pt x="141" y="149"/>
                  </a:lnTo>
                  <a:lnTo>
                    <a:pt x="35" y="146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5" name="Freeform 502"/>
            <p:cNvSpPr>
              <a:spLocks/>
            </p:cNvSpPr>
            <p:nvPr/>
          </p:nvSpPr>
          <p:spPr bwMode="auto">
            <a:xfrm>
              <a:off x="4152900" y="1484313"/>
              <a:ext cx="204788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5"/>
                </a:cxn>
                <a:cxn ang="0">
                  <a:pos x="137" y="137"/>
                </a:cxn>
                <a:cxn ang="0">
                  <a:pos x="0" y="131"/>
                </a:cxn>
                <a:cxn ang="0">
                  <a:pos x="0" y="97"/>
                </a:cxn>
                <a:cxn ang="0">
                  <a:pos x="0" y="0"/>
                </a:cxn>
              </a:cxnLst>
              <a:rect l="0" t="0" r="r" b="b"/>
              <a:pathLst>
                <a:path w="137" h="137">
                  <a:moveTo>
                    <a:pt x="0" y="0"/>
                  </a:moveTo>
                  <a:lnTo>
                    <a:pt x="137" y="5"/>
                  </a:lnTo>
                  <a:lnTo>
                    <a:pt x="137" y="137"/>
                  </a:lnTo>
                  <a:lnTo>
                    <a:pt x="0" y="131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6" name="Freeform 503"/>
            <p:cNvSpPr>
              <a:spLocks/>
            </p:cNvSpPr>
            <p:nvPr/>
          </p:nvSpPr>
          <p:spPr bwMode="auto">
            <a:xfrm>
              <a:off x="4152900" y="1681163"/>
              <a:ext cx="204788" cy="225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6"/>
                </a:cxn>
                <a:cxn ang="0">
                  <a:pos x="137" y="151"/>
                </a:cxn>
                <a:cxn ang="0">
                  <a:pos x="0" y="149"/>
                </a:cxn>
                <a:cxn ang="0">
                  <a:pos x="0" y="0"/>
                </a:cxn>
              </a:cxnLst>
              <a:rect l="0" t="0" r="r" b="b"/>
              <a:pathLst>
                <a:path w="137" h="151">
                  <a:moveTo>
                    <a:pt x="0" y="0"/>
                  </a:moveTo>
                  <a:lnTo>
                    <a:pt x="137" y="6"/>
                  </a:lnTo>
                  <a:lnTo>
                    <a:pt x="137" y="151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7" name="Freeform 504"/>
            <p:cNvSpPr>
              <a:spLocks/>
            </p:cNvSpPr>
            <p:nvPr/>
          </p:nvSpPr>
          <p:spPr bwMode="auto">
            <a:xfrm>
              <a:off x="4357688" y="1492250"/>
              <a:ext cx="2127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3"/>
                </a:cxn>
                <a:cxn ang="0">
                  <a:pos x="142" y="135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142" h="135">
                  <a:moveTo>
                    <a:pt x="0" y="0"/>
                  </a:moveTo>
                  <a:lnTo>
                    <a:pt x="142" y="3"/>
                  </a:lnTo>
                  <a:lnTo>
                    <a:pt x="142" y="135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8" name="Freeform 505"/>
            <p:cNvSpPr>
              <a:spLocks/>
            </p:cNvSpPr>
            <p:nvPr/>
          </p:nvSpPr>
          <p:spPr bwMode="auto">
            <a:xfrm>
              <a:off x="4092575" y="2970213"/>
              <a:ext cx="212725" cy="212725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13" y="140"/>
                </a:cxn>
                <a:cxn ang="0">
                  <a:pos x="142" y="142"/>
                </a:cxn>
                <a:cxn ang="0">
                  <a:pos x="142" y="2"/>
                </a:cxn>
                <a:cxn ang="0">
                  <a:pos x="5" y="0"/>
                </a:cxn>
                <a:cxn ang="0">
                  <a:pos x="0" y="134"/>
                </a:cxn>
              </a:cxnLst>
              <a:rect l="0" t="0" r="r" b="b"/>
              <a:pathLst>
                <a:path w="142" h="142">
                  <a:moveTo>
                    <a:pt x="0" y="134"/>
                  </a:moveTo>
                  <a:lnTo>
                    <a:pt x="113" y="140"/>
                  </a:lnTo>
                  <a:lnTo>
                    <a:pt x="142" y="142"/>
                  </a:lnTo>
                  <a:lnTo>
                    <a:pt x="142" y="2"/>
                  </a:lnTo>
                  <a:lnTo>
                    <a:pt x="5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39" name="Freeform 506"/>
            <p:cNvSpPr>
              <a:spLocks/>
            </p:cNvSpPr>
            <p:nvPr/>
          </p:nvSpPr>
          <p:spPr bwMode="auto">
            <a:xfrm>
              <a:off x="4305300" y="2973388"/>
              <a:ext cx="201613" cy="20955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5" y="140"/>
                </a:cxn>
                <a:cxn ang="0">
                  <a:pos x="135" y="1"/>
                </a:cxn>
                <a:cxn ang="0">
                  <a:pos x="0" y="0"/>
                </a:cxn>
                <a:cxn ang="0">
                  <a:pos x="0" y="140"/>
                </a:cxn>
              </a:cxnLst>
              <a:rect l="0" t="0" r="r" b="b"/>
              <a:pathLst>
                <a:path w="135" h="140">
                  <a:moveTo>
                    <a:pt x="0" y="140"/>
                  </a:moveTo>
                  <a:lnTo>
                    <a:pt x="135" y="140"/>
                  </a:lnTo>
                  <a:lnTo>
                    <a:pt x="135" y="1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0" name="Freeform 507"/>
            <p:cNvSpPr>
              <a:spLocks/>
            </p:cNvSpPr>
            <p:nvPr/>
          </p:nvSpPr>
          <p:spPr bwMode="auto">
            <a:xfrm>
              <a:off x="4506913" y="2974975"/>
              <a:ext cx="206375" cy="207963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37" y="139"/>
                </a:cxn>
                <a:cxn ang="0">
                  <a:pos x="137" y="4"/>
                </a:cxn>
                <a:cxn ang="0">
                  <a:pos x="0" y="0"/>
                </a:cxn>
                <a:cxn ang="0">
                  <a:pos x="0" y="139"/>
                </a:cxn>
              </a:cxnLst>
              <a:rect l="0" t="0" r="r" b="b"/>
              <a:pathLst>
                <a:path w="137" h="139">
                  <a:moveTo>
                    <a:pt x="0" y="139"/>
                  </a:moveTo>
                  <a:lnTo>
                    <a:pt x="137" y="139"/>
                  </a:lnTo>
                  <a:lnTo>
                    <a:pt x="137" y="4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1" name="Rectangle 508"/>
            <p:cNvSpPr>
              <a:spLocks noChangeArrowheads="1"/>
            </p:cNvSpPr>
            <p:nvPr/>
          </p:nvSpPr>
          <p:spPr bwMode="auto">
            <a:xfrm>
              <a:off x="4713288" y="2981325"/>
              <a:ext cx="211137" cy="201613"/>
            </a:xfrm>
            <a:prstGeom prst="rect">
              <a:avLst/>
            </a:prstGeom>
            <a:solidFill>
              <a:srgbClr val="D27D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2" name="Freeform 509"/>
            <p:cNvSpPr>
              <a:spLocks/>
            </p:cNvSpPr>
            <p:nvPr/>
          </p:nvSpPr>
          <p:spPr bwMode="auto">
            <a:xfrm>
              <a:off x="4924425" y="2981325"/>
              <a:ext cx="206375" cy="201613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137" y="135"/>
                </a:cxn>
                <a:cxn ang="0">
                  <a:pos x="137" y="1"/>
                </a:cxn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37" h="135">
                  <a:moveTo>
                    <a:pt x="0" y="135"/>
                  </a:moveTo>
                  <a:lnTo>
                    <a:pt x="137" y="135"/>
                  </a:lnTo>
                  <a:lnTo>
                    <a:pt x="137" y="1"/>
                  </a:lnTo>
                  <a:lnTo>
                    <a:pt x="0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3" name="Freeform 510"/>
            <p:cNvSpPr>
              <a:spLocks/>
            </p:cNvSpPr>
            <p:nvPr/>
          </p:nvSpPr>
          <p:spPr bwMode="auto">
            <a:xfrm>
              <a:off x="4933950" y="2773363"/>
              <a:ext cx="222250" cy="209550"/>
            </a:xfrm>
            <a:custGeom>
              <a:avLst/>
              <a:gdLst/>
              <a:ahLst/>
              <a:cxnLst>
                <a:cxn ang="0">
                  <a:pos x="148" y="1"/>
                </a:cxn>
                <a:cxn ang="0">
                  <a:pos x="148" y="140"/>
                </a:cxn>
                <a:cxn ang="0">
                  <a:pos x="131" y="140"/>
                </a:cxn>
                <a:cxn ang="0">
                  <a:pos x="0" y="139"/>
                </a:cxn>
                <a:cxn ang="0">
                  <a:pos x="0" y="0"/>
                </a:cxn>
                <a:cxn ang="0">
                  <a:pos x="28" y="1"/>
                </a:cxn>
                <a:cxn ang="0">
                  <a:pos x="148" y="1"/>
                </a:cxn>
              </a:cxnLst>
              <a:rect l="0" t="0" r="r" b="b"/>
              <a:pathLst>
                <a:path w="148" h="140">
                  <a:moveTo>
                    <a:pt x="148" y="1"/>
                  </a:moveTo>
                  <a:lnTo>
                    <a:pt x="148" y="140"/>
                  </a:lnTo>
                  <a:lnTo>
                    <a:pt x="131" y="140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28" y="1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4" name="Freeform 511"/>
            <p:cNvSpPr>
              <a:spLocks/>
            </p:cNvSpPr>
            <p:nvPr/>
          </p:nvSpPr>
          <p:spPr bwMode="auto">
            <a:xfrm>
              <a:off x="4783138" y="2563813"/>
              <a:ext cx="192087" cy="211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0"/>
                </a:cxn>
                <a:cxn ang="0">
                  <a:pos x="101" y="140"/>
                </a:cxn>
                <a:cxn ang="0">
                  <a:pos x="129" y="141"/>
                </a:cxn>
                <a:cxn ang="0">
                  <a:pos x="129" y="0"/>
                </a:cxn>
                <a:cxn ang="0">
                  <a:pos x="0" y="0"/>
                </a:cxn>
              </a:cxnLst>
              <a:rect l="0" t="0" r="r" b="b"/>
              <a:pathLst>
                <a:path w="129" h="141">
                  <a:moveTo>
                    <a:pt x="0" y="0"/>
                  </a:moveTo>
                  <a:lnTo>
                    <a:pt x="0" y="140"/>
                  </a:lnTo>
                  <a:lnTo>
                    <a:pt x="101" y="140"/>
                  </a:lnTo>
                  <a:lnTo>
                    <a:pt x="129" y="141"/>
                  </a:lnTo>
                  <a:lnTo>
                    <a:pt x="1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5" name="Freeform 512"/>
            <p:cNvSpPr>
              <a:spLocks/>
            </p:cNvSpPr>
            <p:nvPr/>
          </p:nvSpPr>
          <p:spPr bwMode="auto">
            <a:xfrm>
              <a:off x="4567238" y="2551113"/>
              <a:ext cx="215900" cy="2222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44" y="8"/>
                </a:cxn>
                <a:cxn ang="0">
                  <a:pos x="144" y="148"/>
                </a:cxn>
                <a:cxn ang="0">
                  <a:pos x="97" y="148"/>
                </a:cxn>
                <a:cxn ang="0">
                  <a:pos x="0" y="145"/>
                </a:cxn>
                <a:cxn ang="0">
                  <a:pos x="2" y="0"/>
                </a:cxn>
              </a:cxnLst>
              <a:rect l="0" t="0" r="r" b="b"/>
              <a:pathLst>
                <a:path w="144" h="148">
                  <a:moveTo>
                    <a:pt x="2" y="0"/>
                  </a:moveTo>
                  <a:lnTo>
                    <a:pt x="144" y="8"/>
                  </a:lnTo>
                  <a:lnTo>
                    <a:pt x="144" y="148"/>
                  </a:lnTo>
                  <a:lnTo>
                    <a:pt x="97" y="148"/>
                  </a:lnTo>
                  <a:lnTo>
                    <a:pt x="0" y="14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6" name="Freeform 513"/>
            <p:cNvSpPr>
              <a:spLocks/>
            </p:cNvSpPr>
            <p:nvPr/>
          </p:nvSpPr>
          <p:spPr bwMode="auto">
            <a:xfrm>
              <a:off x="4357688" y="2551113"/>
              <a:ext cx="212725" cy="21748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2" y="0"/>
                </a:cxn>
                <a:cxn ang="0">
                  <a:pos x="140" y="145"/>
                </a:cxn>
                <a:cxn ang="0">
                  <a:pos x="99" y="145"/>
                </a:cxn>
                <a:cxn ang="0">
                  <a:pos x="0" y="145"/>
                </a:cxn>
                <a:cxn ang="0">
                  <a:pos x="7" y="0"/>
                </a:cxn>
              </a:cxnLst>
              <a:rect l="0" t="0" r="r" b="b"/>
              <a:pathLst>
                <a:path w="142" h="145">
                  <a:moveTo>
                    <a:pt x="7" y="0"/>
                  </a:moveTo>
                  <a:lnTo>
                    <a:pt x="142" y="0"/>
                  </a:lnTo>
                  <a:lnTo>
                    <a:pt x="140" y="145"/>
                  </a:lnTo>
                  <a:lnTo>
                    <a:pt x="99" y="145"/>
                  </a:lnTo>
                  <a:lnTo>
                    <a:pt x="0" y="14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7" name="Freeform 514"/>
            <p:cNvSpPr>
              <a:spLocks/>
            </p:cNvSpPr>
            <p:nvPr/>
          </p:nvSpPr>
          <p:spPr bwMode="auto">
            <a:xfrm>
              <a:off x="4100513" y="2759075"/>
              <a:ext cx="204787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0"/>
                </a:cxn>
                <a:cxn ang="0">
                  <a:pos x="137" y="3"/>
                </a:cxn>
                <a:cxn ang="0">
                  <a:pos x="137" y="143"/>
                </a:cxn>
                <a:cxn ang="0">
                  <a:pos x="0" y="141"/>
                </a:cxn>
                <a:cxn ang="0">
                  <a:pos x="0" y="0"/>
                </a:cxn>
              </a:cxnLst>
              <a:rect l="0" t="0" r="r" b="b"/>
              <a:pathLst>
                <a:path w="137" h="143">
                  <a:moveTo>
                    <a:pt x="0" y="0"/>
                  </a:moveTo>
                  <a:lnTo>
                    <a:pt x="37" y="0"/>
                  </a:lnTo>
                  <a:lnTo>
                    <a:pt x="137" y="3"/>
                  </a:lnTo>
                  <a:lnTo>
                    <a:pt x="137" y="143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8" name="Freeform 515"/>
            <p:cNvSpPr>
              <a:spLocks/>
            </p:cNvSpPr>
            <p:nvPr/>
          </p:nvSpPr>
          <p:spPr bwMode="auto">
            <a:xfrm>
              <a:off x="4305300" y="2763838"/>
              <a:ext cx="200025" cy="211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"/>
                </a:cxn>
                <a:cxn ang="0">
                  <a:pos x="134" y="3"/>
                </a:cxn>
                <a:cxn ang="0">
                  <a:pos x="134" y="141"/>
                </a:cxn>
                <a:cxn ang="0">
                  <a:pos x="0" y="140"/>
                </a:cxn>
                <a:cxn ang="0">
                  <a:pos x="0" y="0"/>
                </a:cxn>
              </a:cxnLst>
              <a:rect l="0" t="0" r="r" b="b"/>
              <a:pathLst>
                <a:path w="134" h="141">
                  <a:moveTo>
                    <a:pt x="0" y="0"/>
                  </a:moveTo>
                  <a:lnTo>
                    <a:pt x="35" y="3"/>
                  </a:lnTo>
                  <a:lnTo>
                    <a:pt x="134" y="3"/>
                  </a:lnTo>
                  <a:lnTo>
                    <a:pt x="134" y="141"/>
                  </a:lnTo>
                  <a:lnTo>
                    <a:pt x="0" y="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49" name="Freeform 516"/>
            <p:cNvSpPr>
              <a:spLocks/>
            </p:cNvSpPr>
            <p:nvPr/>
          </p:nvSpPr>
          <p:spPr bwMode="auto">
            <a:xfrm>
              <a:off x="4505325" y="2768600"/>
              <a:ext cx="207963" cy="21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138" y="3"/>
                </a:cxn>
                <a:cxn ang="0">
                  <a:pos x="138" y="142"/>
                </a:cxn>
                <a:cxn ang="0">
                  <a:pos x="0" y="138"/>
                </a:cxn>
                <a:cxn ang="0">
                  <a:pos x="0" y="0"/>
                </a:cxn>
              </a:cxnLst>
              <a:rect l="0" t="0" r="r" b="b"/>
              <a:pathLst>
                <a:path w="138" h="142">
                  <a:moveTo>
                    <a:pt x="0" y="0"/>
                  </a:moveTo>
                  <a:lnTo>
                    <a:pt x="41" y="0"/>
                  </a:lnTo>
                  <a:lnTo>
                    <a:pt x="138" y="3"/>
                  </a:lnTo>
                  <a:lnTo>
                    <a:pt x="138" y="142"/>
                  </a:ln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0" name="Freeform 517"/>
            <p:cNvSpPr>
              <a:spLocks/>
            </p:cNvSpPr>
            <p:nvPr/>
          </p:nvSpPr>
          <p:spPr bwMode="auto">
            <a:xfrm>
              <a:off x="4713288" y="2773363"/>
              <a:ext cx="220662" cy="207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0"/>
                </a:cxn>
                <a:cxn ang="0">
                  <a:pos x="148" y="0"/>
                </a:cxn>
                <a:cxn ang="0">
                  <a:pos x="148" y="139"/>
                </a:cxn>
                <a:cxn ang="0">
                  <a:pos x="0" y="139"/>
                </a:cxn>
                <a:cxn ang="0">
                  <a:pos x="0" y="0"/>
                </a:cxn>
              </a:cxnLst>
              <a:rect l="0" t="0" r="r" b="b"/>
              <a:pathLst>
                <a:path w="148" h="139">
                  <a:moveTo>
                    <a:pt x="0" y="0"/>
                  </a:moveTo>
                  <a:lnTo>
                    <a:pt x="50" y="0"/>
                  </a:lnTo>
                  <a:lnTo>
                    <a:pt x="148" y="0"/>
                  </a:lnTo>
                  <a:lnTo>
                    <a:pt x="148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1" name="Freeform 518"/>
            <p:cNvSpPr>
              <a:spLocks/>
            </p:cNvSpPr>
            <p:nvPr/>
          </p:nvSpPr>
          <p:spPr bwMode="auto">
            <a:xfrm>
              <a:off x="6980238" y="3175000"/>
              <a:ext cx="279400" cy="187325"/>
            </a:xfrm>
            <a:custGeom>
              <a:avLst/>
              <a:gdLst/>
              <a:ahLst/>
              <a:cxnLst>
                <a:cxn ang="0">
                  <a:pos x="25" y="48"/>
                </a:cxn>
                <a:cxn ang="0">
                  <a:pos x="14" y="33"/>
                </a:cxn>
                <a:cxn ang="0">
                  <a:pos x="2" y="24"/>
                </a:cxn>
                <a:cxn ang="0">
                  <a:pos x="0" y="5"/>
                </a:cxn>
                <a:cxn ang="0">
                  <a:pos x="128" y="0"/>
                </a:cxn>
                <a:cxn ang="0">
                  <a:pos x="170" y="44"/>
                </a:cxn>
                <a:cxn ang="0">
                  <a:pos x="187" y="71"/>
                </a:cxn>
                <a:cxn ang="0">
                  <a:pos x="181" y="110"/>
                </a:cxn>
                <a:cxn ang="0">
                  <a:pos x="165" y="108"/>
                </a:cxn>
                <a:cxn ang="0">
                  <a:pos x="148" y="125"/>
                </a:cxn>
                <a:cxn ang="0">
                  <a:pos x="128" y="113"/>
                </a:cxn>
                <a:cxn ang="0">
                  <a:pos x="47" y="108"/>
                </a:cxn>
                <a:cxn ang="0">
                  <a:pos x="30" y="93"/>
                </a:cxn>
                <a:cxn ang="0">
                  <a:pos x="25" y="48"/>
                </a:cxn>
              </a:cxnLst>
              <a:rect l="0" t="0" r="r" b="b"/>
              <a:pathLst>
                <a:path w="187" h="125">
                  <a:moveTo>
                    <a:pt x="25" y="48"/>
                  </a:moveTo>
                  <a:lnTo>
                    <a:pt x="14" y="33"/>
                  </a:lnTo>
                  <a:lnTo>
                    <a:pt x="2" y="24"/>
                  </a:lnTo>
                  <a:lnTo>
                    <a:pt x="0" y="5"/>
                  </a:lnTo>
                  <a:lnTo>
                    <a:pt x="128" y="0"/>
                  </a:lnTo>
                  <a:lnTo>
                    <a:pt x="170" y="44"/>
                  </a:lnTo>
                  <a:lnTo>
                    <a:pt x="187" y="71"/>
                  </a:lnTo>
                  <a:lnTo>
                    <a:pt x="181" y="110"/>
                  </a:lnTo>
                  <a:lnTo>
                    <a:pt x="165" y="108"/>
                  </a:lnTo>
                  <a:lnTo>
                    <a:pt x="148" y="125"/>
                  </a:lnTo>
                  <a:lnTo>
                    <a:pt x="128" y="113"/>
                  </a:lnTo>
                  <a:lnTo>
                    <a:pt x="47" y="108"/>
                  </a:lnTo>
                  <a:lnTo>
                    <a:pt x="30" y="93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2" name="Freeform 519"/>
            <p:cNvSpPr>
              <a:spLocks/>
            </p:cNvSpPr>
            <p:nvPr/>
          </p:nvSpPr>
          <p:spPr bwMode="auto">
            <a:xfrm>
              <a:off x="6500813" y="3381375"/>
              <a:ext cx="311150" cy="33020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5" y="27"/>
                </a:cxn>
                <a:cxn ang="0">
                  <a:pos x="25" y="19"/>
                </a:cxn>
                <a:cxn ang="0">
                  <a:pos x="125" y="0"/>
                </a:cxn>
                <a:cxn ang="0">
                  <a:pos x="130" y="5"/>
                </a:cxn>
                <a:cxn ang="0">
                  <a:pos x="151" y="5"/>
                </a:cxn>
                <a:cxn ang="0">
                  <a:pos x="159" y="11"/>
                </a:cxn>
                <a:cxn ang="0">
                  <a:pos x="163" y="24"/>
                </a:cxn>
                <a:cxn ang="0">
                  <a:pos x="173" y="25"/>
                </a:cxn>
                <a:cxn ang="0">
                  <a:pos x="193" y="48"/>
                </a:cxn>
                <a:cxn ang="0">
                  <a:pos x="200" y="47"/>
                </a:cxn>
                <a:cxn ang="0">
                  <a:pos x="207" y="53"/>
                </a:cxn>
                <a:cxn ang="0">
                  <a:pos x="208" y="64"/>
                </a:cxn>
                <a:cxn ang="0">
                  <a:pos x="90" y="173"/>
                </a:cxn>
                <a:cxn ang="0">
                  <a:pos x="37" y="221"/>
                </a:cxn>
                <a:cxn ang="0">
                  <a:pos x="26" y="207"/>
                </a:cxn>
                <a:cxn ang="0">
                  <a:pos x="25" y="188"/>
                </a:cxn>
                <a:cxn ang="0">
                  <a:pos x="31" y="173"/>
                </a:cxn>
                <a:cxn ang="0">
                  <a:pos x="14" y="171"/>
                </a:cxn>
                <a:cxn ang="0">
                  <a:pos x="0" y="167"/>
                </a:cxn>
                <a:cxn ang="0">
                  <a:pos x="6" y="108"/>
                </a:cxn>
                <a:cxn ang="0">
                  <a:pos x="22" y="87"/>
                </a:cxn>
                <a:cxn ang="0">
                  <a:pos x="3" y="50"/>
                </a:cxn>
                <a:cxn ang="0">
                  <a:pos x="0" y="34"/>
                </a:cxn>
              </a:cxnLst>
              <a:rect l="0" t="0" r="r" b="b"/>
              <a:pathLst>
                <a:path w="208" h="221">
                  <a:moveTo>
                    <a:pt x="0" y="34"/>
                  </a:moveTo>
                  <a:lnTo>
                    <a:pt x="25" y="27"/>
                  </a:lnTo>
                  <a:lnTo>
                    <a:pt x="25" y="19"/>
                  </a:lnTo>
                  <a:lnTo>
                    <a:pt x="125" y="0"/>
                  </a:lnTo>
                  <a:lnTo>
                    <a:pt x="130" y="5"/>
                  </a:lnTo>
                  <a:lnTo>
                    <a:pt x="151" y="5"/>
                  </a:lnTo>
                  <a:lnTo>
                    <a:pt x="159" y="11"/>
                  </a:lnTo>
                  <a:lnTo>
                    <a:pt x="163" y="24"/>
                  </a:lnTo>
                  <a:lnTo>
                    <a:pt x="173" y="25"/>
                  </a:lnTo>
                  <a:lnTo>
                    <a:pt x="193" y="48"/>
                  </a:lnTo>
                  <a:lnTo>
                    <a:pt x="200" y="47"/>
                  </a:lnTo>
                  <a:lnTo>
                    <a:pt x="207" y="53"/>
                  </a:lnTo>
                  <a:lnTo>
                    <a:pt x="208" y="64"/>
                  </a:lnTo>
                  <a:lnTo>
                    <a:pt x="90" y="173"/>
                  </a:lnTo>
                  <a:lnTo>
                    <a:pt x="37" y="221"/>
                  </a:lnTo>
                  <a:lnTo>
                    <a:pt x="26" y="207"/>
                  </a:lnTo>
                  <a:lnTo>
                    <a:pt x="25" y="188"/>
                  </a:lnTo>
                  <a:lnTo>
                    <a:pt x="31" y="173"/>
                  </a:lnTo>
                  <a:lnTo>
                    <a:pt x="14" y="171"/>
                  </a:lnTo>
                  <a:lnTo>
                    <a:pt x="0" y="167"/>
                  </a:lnTo>
                  <a:lnTo>
                    <a:pt x="6" y="108"/>
                  </a:lnTo>
                  <a:lnTo>
                    <a:pt x="22" y="87"/>
                  </a:lnTo>
                  <a:lnTo>
                    <a:pt x="3" y="5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3" name="Freeform 520"/>
            <p:cNvSpPr>
              <a:spLocks/>
            </p:cNvSpPr>
            <p:nvPr/>
          </p:nvSpPr>
          <p:spPr bwMode="auto">
            <a:xfrm>
              <a:off x="6804025" y="3248025"/>
              <a:ext cx="273050" cy="273050"/>
            </a:xfrm>
            <a:custGeom>
              <a:avLst/>
              <a:gdLst/>
              <a:ahLst/>
              <a:cxnLst>
                <a:cxn ang="0">
                  <a:pos x="30" y="106"/>
                </a:cxn>
                <a:cxn ang="0">
                  <a:pos x="17" y="89"/>
                </a:cxn>
                <a:cxn ang="0">
                  <a:pos x="17" y="79"/>
                </a:cxn>
                <a:cxn ang="0">
                  <a:pos x="11" y="77"/>
                </a:cxn>
                <a:cxn ang="0">
                  <a:pos x="5" y="63"/>
                </a:cxn>
                <a:cxn ang="0">
                  <a:pos x="4" y="20"/>
                </a:cxn>
                <a:cxn ang="0">
                  <a:pos x="0" y="17"/>
                </a:cxn>
                <a:cxn ang="0">
                  <a:pos x="11" y="11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42" y="0"/>
                </a:cxn>
                <a:cxn ang="0">
                  <a:pos x="147" y="45"/>
                </a:cxn>
                <a:cxn ang="0">
                  <a:pos x="164" y="60"/>
                </a:cxn>
                <a:cxn ang="0">
                  <a:pos x="181" y="89"/>
                </a:cxn>
                <a:cxn ang="0">
                  <a:pos x="182" y="109"/>
                </a:cxn>
                <a:cxn ang="0">
                  <a:pos x="176" y="117"/>
                </a:cxn>
                <a:cxn ang="0">
                  <a:pos x="182" y="128"/>
                </a:cxn>
                <a:cxn ang="0">
                  <a:pos x="176" y="183"/>
                </a:cxn>
                <a:cxn ang="0">
                  <a:pos x="161" y="168"/>
                </a:cxn>
                <a:cxn ang="0">
                  <a:pos x="150" y="165"/>
                </a:cxn>
                <a:cxn ang="0">
                  <a:pos x="102" y="126"/>
                </a:cxn>
                <a:cxn ang="0">
                  <a:pos x="68" y="123"/>
                </a:cxn>
                <a:cxn ang="0">
                  <a:pos x="30" y="106"/>
                </a:cxn>
              </a:cxnLst>
              <a:rect l="0" t="0" r="r" b="b"/>
              <a:pathLst>
                <a:path w="182" h="183">
                  <a:moveTo>
                    <a:pt x="30" y="106"/>
                  </a:moveTo>
                  <a:lnTo>
                    <a:pt x="17" y="89"/>
                  </a:lnTo>
                  <a:lnTo>
                    <a:pt x="17" y="79"/>
                  </a:lnTo>
                  <a:lnTo>
                    <a:pt x="11" y="77"/>
                  </a:lnTo>
                  <a:lnTo>
                    <a:pt x="5" y="63"/>
                  </a:lnTo>
                  <a:lnTo>
                    <a:pt x="4" y="20"/>
                  </a:lnTo>
                  <a:lnTo>
                    <a:pt x="0" y="17"/>
                  </a:lnTo>
                  <a:lnTo>
                    <a:pt x="11" y="11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42" y="0"/>
                  </a:lnTo>
                  <a:lnTo>
                    <a:pt x="147" y="45"/>
                  </a:lnTo>
                  <a:lnTo>
                    <a:pt x="164" y="60"/>
                  </a:lnTo>
                  <a:lnTo>
                    <a:pt x="181" y="89"/>
                  </a:lnTo>
                  <a:lnTo>
                    <a:pt x="182" y="109"/>
                  </a:lnTo>
                  <a:lnTo>
                    <a:pt x="176" y="117"/>
                  </a:lnTo>
                  <a:lnTo>
                    <a:pt x="182" y="128"/>
                  </a:lnTo>
                  <a:lnTo>
                    <a:pt x="176" y="183"/>
                  </a:lnTo>
                  <a:lnTo>
                    <a:pt x="161" y="168"/>
                  </a:lnTo>
                  <a:lnTo>
                    <a:pt x="150" y="165"/>
                  </a:lnTo>
                  <a:lnTo>
                    <a:pt x="102" y="126"/>
                  </a:lnTo>
                  <a:lnTo>
                    <a:pt x="68" y="123"/>
                  </a:lnTo>
                  <a:lnTo>
                    <a:pt x="30" y="106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4" name="Freeform 521"/>
            <p:cNvSpPr>
              <a:spLocks/>
            </p:cNvSpPr>
            <p:nvPr/>
          </p:nvSpPr>
          <p:spPr bwMode="auto">
            <a:xfrm>
              <a:off x="7050088" y="3336925"/>
              <a:ext cx="150812" cy="254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5"/>
                </a:cxn>
                <a:cxn ang="0">
                  <a:pos x="101" y="17"/>
                </a:cxn>
                <a:cxn ang="0">
                  <a:pos x="101" y="60"/>
                </a:cxn>
                <a:cxn ang="0">
                  <a:pos x="89" y="70"/>
                </a:cxn>
                <a:cxn ang="0">
                  <a:pos x="97" y="83"/>
                </a:cxn>
                <a:cxn ang="0">
                  <a:pos x="92" y="113"/>
                </a:cxn>
                <a:cxn ang="0">
                  <a:pos x="95" y="156"/>
                </a:cxn>
                <a:cxn ang="0">
                  <a:pos x="63" y="170"/>
                </a:cxn>
                <a:cxn ang="0">
                  <a:pos x="40" y="142"/>
                </a:cxn>
                <a:cxn ang="0">
                  <a:pos x="12" y="123"/>
                </a:cxn>
                <a:cxn ang="0">
                  <a:pos x="18" y="68"/>
                </a:cxn>
                <a:cxn ang="0">
                  <a:pos x="12" y="57"/>
                </a:cxn>
                <a:cxn ang="0">
                  <a:pos x="18" y="49"/>
                </a:cxn>
                <a:cxn ang="0">
                  <a:pos x="17" y="29"/>
                </a:cxn>
                <a:cxn ang="0">
                  <a:pos x="0" y="0"/>
                </a:cxn>
              </a:cxnLst>
              <a:rect l="0" t="0" r="r" b="b"/>
              <a:pathLst>
                <a:path w="101" h="170">
                  <a:moveTo>
                    <a:pt x="0" y="0"/>
                  </a:moveTo>
                  <a:lnTo>
                    <a:pt x="81" y="5"/>
                  </a:lnTo>
                  <a:lnTo>
                    <a:pt x="101" y="17"/>
                  </a:lnTo>
                  <a:lnTo>
                    <a:pt x="101" y="60"/>
                  </a:lnTo>
                  <a:lnTo>
                    <a:pt x="89" y="70"/>
                  </a:lnTo>
                  <a:lnTo>
                    <a:pt x="97" y="83"/>
                  </a:lnTo>
                  <a:lnTo>
                    <a:pt x="92" y="113"/>
                  </a:lnTo>
                  <a:lnTo>
                    <a:pt x="95" y="156"/>
                  </a:lnTo>
                  <a:lnTo>
                    <a:pt x="63" y="170"/>
                  </a:lnTo>
                  <a:lnTo>
                    <a:pt x="40" y="142"/>
                  </a:lnTo>
                  <a:lnTo>
                    <a:pt x="12" y="123"/>
                  </a:lnTo>
                  <a:lnTo>
                    <a:pt x="18" y="68"/>
                  </a:lnTo>
                  <a:lnTo>
                    <a:pt x="12" y="57"/>
                  </a:lnTo>
                  <a:lnTo>
                    <a:pt x="18" y="49"/>
                  </a:lnTo>
                  <a:lnTo>
                    <a:pt x="1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5" name="Freeform 522"/>
            <p:cNvSpPr>
              <a:spLocks/>
            </p:cNvSpPr>
            <p:nvPr/>
          </p:nvSpPr>
          <p:spPr bwMode="auto">
            <a:xfrm>
              <a:off x="6635750" y="3476625"/>
              <a:ext cx="239713" cy="269875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0" y="144"/>
                </a:cxn>
                <a:cxn ang="0">
                  <a:pos x="13" y="167"/>
                </a:cxn>
                <a:cxn ang="0">
                  <a:pos x="27" y="174"/>
                </a:cxn>
                <a:cxn ang="0">
                  <a:pos x="33" y="169"/>
                </a:cxn>
                <a:cxn ang="0">
                  <a:pos x="35" y="157"/>
                </a:cxn>
                <a:cxn ang="0">
                  <a:pos x="50" y="155"/>
                </a:cxn>
                <a:cxn ang="0">
                  <a:pos x="52" y="166"/>
                </a:cxn>
                <a:cxn ang="0">
                  <a:pos x="58" y="174"/>
                </a:cxn>
                <a:cxn ang="0">
                  <a:pos x="69" y="180"/>
                </a:cxn>
                <a:cxn ang="0">
                  <a:pos x="132" y="110"/>
                </a:cxn>
                <a:cxn ang="0">
                  <a:pos x="160" y="75"/>
                </a:cxn>
                <a:cxn ang="0">
                  <a:pos x="153" y="61"/>
                </a:cxn>
                <a:cxn ang="0">
                  <a:pos x="147" y="49"/>
                </a:cxn>
                <a:cxn ang="0">
                  <a:pos x="147" y="35"/>
                </a:cxn>
                <a:cxn ang="0">
                  <a:pos x="140" y="27"/>
                </a:cxn>
                <a:cxn ang="0">
                  <a:pos x="137" y="15"/>
                </a:cxn>
                <a:cxn ang="0">
                  <a:pos x="126" y="9"/>
                </a:cxn>
                <a:cxn ang="0">
                  <a:pos x="118" y="0"/>
                </a:cxn>
                <a:cxn ang="0">
                  <a:pos x="0" y="109"/>
                </a:cxn>
              </a:cxnLst>
              <a:rect l="0" t="0" r="r" b="b"/>
              <a:pathLst>
                <a:path w="160" h="180">
                  <a:moveTo>
                    <a:pt x="0" y="109"/>
                  </a:moveTo>
                  <a:lnTo>
                    <a:pt x="0" y="144"/>
                  </a:lnTo>
                  <a:lnTo>
                    <a:pt x="13" y="167"/>
                  </a:lnTo>
                  <a:lnTo>
                    <a:pt x="27" y="174"/>
                  </a:lnTo>
                  <a:lnTo>
                    <a:pt x="33" y="169"/>
                  </a:lnTo>
                  <a:lnTo>
                    <a:pt x="35" y="157"/>
                  </a:lnTo>
                  <a:lnTo>
                    <a:pt x="50" y="155"/>
                  </a:lnTo>
                  <a:lnTo>
                    <a:pt x="52" y="166"/>
                  </a:lnTo>
                  <a:lnTo>
                    <a:pt x="58" y="174"/>
                  </a:lnTo>
                  <a:lnTo>
                    <a:pt x="69" y="180"/>
                  </a:lnTo>
                  <a:lnTo>
                    <a:pt x="132" y="110"/>
                  </a:lnTo>
                  <a:lnTo>
                    <a:pt x="160" y="75"/>
                  </a:lnTo>
                  <a:lnTo>
                    <a:pt x="153" y="61"/>
                  </a:lnTo>
                  <a:lnTo>
                    <a:pt x="147" y="49"/>
                  </a:lnTo>
                  <a:lnTo>
                    <a:pt x="147" y="35"/>
                  </a:lnTo>
                  <a:lnTo>
                    <a:pt x="140" y="27"/>
                  </a:lnTo>
                  <a:lnTo>
                    <a:pt x="137" y="15"/>
                  </a:lnTo>
                  <a:lnTo>
                    <a:pt x="126" y="9"/>
                  </a:lnTo>
                  <a:lnTo>
                    <a:pt x="118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6" name="Freeform 523"/>
            <p:cNvSpPr>
              <a:spLocks/>
            </p:cNvSpPr>
            <p:nvPr/>
          </p:nvSpPr>
          <p:spPr bwMode="auto">
            <a:xfrm>
              <a:off x="6675438" y="3708400"/>
              <a:ext cx="209550" cy="27781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31"/>
                </a:cxn>
                <a:cxn ang="0">
                  <a:pos x="6" y="143"/>
                </a:cxn>
                <a:cxn ang="0">
                  <a:pos x="8" y="156"/>
                </a:cxn>
                <a:cxn ang="0">
                  <a:pos x="16" y="166"/>
                </a:cxn>
                <a:cxn ang="0">
                  <a:pos x="25" y="170"/>
                </a:cxn>
                <a:cxn ang="0">
                  <a:pos x="36" y="173"/>
                </a:cxn>
                <a:cxn ang="0">
                  <a:pos x="34" y="186"/>
                </a:cxn>
                <a:cxn ang="0">
                  <a:pos x="56" y="176"/>
                </a:cxn>
                <a:cxn ang="0">
                  <a:pos x="85" y="163"/>
                </a:cxn>
                <a:cxn ang="0">
                  <a:pos x="137" y="126"/>
                </a:cxn>
                <a:cxn ang="0">
                  <a:pos x="133" y="120"/>
                </a:cxn>
                <a:cxn ang="0">
                  <a:pos x="140" y="108"/>
                </a:cxn>
                <a:cxn ang="0">
                  <a:pos x="94" y="102"/>
                </a:cxn>
                <a:cxn ang="0">
                  <a:pos x="88" y="77"/>
                </a:cxn>
                <a:cxn ang="0">
                  <a:pos x="77" y="76"/>
                </a:cxn>
                <a:cxn ang="0">
                  <a:pos x="68" y="76"/>
                </a:cxn>
                <a:cxn ang="0">
                  <a:pos x="62" y="69"/>
                </a:cxn>
                <a:cxn ang="0">
                  <a:pos x="60" y="51"/>
                </a:cxn>
                <a:cxn ang="0">
                  <a:pos x="57" y="42"/>
                </a:cxn>
                <a:cxn ang="0">
                  <a:pos x="54" y="34"/>
                </a:cxn>
                <a:cxn ang="0">
                  <a:pos x="46" y="28"/>
                </a:cxn>
                <a:cxn ang="0">
                  <a:pos x="42" y="25"/>
                </a:cxn>
                <a:cxn ang="0">
                  <a:pos x="31" y="19"/>
                </a:cxn>
                <a:cxn ang="0">
                  <a:pos x="25" y="11"/>
                </a:cxn>
                <a:cxn ang="0">
                  <a:pos x="23" y="0"/>
                </a:cxn>
                <a:cxn ang="0">
                  <a:pos x="8" y="2"/>
                </a:cxn>
                <a:cxn ang="0">
                  <a:pos x="6" y="14"/>
                </a:cxn>
                <a:cxn ang="0">
                  <a:pos x="0" y="19"/>
                </a:cxn>
              </a:cxnLst>
              <a:rect l="0" t="0" r="r" b="b"/>
              <a:pathLst>
                <a:path w="140" h="186">
                  <a:moveTo>
                    <a:pt x="0" y="19"/>
                  </a:moveTo>
                  <a:lnTo>
                    <a:pt x="0" y="131"/>
                  </a:lnTo>
                  <a:lnTo>
                    <a:pt x="6" y="143"/>
                  </a:lnTo>
                  <a:lnTo>
                    <a:pt x="8" y="156"/>
                  </a:lnTo>
                  <a:lnTo>
                    <a:pt x="16" y="166"/>
                  </a:lnTo>
                  <a:lnTo>
                    <a:pt x="25" y="170"/>
                  </a:lnTo>
                  <a:lnTo>
                    <a:pt x="36" y="173"/>
                  </a:lnTo>
                  <a:lnTo>
                    <a:pt x="34" y="186"/>
                  </a:lnTo>
                  <a:lnTo>
                    <a:pt x="56" y="176"/>
                  </a:lnTo>
                  <a:lnTo>
                    <a:pt x="85" y="163"/>
                  </a:lnTo>
                  <a:lnTo>
                    <a:pt x="137" y="126"/>
                  </a:lnTo>
                  <a:lnTo>
                    <a:pt x="133" y="120"/>
                  </a:lnTo>
                  <a:lnTo>
                    <a:pt x="140" y="108"/>
                  </a:lnTo>
                  <a:lnTo>
                    <a:pt x="94" y="102"/>
                  </a:lnTo>
                  <a:lnTo>
                    <a:pt x="88" y="77"/>
                  </a:lnTo>
                  <a:lnTo>
                    <a:pt x="77" y="76"/>
                  </a:lnTo>
                  <a:lnTo>
                    <a:pt x="68" y="76"/>
                  </a:lnTo>
                  <a:lnTo>
                    <a:pt x="62" y="69"/>
                  </a:lnTo>
                  <a:lnTo>
                    <a:pt x="60" y="51"/>
                  </a:lnTo>
                  <a:lnTo>
                    <a:pt x="57" y="42"/>
                  </a:lnTo>
                  <a:lnTo>
                    <a:pt x="54" y="34"/>
                  </a:lnTo>
                  <a:lnTo>
                    <a:pt x="46" y="28"/>
                  </a:lnTo>
                  <a:lnTo>
                    <a:pt x="42" y="25"/>
                  </a:lnTo>
                  <a:lnTo>
                    <a:pt x="31" y="19"/>
                  </a:lnTo>
                  <a:lnTo>
                    <a:pt x="25" y="11"/>
                  </a:lnTo>
                  <a:lnTo>
                    <a:pt x="23" y="0"/>
                  </a:lnTo>
                  <a:lnTo>
                    <a:pt x="8" y="2"/>
                  </a:lnTo>
                  <a:lnTo>
                    <a:pt x="6" y="1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7" name="Freeform 524"/>
            <p:cNvSpPr>
              <a:spLocks/>
            </p:cNvSpPr>
            <p:nvPr/>
          </p:nvSpPr>
          <p:spPr bwMode="auto">
            <a:xfrm>
              <a:off x="6738938" y="3589338"/>
              <a:ext cx="268287" cy="311150"/>
            </a:xfrm>
            <a:custGeom>
              <a:avLst/>
              <a:gdLst/>
              <a:ahLst/>
              <a:cxnLst>
                <a:cxn ang="0">
                  <a:pos x="95" y="206"/>
                </a:cxn>
                <a:cxn ang="0">
                  <a:pos x="132" y="206"/>
                </a:cxn>
                <a:cxn ang="0">
                  <a:pos x="180" y="208"/>
                </a:cxn>
                <a:cxn ang="0">
                  <a:pos x="141" y="40"/>
                </a:cxn>
                <a:cxn ang="0">
                  <a:pos x="160" y="23"/>
                </a:cxn>
                <a:cxn ang="0">
                  <a:pos x="141" y="15"/>
                </a:cxn>
                <a:cxn ang="0">
                  <a:pos x="128" y="15"/>
                </a:cxn>
                <a:cxn ang="0">
                  <a:pos x="91" y="0"/>
                </a:cxn>
                <a:cxn ang="0">
                  <a:pos x="63" y="35"/>
                </a:cxn>
                <a:cxn ang="0">
                  <a:pos x="0" y="105"/>
                </a:cxn>
                <a:cxn ang="0">
                  <a:pos x="12" y="114"/>
                </a:cxn>
                <a:cxn ang="0">
                  <a:pos x="18" y="126"/>
                </a:cxn>
                <a:cxn ang="0">
                  <a:pos x="20" y="149"/>
                </a:cxn>
                <a:cxn ang="0">
                  <a:pos x="26" y="156"/>
                </a:cxn>
                <a:cxn ang="0">
                  <a:pos x="38" y="156"/>
                </a:cxn>
                <a:cxn ang="0">
                  <a:pos x="46" y="157"/>
                </a:cxn>
                <a:cxn ang="0">
                  <a:pos x="52" y="182"/>
                </a:cxn>
                <a:cxn ang="0">
                  <a:pos x="98" y="188"/>
                </a:cxn>
                <a:cxn ang="0">
                  <a:pos x="91" y="200"/>
                </a:cxn>
                <a:cxn ang="0">
                  <a:pos x="95" y="206"/>
                </a:cxn>
              </a:cxnLst>
              <a:rect l="0" t="0" r="r" b="b"/>
              <a:pathLst>
                <a:path w="180" h="208">
                  <a:moveTo>
                    <a:pt x="95" y="206"/>
                  </a:moveTo>
                  <a:lnTo>
                    <a:pt x="132" y="206"/>
                  </a:lnTo>
                  <a:lnTo>
                    <a:pt x="180" y="208"/>
                  </a:lnTo>
                  <a:lnTo>
                    <a:pt x="141" y="40"/>
                  </a:lnTo>
                  <a:lnTo>
                    <a:pt x="160" y="23"/>
                  </a:lnTo>
                  <a:lnTo>
                    <a:pt x="141" y="15"/>
                  </a:lnTo>
                  <a:lnTo>
                    <a:pt x="128" y="15"/>
                  </a:lnTo>
                  <a:lnTo>
                    <a:pt x="91" y="0"/>
                  </a:lnTo>
                  <a:lnTo>
                    <a:pt x="63" y="35"/>
                  </a:lnTo>
                  <a:lnTo>
                    <a:pt x="0" y="105"/>
                  </a:lnTo>
                  <a:lnTo>
                    <a:pt x="12" y="114"/>
                  </a:lnTo>
                  <a:lnTo>
                    <a:pt x="18" y="126"/>
                  </a:lnTo>
                  <a:lnTo>
                    <a:pt x="20" y="149"/>
                  </a:lnTo>
                  <a:lnTo>
                    <a:pt x="26" y="156"/>
                  </a:lnTo>
                  <a:lnTo>
                    <a:pt x="38" y="156"/>
                  </a:lnTo>
                  <a:lnTo>
                    <a:pt x="46" y="157"/>
                  </a:lnTo>
                  <a:lnTo>
                    <a:pt x="52" y="182"/>
                  </a:lnTo>
                  <a:lnTo>
                    <a:pt x="98" y="188"/>
                  </a:lnTo>
                  <a:lnTo>
                    <a:pt x="91" y="200"/>
                  </a:lnTo>
                  <a:lnTo>
                    <a:pt x="95" y="206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8" name="Freeform 525"/>
            <p:cNvSpPr>
              <a:spLocks/>
            </p:cNvSpPr>
            <p:nvPr/>
          </p:nvSpPr>
          <p:spPr bwMode="auto">
            <a:xfrm>
              <a:off x="6802438" y="3406775"/>
              <a:ext cx="341312" cy="2206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1"/>
                </a:cxn>
                <a:cxn ang="0">
                  <a:pos x="5" y="36"/>
                </a:cxn>
                <a:cxn ang="0">
                  <a:pos x="6" y="47"/>
                </a:cxn>
                <a:cxn ang="0">
                  <a:pos x="14" y="56"/>
                </a:cxn>
                <a:cxn ang="0">
                  <a:pos x="25" y="62"/>
                </a:cxn>
                <a:cxn ang="0">
                  <a:pos x="28" y="74"/>
                </a:cxn>
                <a:cxn ang="0">
                  <a:pos x="35" y="82"/>
                </a:cxn>
                <a:cxn ang="0">
                  <a:pos x="35" y="96"/>
                </a:cxn>
                <a:cxn ang="0">
                  <a:pos x="48" y="122"/>
                </a:cxn>
                <a:cxn ang="0">
                  <a:pos x="85" y="137"/>
                </a:cxn>
                <a:cxn ang="0">
                  <a:pos x="98" y="137"/>
                </a:cxn>
                <a:cxn ang="0">
                  <a:pos x="117" y="145"/>
                </a:cxn>
                <a:cxn ang="0">
                  <a:pos x="177" y="148"/>
                </a:cxn>
                <a:cxn ang="0">
                  <a:pos x="228" y="124"/>
                </a:cxn>
                <a:cxn ang="0">
                  <a:pos x="205" y="96"/>
                </a:cxn>
                <a:cxn ang="0">
                  <a:pos x="180" y="79"/>
                </a:cxn>
                <a:cxn ang="0">
                  <a:pos x="162" y="62"/>
                </a:cxn>
                <a:cxn ang="0">
                  <a:pos x="151" y="59"/>
                </a:cxn>
                <a:cxn ang="0">
                  <a:pos x="103" y="20"/>
                </a:cxn>
                <a:cxn ang="0">
                  <a:pos x="69" y="17"/>
                </a:cxn>
                <a:cxn ang="0">
                  <a:pos x="31" y="0"/>
                </a:cxn>
              </a:cxnLst>
              <a:rect l="0" t="0" r="r" b="b"/>
              <a:pathLst>
                <a:path w="228" h="148">
                  <a:moveTo>
                    <a:pt x="31" y="0"/>
                  </a:moveTo>
                  <a:lnTo>
                    <a:pt x="0" y="31"/>
                  </a:lnTo>
                  <a:lnTo>
                    <a:pt x="5" y="36"/>
                  </a:lnTo>
                  <a:lnTo>
                    <a:pt x="6" y="47"/>
                  </a:lnTo>
                  <a:lnTo>
                    <a:pt x="14" y="56"/>
                  </a:lnTo>
                  <a:lnTo>
                    <a:pt x="25" y="62"/>
                  </a:lnTo>
                  <a:lnTo>
                    <a:pt x="28" y="74"/>
                  </a:lnTo>
                  <a:lnTo>
                    <a:pt x="35" y="82"/>
                  </a:lnTo>
                  <a:lnTo>
                    <a:pt x="35" y="96"/>
                  </a:lnTo>
                  <a:lnTo>
                    <a:pt x="48" y="122"/>
                  </a:lnTo>
                  <a:lnTo>
                    <a:pt x="85" y="137"/>
                  </a:lnTo>
                  <a:lnTo>
                    <a:pt x="98" y="137"/>
                  </a:lnTo>
                  <a:lnTo>
                    <a:pt x="117" y="145"/>
                  </a:lnTo>
                  <a:lnTo>
                    <a:pt x="177" y="148"/>
                  </a:lnTo>
                  <a:lnTo>
                    <a:pt x="228" y="124"/>
                  </a:lnTo>
                  <a:lnTo>
                    <a:pt x="205" y="96"/>
                  </a:lnTo>
                  <a:lnTo>
                    <a:pt x="180" y="79"/>
                  </a:lnTo>
                  <a:lnTo>
                    <a:pt x="162" y="62"/>
                  </a:lnTo>
                  <a:lnTo>
                    <a:pt x="151" y="59"/>
                  </a:lnTo>
                  <a:lnTo>
                    <a:pt x="103" y="20"/>
                  </a:lnTo>
                  <a:lnTo>
                    <a:pt x="69" y="1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59" name="Freeform 526"/>
            <p:cNvSpPr>
              <a:spLocks/>
            </p:cNvSpPr>
            <p:nvPr/>
          </p:nvSpPr>
          <p:spPr bwMode="auto">
            <a:xfrm>
              <a:off x="7183438" y="3336925"/>
              <a:ext cx="190500" cy="233363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34" y="147"/>
                </a:cxn>
                <a:cxn ang="0">
                  <a:pos x="6" y="156"/>
                </a:cxn>
                <a:cxn ang="0">
                  <a:pos x="3" y="113"/>
                </a:cxn>
                <a:cxn ang="0">
                  <a:pos x="8" y="83"/>
                </a:cxn>
                <a:cxn ang="0">
                  <a:pos x="0" y="70"/>
                </a:cxn>
                <a:cxn ang="0">
                  <a:pos x="12" y="60"/>
                </a:cxn>
                <a:cxn ang="0">
                  <a:pos x="12" y="17"/>
                </a:cxn>
                <a:cxn ang="0">
                  <a:pos x="29" y="0"/>
                </a:cxn>
                <a:cxn ang="0">
                  <a:pos x="45" y="2"/>
                </a:cxn>
                <a:cxn ang="0">
                  <a:pos x="85" y="66"/>
                </a:cxn>
                <a:cxn ang="0">
                  <a:pos x="128" y="140"/>
                </a:cxn>
              </a:cxnLst>
              <a:rect l="0" t="0" r="r" b="b"/>
              <a:pathLst>
                <a:path w="128" h="156">
                  <a:moveTo>
                    <a:pt x="128" y="140"/>
                  </a:moveTo>
                  <a:lnTo>
                    <a:pt x="34" y="147"/>
                  </a:lnTo>
                  <a:lnTo>
                    <a:pt x="6" y="156"/>
                  </a:lnTo>
                  <a:lnTo>
                    <a:pt x="3" y="113"/>
                  </a:lnTo>
                  <a:lnTo>
                    <a:pt x="8" y="83"/>
                  </a:lnTo>
                  <a:lnTo>
                    <a:pt x="0" y="70"/>
                  </a:lnTo>
                  <a:lnTo>
                    <a:pt x="12" y="60"/>
                  </a:lnTo>
                  <a:lnTo>
                    <a:pt x="12" y="17"/>
                  </a:lnTo>
                  <a:lnTo>
                    <a:pt x="29" y="0"/>
                  </a:lnTo>
                  <a:lnTo>
                    <a:pt x="45" y="2"/>
                  </a:lnTo>
                  <a:lnTo>
                    <a:pt x="85" y="66"/>
                  </a:lnTo>
                  <a:lnTo>
                    <a:pt x="128" y="140"/>
                  </a:lnTo>
                  <a:close/>
                </a:path>
              </a:pathLst>
            </a:custGeom>
            <a:solidFill>
              <a:srgbClr val="899B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60" name="Freeform 527"/>
            <p:cNvSpPr>
              <a:spLocks/>
            </p:cNvSpPr>
            <p:nvPr/>
          </p:nvSpPr>
          <p:spPr bwMode="auto">
            <a:xfrm>
              <a:off x="5189538" y="2563813"/>
              <a:ext cx="214312" cy="211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"/>
                </a:cxn>
                <a:cxn ang="0">
                  <a:pos x="102" y="141"/>
                </a:cxn>
                <a:cxn ang="0">
                  <a:pos x="143" y="141"/>
                </a:cxn>
                <a:cxn ang="0">
                  <a:pos x="142" y="118"/>
                </a:cxn>
                <a:cxn ang="0">
                  <a:pos x="142" y="0"/>
                </a:cxn>
                <a:cxn ang="0">
                  <a:pos x="0" y="0"/>
                </a:cxn>
              </a:cxnLst>
              <a:rect l="0" t="0" r="r" b="b"/>
              <a:pathLst>
                <a:path w="143" h="141">
                  <a:moveTo>
                    <a:pt x="0" y="0"/>
                  </a:moveTo>
                  <a:lnTo>
                    <a:pt x="0" y="141"/>
                  </a:lnTo>
                  <a:lnTo>
                    <a:pt x="102" y="141"/>
                  </a:lnTo>
                  <a:lnTo>
                    <a:pt x="143" y="141"/>
                  </a:lnTo>
                  <a:lnTo>
                    <a:pt x="142" y="118"/>
                  </a:lnTo>
                  <a:lnTo>
                    <a:pt x="1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77" name="Freeform 367"/>
            <p:cNvSpPr>
              <a:spLocks/>
            </p:cNvSpPr>
            <p:nvPr/>
          </p:nvSpPr>
          <p:spPr bwMode="auto">
            <a:xfrm>
              <a:off x="3581140" y="2100054"/>
              <a:ext cx="177800" cy="24288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9" y="5"/>
                </a:cxn>
                <a:cxn ang="0">
                  <a:pos x="113" y="162"/>
                </a:cxn>
                <a:cxn ang="0">
                  <a:pos x="0" y="160"/>
                </a:cxn>
                <a:cxn ang="0">
                  <a:pos x="11" y="0"/>
                </a:cxn>
              </a:cxnLst>
              <a:rect l="0" t="0" r="r" b="b"/>
              <a:pathLst>
                <a:path w="119" h="162">
                  <a:moveTo>
                    <a:pt x="11" y="0"/>
                  </a:moveTo>
                  <a:lnTo>
                    <a:pt x="119" y="5"/>
                  </a:lnTo>
                  <a:lnTo>
                    <a:pt x="113" y="162"/>
                  </a:lnTo>
                  <a:lnTo>
                    <a:pt x="0" y="16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78" name="Freeform 368"/>
            <p:cNvSpPr>
              <a:spLocks/>
            </p:cNvSpPr>
            <p:nvPr/>
          </p:nvSpPr>
          <p:spPr bwMode="auto">
            <a:xfrm>
              <a:off x="3571615" y="2342941"/>
              <a:ext cx="179387" cy="2111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9" y="0"/>
                </a:cxn>
                <a:cxn ang="0">
                  <a:pos x="119" y="141"/>
                </a:cxn>
                <a:cxn ang="0">
                  <a:pos x="0" y="141"/>
                </a:cxn>
                <a:cxn ang="0">
                  <a:pos x="6" y="0"/>
                </a:cxn>
              </a:cxnLst>
              <a:rect l="0" t="0" r="r" b="b"/>
              <a:pathLst>
                <a:path w="119" h="141">
                  <a:moveTo>
                    <a:pt x="6" y="0"/>
                  </a:moveTo>
                  <a:lnTo>
                    <a:pt x="119" y="0"/>
                  </a:lnTo>
                  <a:lnTo>
                    <a:pt x="119" y="141"/>
                  </a:lnTo>
                  <a:lnTo>
                    <a:pt x="0" y="14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79" name="Freeform 369"/>
            <p:cNvSpPr>
              <a:spLocks/>
            </p:cNvSpPr>
            <p:nvPr/>
          </p:nvSpPr>
          <p:spPr bwMode="auto">
            <a:xfrm>
              <a:off x="3558915" y="2554079"/>
              <a:ext cx="192087" cy="20796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8" y="0"/>
                </a:cxn>
                <a:cxn ang="0">
                  <a:pos x="128" y="139"/>
                </a:cxn>
                <a:cxn ang="0">
                  <a:pos x="0" y="138"/>
                </a:cxn>
                <a:cxn ang="0">
                  <a:pos x="9" y="0"/>
                </a:cxn>
              </a:cxnLst>
              <a:rect l="0" t="0" r="r" b="b"/>
              <a:pathLst>
                <a:path w="128" h="139">
                  <a:moveTo>
                    <a:pt x="9" y="0"/>
                  </a:moveTo>
                  <a:lnTo>
                    <a:pt x="128" y="0"/>
                  </a:lnTo>
                  <a:lnTo>
                    <a:pt x="128" y="139"/>
                  </a:lnTo>
                  <a:lnTo>
                    <a:pt x="0" y="13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280" name="Freeform 380"/>
            <p:cNvSpPr>
              <a:spLocks/>
            </p:cNvSpPr>
            <p:nvPr/>
          </p:nvSpPr>
          <p:spPr bwMode="auto">
            <a:xfrm>
              <a:off x="3550977" y="2760454"/>
              <a:ext cx="350838" cy="211137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5" y="0"/>
                </a:cxn>
                <a:cxn ang="0">
                  <a:pos x="133" y="1"/>
                </a:cxn>
                <a:cxn ang="0">
                  <a:pos x="234" y="6"/>
                </a:cxn>
                <a:cxn ang="0">
                  <a:pos x="234" y="141"/>
                </a:cxn>
                <a:cxn ang="0">
                  <a:pos x="0" y="137"/>
                </a:cxn>
              </a:cxnLst>
              <a:rect l="0" t="0" r="r" b="b"/>
              <a:pathLst>
                <a:path w="234" h="141">
                  <a:moveTo>
                    <a:pt x="0" y="137"/>
                  </a:moveTo>
                  <a:lnTo>
                    <a:pt x="5" y="0"/>
                  </a:lnTo>
                  <a:lnTo>
                    <a:pt x="133" y="1"/>
                  </a:lnTo>
                  <a:lnTo>
                    <a:pt x="234" y="6"/>
                  </a:lnTo>
                  <a:lnTo>
                    <a:pt x="234" y="141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27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 dirty="0"/>
            </a:p>
          </p:txBody>
        </p:sp>
      </p:grpSp>
      <p:grpSp>
        <p:nvGrpSpPr>
          <p:cNvPr id="552" name="Group 572"/>
          <p:cNvGrpSpPr/>
          <p:nvPr/>
        </p:nvGrpSpPr>
        <p:grpSpPr>
          <a:xfrm>
            <a:off x="2078390" y="322558"/>
            <a:ext cx="6615670" cy="6114493"/>
            <a:chOff x="2119311" y="1160759"/>
            <a:chExt cx="5220178" cy="4895234"/>
          </a:xfrm>
        </p:grpSpPr>
        <p:sp>
          <p:nvSpPr>
            <p:cNvPr id="553" name="TextBox 5"/>
            <p:cNvSpPr txBox="1">
              <a:spLocks noChangeArrowheads="1"/>
            </p:cNvSpPr>
            <p:nvPr/>
          </p:nvSpPr>
          <p:spPr bwMode="auto">
            <a:xfrm>
              <a:off x="3716810" y="1160759"/>
              <a:ext cx="1174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Dallam</a:t>
              </a:r>
            </a:p>
          </p:txBody>
        </p:sp>
        <p:sp>
          <p:nvSpPr>
            <p:cNvPr id="554" name="TextBox 6"/>
            <p:cNvSpPr txBox="1">
              <a:spLocks noChangeArrowheads="1"/>
            </p:cNvSpPr>
            <p:nvPr/>
          </p:nvSpPr>
          <p:spPr bwMode="auto">
            <a:xfrm>
              <a:off x="3959697" y="1160759"/>
              <a:ext cx="1539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Sherman</a:t>
              </a:r>
            </a:p>
          </p:txBody>
        </p:sp>
        <p:sp>
          <p:nvSpPr>
            <p:cNvPr id="555" name="TextBox 7"/>
            <p:cNvSpPr txBox="1">
              <a:spLocks noChangeArrowheads="1"/>
            </p:cNvSpPr>
            <p:nvPr/>
          </p:nvSpPr>
          <p:spPr bwMode="auto">
            <a:xfrm>
              <a:off x="4172422" y="1160759"/>
              <a:ext cx="147476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Hansford</a:t>
              </a:r>
            </a:p>
          </p:txBody>
        </p:sp>
        <p:sp>
          <p:nvSpPr>
            <p:cNvPr id="556" name="TextBox 8"/>
            <p:cNvSpPr txBox="1">
              <a:spLocks noChangeArrowheads="1"/>
            </p:cNvSpPr>
            <p:nvPr/>
          </p:nvSpPr>
          <p:spPr bwMode="auto">
            <a:xfrm>
              <a:off x="4388322" y="1160759"/>
              <a:ext cx="144270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Ochiltree</a:t>
              </a:r>
            </a:p>
          </p:txBody>
        </p:sp>
        <p:sp>
          <p:nvSpPr>
            <p:cNvPr id="557" name="TextBox 9"/>
            <p:cNvSpPr txBox="1">
              <a:spLocks noChangeArrowheads="1"/>
            </p:cNvSpPr>
            <p:nvPr/>
          </p:nvSpPr>
          <p:spPr bwMode="auto">
            <a:xfrm>
              <a:off x="4593110" y="1160759"/>
              <a:ext cx="1619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Lipscomb</a:t>
              </a:r>
            </a:p>
          </p:txBody>
        </p:sp>
        <p:sp>
          <p:nvSpPr>
            <p:cNvPr id="558" name="TextBox 10"/>
            <p:cNvSpPr txBox="1">
              <a:spLocks noChangeArrowheads="1"/>
            </p:cNvSpPr>
            <p:nvPr/>
          </p:nvSpPr>
          <p:spPr bwMode="auto">
            <a:xfrm>
              <a:off x="3735860" y="1362377"/>
              <a:ext cx="113814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Hartley</a:t>
              </a:r>
            </a:p>
          </p:txBody>
        </p:sp>
        <p:sp>
          <p:nvSpPr>
            <p:cNvPr id="559" name="TextBox 13"/>
            <p:cNvSpPr txBox="1">
              <a:spLocks noChangeArrowheads="1"/>
            </p:cNvSpPr>
            <p:nvPr/>
          </p:nvSpPr>
          <p:spPr bwMode="auto">
            <a:xfrm>
              <a:off x="3996210" y="1362377"/>
              <a:ext cx="100990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Moore</a:t>
              </a:r>
            </a:p>
          </p:txBody>
        </p:sp>
        <p:sp>
          <p:nvSpPr>
            <p:cNvPr id="560" name="TextBox 14"/>
            <p:cNvSpPr txBox="1">
              <a:spLocks noChangeArrowheads="1"/>
            </p:cNvSpPr>
            <p:nvPr/>
          </p:nvSpPr>
          <p:spPr bwMode="auto">
            <a:xfrm rot="19264495">
              <a:off x="4158132" y="1363926"/>
              <a:ext cx="1889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Hutchinson</a:t>
              </a:r>
            </a:p>
          </p:txBody>
        </p:sp>
        <p:sp>
          <p:nvSpPr>
            <p:cNvPr id="561" name="TextBox 16"/>
            <p:cNvSpPr txBox="1">
              <a:spLocks noChangeArrowheads="1"/>
            </p:cNvSpPr>
            <p:nvPr/>
          </p:nvSpPr>
          <p:spPr bwMode="auto">
            <a:xfrm>
              <a:off x="4389910" y="1362377"/>
              <a:ext cx="125034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Roberts</a:t>
              </a:r>
            </a:p>
          </p:txBody>
        </p:sp>
        <p:sp>
          <p:nvSpPr>
            <p:cNvPr id="562" name="TextBox 17"/>
            <p:cNvSpPr txBox="1">
              <a:spLocks noChangeArrowheads="1"/>
            </p:cNvSpPr>
            <p:nvPr/>
          </p:nvSpPr>
          <p:spPr bwMode="auto">
            <a:xfrm>
              <a:off x="4589935" y="1362377"/>
              <a:ext cx="1460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Hemphill</a:t>
              </a:r>
            </a:p>
          </p:txBody>
        </p:sp>
        <p:sp>
          <p:nvSpPr>
            <p:cNvPr id="563" name="TextBox 18"/>
            <p:cNvSpPr txBox="1">
              <a:spLocks noChangeArrowheads="1"/>
            </p:cNvSpPr>
            <p:nvPr/>
          </p:nvSpPr>
          <p:spPr bwMode="auto">
            <a:xfrm>
              <a:off x="3732685" y="1554458"/>
              <a:ext cx="1333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Oldham</a:t>
              </a:r>
            </a:p>
          </p:txBody>
        </p:sp>
        <p:sp>
          <p:nvSpPr>
            <p:cNvPr id="564" name="TextBox 19"/>
            <p:cNvSpPr txBox="1">
              <a:spLocks noChangeArrowheads="1"/>
            </p:cNvSpPr>
            <p:nvPr/>
          </p:nvSpPr>
          <p:spPr bwMode="auto">
            <a:xfrm>
              <a:off x="4007322" y="1554458"/>
              <a:ext cx="94578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Potter</a:t>
              </a:r>
            </a:p>
          </p:txBody>
        </p:sp>
        <p:sp>
          <p:nvSpPr>
            <p:cNvPr id="565" name="TextBox 20"/>
            <p:cNvSpPr txBox="1">
              <a:spLocks noChangeArrowheads="1"/>
            </p:cNvSpPr>
            <p:nvPr/>
          </p:nvSpPr>
          <p:spPr bwMode="auto">
            <a:xfrm>
              <a:off x="4199410" y="1554458"/>
              <a:ext cx="113814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Carson</a:t>
              </a:r>
            </a:p>
          </p:txBody>
        </p:sp>
        <p:sp>
          <p:nvSpPr>
            <p:cNvPr id="566" name="TextBox 21"/>
            <p:cNvSpPr txBox="1">
              <a:spLocks noChangeArrowheads="1"/>
            </p:cNvSpPr>
            <p:nvPr/>
          </p:nvSpPr>
          <p:spPr bwMode="auto">
            <a:xfrm>
              <a:off x="4426422" y="1554458"/>
              <a:ext cx="75342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Gray</a:t>
              </a:r>
            </a:p>
          </p:txBody>
        </p:sp>
        <p:sp>
          <p:nvSpPr>
            <p:cNvPr id="567" name="TextBox 22"/>
            <p:cNvSpPr txBox="1">
              <a:spLocks noChangeArrowheads="1"/>
            </p:cNvSpPr>
            <p:nvPr/>
          </p:nvSpPr>
          <p:spPr bwMode="auto">
            <a:xfrm>
              <a:off x="4597872" y="1554458"/>
              <a:ext cx="1412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Wheeler</a:t>
              </a:r>
            </a:p>
          </p:txBody>
        </p:sp>
        <p:sp>
          <p:nvSpPr>
            <p:cNvPr id="568" name="TextBox 23"/>
            <p:cNvSpPr txBox="1">
              <a:spLocks noChangeArrowheads="1"/>
            </p:cNvSpPr>
            <p:nvPr/>
          </p:nvSpPr>
          <p:spPr bwMode="auto">
            <a:xfrm>
              <a:off x="3673947" y="1821162"/>
              <a:ext cx="1889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Deaf Smith</a:t>
              </a:r>
            </a:p>
          </p:txBody>
        </p:sp>
        <p:sp>
          <p:nvSpPr>
            <p:cNvPr id="569" name="TextBox 24"/>
            <p:cNvSpPr txBox="1">
              <a:spLocks noChangeArrowheads="1"/>
            </p:cNvSpPr>
            <p:nvPr/>
          </p:nvSpPr>
          <p:spPr bwMode="auto">
            <a:xfrm>
              <a:off x="3980335" y="1821162"/>
              <a:ext cx="1270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Randall</a:t>
              </a:r>
            </a:p>
          </p:txBody>
        </p:sp>
        <p:sp>
          <p:nvSpPr>
            <p:cNvPr id="570" name="TextBox 25"/>
            <p:cNvSpPr txBox="1">
              <a:spLocks noChangeArrowheads="1"/>
            </p:cNvSpPr>
            <p:nvPr/>
          </p:nvSpPr>
          <p:spPr bwMode="auto">
            <a:xfrm>
              <a:off x="4167660" y="1821162"/>
              <a:ext cx="166712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>
                  <a:latin typeface="Franklin Gothic Book" pitchFamily="34" charset="0"/>
                </a:rPr>
                <a:t>Armstrong</a:t>
              </a:r>
            </a:p>
          </p:txBody>
        </p:sp>
        <p:sp>
          <p:nvSpPr>
            <p:cNvPr id="571" name="TextBox 26"/>
            <p:cNvSpPr txBox="1">
              <a:spLocks noChangeArrowheads="1"/>
            </p:cNvSpPr>
            <p:nvPr/>
          </p:nvSpPr>
          <p:spPr bwMode="auto">
            <a:xfrm>
              <a:off x="4407372" y="1821162"/>
              <a:ext cx="1174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Donley</a:t>
              </a:r>
            </a:p>
          </p:txBody>
        </p:sp>
        <p:sp>
          <p:nvSpPr>
            <p:cNvPr id="572" name="TextBox 27"/>
            <p:cNvSpPr txBox="1">
              <a:spLocks noChangeArrowheads="1"/>
            </p:cNvSpPr>
            <p:nvPr/>
          </p:nvSpPr>
          <p:spPr bwMode="auto">
            <a:xfrm>
              <a:off x="4588347" y="1784651"/>
              <a:ext cx="1460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Collings-</a:t>
              </a:r>
              <a:br>
                <a:rPr lang="en-US" sz="300" dirty="0"/>
              </a:br>
              <a:r>
                <a:rPr lang="en-US" sz="300" dirty="0"/>
                <a:t>woth</a:t>
              </a:r>
            </a:p>
          </p:txBody>
        </p:sp>
        <p:sp>
          <p:nvSpPr>
            <p:cNvPr id="573" name="TextBox 28"/>
            <p:cNvSpPr txBox="1">
              <a:spLocks noChangeArrowheads="1"/>
            </p:cNvSpPr>
            <p:nvPr/>
          </p:nvSpPr>
          <p:spPr bwMode="auto">
            <a:xfrm>
              <a:off x="3643785" y="2013250"/>
              <a:ext cx="1254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Parmer</a:t>
              </a:r>
            </a:p>
          </p:txBody>
        </p:sp>
        <p:sp>
          <p:nvSpPr>
            <p:cNvPr id="574" name="TextBox 29"/>
            <p:cNvSpPr txBox="1">
              <a:spLocks noChangeArrowheads="1"/>
            </p:cNvSpPr>
            <p:nvPr/>
          </p:nvSpPr>
          <p:spPr bwMode="auto">
            <a:xfrm>
              <a:off x="3843810" y="2013250"/>
              <a:ext cx="1127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Castro</a:t>
              </a:r>
            </a:p>
          </p:txBody>
        </p:sp>
        <p:sp>
          <p:nvSpPr>
            <p:cNvPr id="575" name="TextBox 30"/>
            <p:cNvSpPr txBox="1">
              <a:spLocks noChangeArrowheads="1"/>
            </p:cNvSpPr>
            <p:nvPr/>
          </p:nvSpPr>
          <p:spPr bwMode="auto">
            <a:xfrm>
              <a:off x="4026372" y="2013250"/>
              <a:ext cx="1349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Swisher</a:t>
              </a:r>
            </a:p>
          </p:txBody>
        </p:sp>
        <p:sp>
          <p:nvSpPr>
            <p:cNvPr id="576" name="TextBox 31"/>
            <p:cNvSpPr txBox="1">
              <a:spLocks noChangeArrowheads="1"/>
            </p:cNvSpPr>
            <p:nvPr/>
          </p:nvSpPr>
          <p:spPr bwMode="auto">
            <a:xfrm>
              <a:off x="4237510" y="2013250"/>
              <a:ext cx="1270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Briscoe</a:t>
              </a:r>
            </a:p>
          </p:txBody>
        </p:sp>
        <p:sp>
          <p:nvSpPr>
            <p:cNvPr id="577" name="TextBox 32"/>
            <p:cNvSpPr txBox="1">
              <a:spLocks noChangeArrowheads="1"/>
            </p:cNvSpPr>
            <p:nvPr/>
          </p:nvSpPr>
          <p:spPr bwMode="auto">
            <a:xfrm>
              <a:off x="4483572" y="2013250"/>
              <a:ext cx="635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Hall</a:t>
              </a:r>
            </a:p>
          </p:txBody>
        </p:sp>
        <p:sp>
          <p:nvSpPr>
            <p:cNvPr id="578" name="TextBox 33"/>
            <p:cNvSpPr txBox="1">
              <a:spLocks noChangeArrowheads="1"/>
            </p:cNvSpPr>
            <p:nvPr/>
          </p:nvSpPr>
          <p:spPr bwMode="auto">
            <a:xfrm rot="18832422">
              <a:off x="4620097" y="2016426"/>
              <a:ext cx="1571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Childress</a:t>
              </a:r>
            </a:p>
          </p:txBody>
        </p:sp>
        <p:sp>
          <p:nvSpPr>
            <p:cNvPr id="579" name="TextBox 34"/>
            <p:cNvSpPr txBox="1">
              <a:spLocks noChangeArrowheads="1"/>
            </p:cNvSpPr>
            <p:nvPr/>
          </p:nvSpPr>
          <p:spPr bwMode="auto">
            <a:xfrm>
              <a:off x="3626322" y="2237088"/>
              <a:ext cx="1031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Bailey</a:t>
              </a:r>
            </a:p>
          </p:txBody>
        </p:sp>
        <p:sp>
          <p:nvSpPr>
            <p:cNvPr id="580" name="TextBox 35"/>
            <p:cNvSpPr txBox="1">
              <a:spLocks noChangeArrowheads="1"/>
            </p:cNvSpPr>
            <p:nvPr/>
          </p:nvSpPr>
          <p:spPr bwMode="auto">
            <a:xfrm>
              <a:off x="3829522" y="2230738"/>
              <a:ext cx="952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Lamb</a:t>
              </a:r>
            </a:p>
          </p:txBody>
        </p:sp>
        <p:sp>
          <p:nvSpPr>
            <p:cNvPr id="581" name="TextBox 36"/>
            <p:cNvSpPr txBox="1">
              <a:spLocks noChangeArrowheads="1"/>
            </p:cNvSpPr>
            <p:nvPr/>
          </p:nvSpPr>
          <p:spPr bwMode="auto">
            <a:xfrm>
              <a:off x="4031135" y="2240263"/>
              <a:ext cx="762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Hale</a:t>
              </a:r>
            </a:p>
          </p:txBody>
        </p:sp>
        <p:sp>
          <p:nvSpPr>
            <p:cNvPr id="582" name="TextBox 37"/>
            <p:cNvSpPr txBox="1">
              <a:spLocks noChangeArrowheads="1"/>
            </p:cNvSpPr>
            <p:nvPr/>
          </p:nvSpPr>
          <p:spPr bwMode="auto">
            <a:xfrm>
              <a:off x="4226397" y="2245026"/>
              <a:ext cx="936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Floyd</a:t>
              </a:r>
            </a:p>
          </p:txBody>
        </p:sp>
        <p:sp>
          <p:nvSpPr>
            <p:cNvPr id="583" name="TextBox 38"/>
            <p:cNvSpPr txBox="1">
              <a:spLocks noChangeArrowheads="1"/>
            </p:cNvSpPr>
            <p:nvPr/>
          </p:nvSpPr>
          <p:spPr bwMode="auto">
            <a:xfrm>
              <a:off x="4426422" y="2260901"/>
              <a:ext cx="1127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Motley</a:t>
              </a:r>
            </a:p>
          </p:txBody>
        </p:sp>
        <p:sp>
          <p:nvSpPr>
            <p:cNvPr id="584" name="TextBox 39"/>
            <p:cNvSpPr txBox="1">
              <a:spLocks noChangeArrowheads="1"/>
            </p:cNvSpPr>
            <p:nvPr/>
          </p:nvSpPr>
          <p:spPr bwMode="auto">
            <a:xfrm>
              <a:off x="4399435" y="2441876"/>
              <a:ext cx="1349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Dickens</a:t>
              </a:r>
            </a:p>
          </p:txBody>
        </p:sp>
        <p:sp>
          <p:nvSpPr>
            <p:cNvPr id="585" name="TextBox 40"/>
            <p:cNvSpPr txBox="1">
              <a:spLocks noChangeArrowheads="1"/>
            </p:cNvSpPr>
            <p:nvPr/>
          </p:nvSpPr>
          <p:spPr bwMode="auto">
            <a:xfrm>
              <a:off x="4645497" y="2446638"/>
              <a:ext cx="746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King</a:t>
              </a:r>
            </a:p>
          </p:txBody>
        </p:sp>
        <p:sp>
          <p:nvSpPr>
            <p:cNvPr id="586" name="TextBox 41"/>
            <p:cNvSpPr txBox="1">
              <a:spLocks noChangeArrowheads="1"/>
            </p:cNvSpPr>
            <p:nvPr/>
          </p:nvSpPr>
          <p:spPr bwMode="auto">
            <a:xfrm>
              <a:off x="4832822" y="2457751"/>
              <a:ext cx="873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Knox</a:t>
              </a:r>
            </a:p>
          </p:txBody>
        </p:sp>
        <p:sp>
          <p:nvSpPr>
            <p:cNvPr id="587" name="TextBox 37"/>
            <p:cNvSpPr txBox="1">
              <a:spLocks noChangeArrowheads="1"/>
            </p:cNvSpPr>
            <p:nvPr/>
          </p:nvSpPr>
          <p:spPr bwMode="auto">
            <a:xfrm rot="18708970">
              <a:off x="3489797" y="2420306"/>
              <a:ext cx="3810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" dirty="0"/>
                <a:t>Cochran</a:t>
              </a:r>
            </a:p>
          </p:txBody>
        </p:sp>
        <p:sp>
          <p:nvSpPr>
            <p:cNvPr id="588" name="TextBox 38"/>
            <p:cNvSpPr txBox="1">
              <a:spLocks noChangeArrowheads="1"/>
            </p:cNvSpPr>
            <p:nvPr/>
          </p:nvSpPr>
          <p:spPr bwMode="auto">
            <a:xfrm>
              <a:off x="3662831" y="2446638"/>
              <a:ext cx="3810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" dirty="0"/>
                <a:t>Hockley</a:t>
              </a:r>
            </a:p>
          </p:txBody>
        </p:sp>
        <p:sp>
          <p:nvSpPr>
            <p:cNvPr id="589" name="TextBox 39"/>
            <p:cNvSpPr txBox="1">
              <a:spLocks noChangeArrowheads="1"/>
            </p:cNvSpPr>
            <p:nvPr/>
          </p:nvSpPr>
          <p:spPr bwMode="auto">
            <a:xfrm>
              <a:off x="3869206" y="2408538"/>
              <a:ext cx="3810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" dirty="0"/>
                <a:t>Lubbock</a:t>
              </a:r>
            </a:p>
          </p:txBody>
        </p:sp>
        <p:sp>
          <p:nvSpPr>
            <p:cNvPr id="590" name="TextBox 40"/>
            <p:cNvSpPr txBox="1">
              <a:spLocks noChangeArrowheads="1"/>
            </p:cNvSpPr>
            <p:nvPr/>
          </p:nvSpPr>
          <p:spPr bwMode="auto">
            <a:xfrm>
              <a:off x="4064468" y="2448226"/>
              <a:ext cx="381000" cy="4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300" dirty="0"/>
                <a:t>Crosby</a:t>
              </a:r>
            </a:p>
          </p:txBody>
        </p:sp>
        <p:sp>
          <p:nvSpPr>
            <p:cNvPr id="591" name="TextBox 41"/>
            <p:cNvSpPr txBox="1">
              <a:spLocks noChangeArrowheads="1"/>
            </p:cNvSpPr>
            <p:nvPr/>
          </p:nvSpPr>
          <p:spPr bwMode="auto">
            <a:xfrm>
              <a:off x="4216872" y="2672063"/>
              <a:ext cx="104775" cy="4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Garza</a:t>
              </a:r>
            </a:p>
          </p:txBody>
        </p:sp>
        <p:sp>
          <p:nvSpPr>
            <p:cNvPr id="592" name="TextBox 42"/>
            <p:cNvSpPr txBox="1">
              <a:spLocks noChangeArrowheads="1"/>
            </p:cNvSpPr>
            <p:nvPr/>
          </p:nvSpPr>
          <p:spPr bwMode="auto">
            <a:xfrm>
              <a:off x="4031135" y="2672063"/>
              <a:ext cx="82550" cy="4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Lynn</a:t>
              </a:r>
            </a:p>
          </p:txBody>
        </p:sp>
        <p:sp>
          <p:nvSpPr>
            <p:cNvPr id="593" name="TextBox 43"/>
            <p:cNvSpPr txBox="1">
              <a:spLocks noChangeArrowheads="1"/>
            </p:cNvSpPr>
            <p:nvPr/>
          </p:nvSpPr>
          <p:spPr bwMode="auto">
            <a:xfrm>
              <a:off x="3798087" y="2667000"/>
              <a:ext cx="904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Terry</a:t>
              </a:r>
            </a:p>
          </p:txBody>
        </p:sp>
        <p:sp>
          <p:nvSpPr>
            <p:cNvPr id="594" name="TextBox 44"/>
            <p:cNvSpPr txBox="1">
              <a:spLocks noChangeArrowheads="1"/>
            </p:cNvSpPr>
            <p:nvPr/>
          </p:nvSpPr>
          <p:spPr bwMode="auto">
            <a:xfrm>
              <a:off x="3581400" y="2665713"/>
              <a:ext cx="1381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Yoakum</a:t>
              </a:r>
            </a:p>
          </p:txBody>
        </p:sp>
        <p:sp>
          <p:nvSpPr>
            <p:cNvPr id="595" name="TextBox 45"/>
            <p:cNvSpPr txBox="1">
              <a:spLocks noChangeArrowheads="1"/>
            </p:cNvSpPr>
            <p:nvPr/>
          </p:nvSpPr>
          <p:spPr bwMode="auto">
            <a:xfrm>
              <a:off x="3673947" y="2851451"/>
              <a:ext cx="1206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Gaines</a:t>
              </a:r>
            </a:p>
          </p:txBody>
        </p:sp>
        <p:sp>
          <p:nvSpPr>
            <p:cNvPr id="596" name="TextBox 46"/>
            <p:cNvSpPr txBox="1">
              <a:spLocks noChangeArrowheads="1"/>
            </p:cNvSpPr>
            <p:nvPr/>
          </p:nvSpPr>
          <p:spPr bwMode="auto">
            <a:xfrm>
              <a:off x="3950172" y="2853038"/>
              <a:ext cx="1365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Dawson</a:t>
              </a:r>
            </a:p>
          </p:txBody>
        </p:sp>
        <p:sp>
          <p:nvSpPr>
            <p:cNvPr id="597" name="TextBox 47"/>
            <p:cNvSpPr txBox="1">
              <a:spLocks noChangeArrowheads="1"/>
            </p:cNvSpPr>
            <p:nvPr/>
          </p:nvSpPr>
          <p:spPr bwMode="auto">
            <a:xfrm>
              <a:off x="4172422" y="2868913"/>
              <a:ext cx="1222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Borden</a:t>
              </a:r>
            </a:p>
          </p:txBody>
        </p:sp>
        <p:sp>
          <p:nvSpPr>
            <p:cNvPr id="598" name="TextBox 48"/>
            <p:cNvSpPr txBox="1">
              <a:spLocks noChangeArrowheads="1"/>
            </p:cNvSpPr>
            <p:nvPr/>
          </p:nvSpPr>
          <p:spPr bwMode="auto">
            <a:xfrm>
              <a:off x="4359747" y="2865738"/>
              <a:ext cx="1111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Scurry</a:t>
              </a:r>
            </a:p>
          </p:txBody>
        </p:sp>
        <p:sp>
          <p:nvSpPr>
            <p:cNvPr id="599" name="TextBox 49"/>
            <p:cNvSpPr txBox="1">
              <a:spLocks noChangeArrowheads="1"/>
            </p:cNvSpPr>
            <p:nvPr/>
          </p:nvSpPr>
          <p:spPr bwMode="auto">
            <a:xfrm>
              <a:off x="4557394" y="2865738"/>
              <a:ext cx="1063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Fisher</a:t>
              </a:r>
            </a:p>
          </p:txBody>
        </p:sp>
        <p:sp>
          <p:nvSpPr>
            <p:cNvPr id="600" name="TextBox 50"/>
            <p:cNvSpPr txBox="1">
              <a:spLocks noChangeArrowheads="1"/>
            </p:cNvSpPr>
            <p:nvPr/>
          </p:nvSpPr>
          <p:spPr bwMode="auto">
            <a:xfrm>
              <a:off x="4786785" y="2870501"/>
              <a:ext cx="1000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Jones</a:t>
              </a:r>
            </a:p>
          </p:txBody>
        </p:sp>
        <p:sp>
          <p:nvSpPr>
            <p:cNvPr id="601" name="TextBox 39"/>
            <p:cNvSpPr txBox="1">
              <a:spLocks noChangeArrowheads="1"/>
            </p:cNvSpPr>
            <p:nvPr/>
          </p:nvSpPr>
          <p:spPr bwMode="auto">
            <a:xfrm>
              <a:off x="4420072" y="2665713"/>
              <a:ext cx="777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Kent</a:t>
              </a:r>
            </a:p>
          </p:txBody>
        </p:sp>
        <p:sp>
          <p:nvSpPr>
            <p:cNvPr id="602" name="TextBox 39"/>
            <p:cNvSpPr txBox="1">
              <a:spLocks noChangeArrowheads="1"/>
            </p:cNvSpPr>
            <p:nvPr/>
          </p:nvSpPr>
          <p:spPr bwMode="auto">
            <a:xfrm>
              <a:off x="4591524" y="2665713"/>
              <a:ext cx="1635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Stonewall</a:t>
              </a:r>
            </a:p>
          </p:txBody>
        </p:sp>
        <p:sp>
          <p:nvSpPr>
            <p:cNvPr id="603" name="TextBox 39"/>
            <p:cNvSpPr txBox="1">
              <a:spLocks noChangeArrowheads="1"/>
            </p:cNvSpPr>
            <p:nvPr/>
          </p:nvSpPr>
          <p:spPr bwMode="auto">
            <a:xfrm>
              <a:off x="4805835" y="2665713"/>
              <a:ext cx="1238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Haskell</a:t>
              </a:r>
            </a:p>
          </p:txBody>
        </p:sp>
        <p:sp>
          <p:nvSpPr>
            <p:cNvPr id="604" name="TextBox 39"/>
            <p:cNvSpPr txBox="1">
              <a:spLocks noChangeArrowheads="1"/>
            </p:cNvSpPr>
            <p:nvPr/>
          </p:nvSpPr>
          <p:spPr bwMode="auto">
            <a:xfrm>
              <a:off x="5020147" y="2637138"/>
              <a:ext cx="1301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Throck-</a:t>
              </a:r>
              <a:br>
                <a:rPr lang="en-US" sz="300" dirty="0"/>
              </a:br>
              <a:r>
                <a:rPr lang="en-US" sz="300" dirty="0"/>
                <a:t>morton</a:t>
              </a:r>
            </a:p>
          </p:txBody>
        </p:sp>
        <p:sp>
          <p:nvSpPr>
            <p:cNvPr id="605" name="TextBox 41"/>
            <p:cNvSpPr txBox="1">
              <a:spLocks noChangeArrowheads="1"/>
            </p:cNvSpPr>
            <p:nvPr/>
          </p:nvSpPr>
          <p:spPr bwMode="auto">
            <a:xfrm>
              <a:off x="5045547" y="2457751"/>
              <a:ext cx="1079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Baylor</a:t>
              </a:r>
            </a:p>
          </p:txBody>
        </p:sp>
        <p:sp>
          <p:nvSpPr>
            <p:cNvPr id="606" name="TextBox 41"/>
            <p:cNvSpPr txBox="1">
              <a:spLocks noChangeArrowheads="1"/>
            </p:cNvSpPr>
            <p:nvPr/>
          </p:nvSpPr>
          <p:spPr bwMode="auto">
            <a:xfrm>
              <a:off x="5002687" y="2240263"/>
              <a:ext cx="1619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Wilbarger</a:t>
              </a:r>
            </a:p>
          </p:txBody>
        </p:sp>
        <p:sp>
          <p:nvSpPr>
            <p:cNvPr id="607" name="TextBox 41"/>
            <p:cNvSpPr txBox="1">
              <a:spLocks noChangeArrowheads="1"/>
            </p:cNvSpPr>
            <p:nvPr/>
          </p:nvSpPr>
          <p:spPr bwMode="auto">
            <a:xfrm>
              <a:off x="5221762" y="2260898"/>
              <a:ext cx="1254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Wichita</a:t>
              </a:r>
            </a:p>
          </p:txBody>
        </p:sp>
        <p:sp>
          <p:nvSpPr>
            <p:cNvPr id="608" name="TextBox 41"/>
            <p:cNvSpPr txBox="1">
              <a:spLocks noChangeArrowheads="1"/>
            </p:cNvSpPr>
            <p:nvPr/>
          </p:nvSpPr>
          <p:spPr bwMode="auto">
            <a:xfrm>
              <a:off x="5221762" y="2372025"/>
              <a:ext cx="304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" b="1" dirty="0" smtClean="0"/>
                <a:t>WICHITA</a:t>
              </a:r>
              <a:br>
                <a:rPr lang="en-US" sz="300" b="1" dirty="0" smtClean="0"/>
              </a:br>
              <a:r>
                <a:rPr lang="en-US" sz="300" b="1" dirty="0" smtClean="0"/>
                <a:t>FALLS</a:t>
              </a:r>
              <a:endParaRPr lang="en-US" sz="300" b="1" dirty="0"/>
            </a:p>
          </p:txBody>
        </p:sp>
        <p:sp>
          <p:nvSpPr>
            <p:cNvPr id="609" name="TextBox 41"/>
            <p:cNvSpPr txBox="1">
              <a:spLocks noChangeArrowheads="1"/>
            </p:cNvSpPr>
            <p:nvPr/>
          </p:nvSpPr>
          <p:spPr bwMode="auto">
            <a:xfrm>
              <a:off x="5440835" y="2351388"/>
              <a:ext cx="746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Clay</a:t>
              </a:r>
            </a:p>
          </p:txBody>
        </p:sp>
        <p:sp>
          <p:nvSpPr>
            <p:cNvPr id="610" name="TextBox 41"/>
            <p:cNvSpPr txBox="1">
              <a:spLocks noChangeArrowheads="1"/>
            </p:cNvSpPr>
            <p:nvPr/>
          </p:nvSpPr>
          <p:spPr bwMode="auto">
            <a:xfrm>
              <a:off x="5223347" y="2492672"/>
              <a:ext cx="1127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Archer</a:t>
              </a:r>
            </a:p>
          </p:txBody>
        </p:sp>
        <p:sp>
          <p:nvSpPr>
            <p:cNvPr id="611" name="TextBox 41"/>
            <p:cNvSpPr txBox="1">
              <a:spLocks noChangeArrowheads="1"/>
            </p:cNvSpPr>
            <p:nvPr/>
          </p:nvSpPr>
          <p:spPr bwMode="auto">
            <a:xfrm>
              <a:off x="5223347" y="2670476"/>
              <a:ext cx="1095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Young</a:t>
              </a:r>
            </a:p>
          </p:txBody>
        </p:sp>
        <p:sp>
          <p:nvSpPr>
            <p:cNvPr id="612" name="TextBox 41"/>
            <p:cNvSpPr txBox="1">
              <a:spLocks noChangeArrowheads="1"/>
            </p:cNvSpPr>
            <p:nvPr/>
          </p:nvSpPr>
          <p:spPr bwMode="auto">
            <a:xfrm>
              <a:off x="5426547" y="2637138"/>
              <a:ext cx="777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Jack</a:t>
              </a:r>
            </a:p>
          </p:txBody>
        </p:sp>
        <p:sp>
          <p:nvSpPr>
            <p:cNvPr id="613" name="TextBox 63"/>
            <p:cNvSpPr txBox="1">
              <a:spLocks noChangeArrowheads="1"/>
            </p:cNvSpPr>
            <p:nvPr/>
          </p:nvSpPr>
          <p:spPr bwMode="auto">
            <a:xfrm>
              <a:off x="4134326" y="3075288"/>
              <a:ext cx="1301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Howard</a:t>
              </a:r>
            </a:p>
          </p:txBody>
        </p:sp>
        <p:sp>
          <p:nvSpPr>
            <p:cNvPr id="614" name="TextBox 64"/>
            <p:cNvSpPr txBox="1">
              <a:spLocks noChangeArrowheads="1"/>
            </p:cNvSpPr>
            <p:nvPr/>
          </p:nvSpPr>
          <p:spPr bwMode="auto">
            <a:xfrm>
              <a:off x="4329589" y="3075288"/>
              <a:ext cx="1285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Mitchell</a:t>
              </a:r>
            </a:p>
          </p:txBody>
        </p:sp>
        <p:sp>
          <p:nvSpPr>
            <p:cNvPr id="615" name="TextBox 65"/>
            <p:cNvSpPr txBox="1">
              <a:spLocks noChangeArrowheads="1"/>
            </p:cNvSpPr>
            <p:nvPr/>
          </p:nvSpPr>
          <p:spPr bwMode="auto">
            <a:xfrm>
              <a:off x="4562947" y="3075288"/>
              <a:ext cx="984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Nolan</a:t>
              </a:r>
            </a:p>
          </p:txBody>
        </p:sp>
        <p:sp>
          <p:nvSpPr>
            <p:cNvPr id="616" name="TextBox 66"/>
            <p:cNvSpPr txBox="1">
              <a:spLocks noChangeArrowheads="1"/>
            </p:cNvSpPr>
            <p:nvPr/>
          </p:nvSpPr>
          <p:spPr bwMode="auto">
            <a:xfrm>
              <a:off x="4775672" y="3099101"/>
              <a:ext cx="1047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Taylor</a:t>
              </a:r>
            </a:p>
          </p:txBody>
        </p:sp>
        <p:sp>
          <p:nvSpPr>
            <p:cNvPr id="617" name="TextBox 67"/>
            <p:cNvSpPr txBox="1">
              <a:spLocks noChangeArrowheads="1"/>
            </p:cNvSpPr>
            <p:nvPr/>
          </p:nvSpPr>
          <p:spPr bwMode="auto">
            <a:xfrm>
              <a:off x="4977285" y="3080051"/>
              <a:ext cx="1476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Callahan</a:t>
              </a:r>
            </a:p>
          </p:txBody>
        </p:sp>
        <p:sp>
          <p:nvSpPr>
            <p:cNvPr id="618" name="TextBox 68"/>
            <p:cNvSpPr txBox="1">
              <a:spLocks noChangeArrowheads="1"/>
            </p:cNvSpPr>
            <p:nvPr/>
          </p:nvSpPr>
          <p:spPr bwMode="auto">
            <a:xfrm>
              <a:off x="5180485" y="3061001"/>
              <a:ext cx="1476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Eastland</a:t>
              </a:r>
            </a:p>
          </p:txBody>
        </p:sp>
        <p:sp>
          <p:nvSpPr>
            <p:cNvPr id="619" name="TextBox 70"/>
            <p:cNvSpPr txBox="1">
              <a:spLocks noChangeArrowheads="1"/>
            </p:cNvSpPr>
            <p:nvPr/>
          </p:nvSpPr>
          <p:spPr bwMode="auto">
            <a:xfrm>
              <a:off x="4086695" y="3270551"/>
              <a:ext cx="1762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Glasscock</a:t>
              </a:r>
            </a:p>
          </p:txBody>
        </p:sp>
        <p:sp>
          <p:nvSpPr>
            <p:cNvPr id="620" name="TextBox 71"/>
            <p:cNvSpPr txBox="1">
              <a:spLocks noChangeArrowheads="1"/>
            </p:cNvSpPr>
            <p:nvPr/>
          </p:nvSpPr>
          <p:spPr bwMode="auto">
            <a:xfrm>
              <a:off x="4305770" y="3288013"/>
              <a:ext cx="1285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Sterling</a:t>
              </a:r>
            </a:p>
          </p:txBody>
        </p:sp>
        <p:sp>
          <p:nvSpPr>
            <p:cNvPr id="621" name="TextBox 72"/>
            <p:cNvSpPr txBox="1">
              <a:spLocks noChangeArrowheads="1"/>
            </p:cNvSpPr>
            <p:nvPr/>
          </p:nvSpPr>
          <p:spPr bwMode="auto">
            <a:xfrm>
              <a:off x="4528022" y="3284838"/>
              <a:ext cx="873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Coke</a:t>
              </a:r>
            </a:p>
          </p:txBody>
        </p:sp>
        <p:sp>
          <p:nvSpPr>
            <p:cNvPr id="622" name="TextBox 73"/>
            <p:cNvSpPr txBox="1">
              <a:spLocks noChangeArrowheads="1"/>
            </p:cNvSpPr>
            <p:nvPr/>
          </p:nvSpPr>
          <p:spPr bwMode="auto">
            <a:xfrm>
              <a:off x="4724872" y="3297538"/>
              <a:ext cx="1381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Runnels</a:t>
              </a:r>
            </a:p>
          </p:txBody>
        </p:sp>
        <p:sp>
          <p:nvSpPr>
            <p:cNvPr id="623" name="TextBox 74"/>
            <p:cNvSpPr txBox="1">
              <a:spLocks noChangeArrowheads="1"/>
            </p:cNvSpPr>
            <p:nvPr/>
          </p:nvSpPr>
          <p:spPr bwMode="auto">
            <a:xfrm rot="18482691">
              <a:off x="4942360" y="2860976"/>
              <a:ext cx="2000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Shackelford</a:t>
              </a:r>
            </a:p>
          </p:txBody>
        </p:sp>
        <p:sp>
          <p:nvSpPr>
            <p:cNvPr id="624" name="TextBox 75"/>
            <p:cNvSpPr txBox="1">
              <a:spLocks noChangeArrowheads="1"/>
            </p:cNvSpPr>
            <p:nvPr/>
          </p:nvSpPr>
          <p:spPr bwMode="auto">
            <a:xfrm>
              <a:off x="4105747" y="3500738"/>
              <a:ext cx="131763" cy="4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Reagan</a:t>
              </a:r>
            </a:p>
          </p:txBody>
        </p:sp>
        <p:sp>
          <p:nvSpPr>
            <p:cNvPr id="625" name="TextBox 76"/>
            <p:cNvSpPr txBox="1">
              <a:spLocks noChangeArrowheads="1"/>
            </p:cNvSpPr>
            <p:nvPr/>
          </p:nvSpPr>
          <p:spPr bwMode="auto">
            <a:xfrm>
              <a:off x="4358160" y="3537251"/>
              <a:ext cx="746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Irion</a:t>
              </a:r>
            </a:p>
          </p:txBody>
        </p:sp>
        <p:sp>
          <p:nvSpPr>
            <p:cNvPr id="626" name="TextBox 41"/>
            <p:cNvSpPr txBox="1">
              <a:spLocks noChangeArrowheads="1"/>
            </p:cNvSpPr>
            <p:nvPr/>
          </p:nvSpPr>
          <p:spPr bwMode="auto">
            <a:xfrm rot="18382787">
              <a:off x="5588472" y="2419651"/>
              <a:ext cx="1682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Montague</a:t>
              </a:r>
            </a:p>
          </p:txBody>
        </p:sp>
        <p:sp>
          <p:nvSpPr>
            <p:cNvPr id="627" name="TextBox 41"/>
            <p:cNvSpPr txBox="1">
              <a:spLocks noChangeArrowheads="1"/>
            </p:cNvSpPr>
            <p:nvPr/>
          </p:nvSpPr>
          <p:spPr bwMode="auto">
            <a:xfrm>
              <a:off x="5780560" y="2465688"/>
              <a:ext cx="1095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Cooke</a:t>
              </a:r>
            </a:p>
          </p:txBody>
        </p:sp>
        <p:sp>
          <p:nvSpPr>
            <p:cNvPr id="628" name="TextBox 41"/>
            <p:cNvSpPr txBox="1">
              <a:spLocks noChangeArrowheads="1"/>
            </p:cNvSpPr>
            <p:nvPr/>
          </p:nvSpPr>
          <p:spPr bwMode="auto">
            <a:xfrm>
              <a:off x="5988522" y="2459338"/>
              <a:ext cx="1444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Grayson</a:t>
              </a:r>
            </a:p>
          </p:txBody>
        </p:sp>
        <p:sp>
          <p:nvSpPr>
            <p:cNvPr id="629" name="TextBox 41"/>
            <p:cNvSpPr txBox="1">
              <a:spLocks noChangeArrowheads="1"/>
            </p:cNvSpPr>
            <p:nvPr/>
          </p:nvSpPr>
          <p:spPr bwMode="auto">
            <a:xfrm>
              <a:off x="6209185" y="2451401"/>
              <a:ext cx="1158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Fannin</a:t>
              </a:r>
            </a:p>
          </p:txBody>
        </p:sp>
        <p:sp>
          <p:nvSpPr>
            <p:cNvPr id="630" name="TextBox 41"/>
            <p:cNvSpPr txBox="1">
              <a:spLocks noChangeArrowheads="1"/>
            </p:cNvSpPr>
            <p:nvPr/>
          </p:nvSpPr>
          <p:spPr bwMode="auto">
            <a:xfrm>
              <a:off x="6417147" y="2352976"/>
              <a:ext cx="1079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Lamar</a:t>
              </a:r>
            </a:p>
          </p:txBody>
        </p:sp>
        <p:sp>
          <p:nvSpPr>
            <p:cNvPr id="631" name="TextBox 41"/>
            <p:cNvSpPr txBox="1">
              <a:spLocks noChangeArrowheads="1"/>
            </p:cNvSpPr>
            <p:nvPr/>
          </p:nvSpPr>
          <p:spPr bwMode="auto">
            <a:xfrm>
              <a:off x="6417147" y="2511726"/>
              <a:ext cx="889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Delta</a:t>
              </a:r>
            </a:p>
          </p:txBody>
        </p:sp>
        <p:sp>
          <p:nvSpPr>
            <p:cNvPr id="632" name="TextBox 41"/>
            <p:cNvSpPr txBox="1">
              <a:spLocks noChangeArrowheads="1"/>
            </p:cNvSpPr>
            <p:nvPr/>
          </p:nvSpPr>
          <p:spPr bwMode="auto">
            <a:xfrm>
              <a:off x="6645747" y="2352976"/>
              <a:ext cx="889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Red </a:t>
              </a:r>
              <a:br>
                <a:rPr lang="en-US" sz="300" dirty="0"/>
              </a:br>
              <a:r>
                <a:rPr lang="en-US" sz="300" dirty="0"/>
                <a:t>River</a:t>
              </a:r>
            </a:p>
          </p:txBody>
        </p:sp>
        <p:sp>
          <p:nvSpPr>
            <p:cNvPr id="633" name="TextBox 41"/>
            <p:cNvSpPr txBox="1">
              <a:spLocks noChangeArrowheads="1"/>
            </p:cNvSpPr>
            <p:nvPr/>
          </p:nvSpPr>
          <p:spPr bwMode="auto">
            <a:xfrm>
              <a:off x="6500807" y="2419348"/>
              <a:ext cx="1158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b="1" dirty="0"/>
                <a:t>PARIS</a:t>
              </a:r>
            </a:p>
          </p:txBody>
        </p:sp>
        <p:sp>
          <p:nvSpPr>
            <p:cNvPr id="634" name="TextBox 41"/>
            <p:cNvSpPr txBox="1">
              <a:spLocks noChangeArrowheads="1"/>
            </p:cNvSpPr>
            <p:nvPr/>
          </p:nvSpPr>
          <p:spPr bwMode="auto">
            <a:xfrm>
              <a:off x="6898160" y="2484738"/>
              <a:ext cx="1031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Bowie</a:t>
              </a:r>
            </a:p>
          </p:txBody>
        </p:sp>
        <p:sp>
          <p:nvSpPr>
            <p:cNvPr id="635" name="TextBox 41"/>
            <p:cNvSpPr txBox="1">
              <a:spLocks noChangeArrowheads="1"/>
            </p:cNvSpPr>
            <p:nvPr/>
          </p:nvSpPr>
          <p:spPr bwMode="auto">
            <a:xfrm>
              <a:off x="5636097" y="2629201"/>
              <a:ext cx="857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Wise</a:t>
              </a:r>
            </a:p>
          </p:txBody>
        </p:sp>
        <p:sp>
          <p:nvSpPr>
            <p:cNvPr id="636" name="TextBox 41"/>
            <p:cNvSpPr txBox="1">
              <a:spLocks noChangeArrowheads="1"/>
            </p:cNvSpPr>
            <p:nvPr/>
          </p:nvSpPr>
          <p:spPr bwMode="auto">
            <a:xfrm>
              <a:off x="5844060" y="2635551"/>
              <a:ext cx="1222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Denton</a:t>
              </a:r>
            </a:p>
          </p:txBody>
        </p:sp>
        <p:sp>
          <p:nvSpPr>
            <p:cNvPr id="637" name="TextBox 41"/>
            <p:cNvSpPr txBox="1">
              <a:spLocks noChangeArrowheads="1"/>
            </p:cNvSpPr>
            <p:nvPr/>
          </p:nvSpPr>
          <p:spPr bwMode="auto">
            <a:xfrm>
              <a:off x="6050435" y="2640313"/>
              <a:ext cx="936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Collin</a:t>
              </a:r>
            </a:p>
          </p:txBody>
        </p:sp>
        <p:sp>
          <p:nvSpPr>
            <p:cNvPr id="638" name="TextBox 41"/>
            <p:cNvSpPr txBox="1">
              <a:spLocks noChangeArrowheads="1"/>
            </p:cNvSpPr>
            <p:nvPr/>
          </p:nvSpPr>
          <p:spPr bwMode="auto">
            <a:xfrm>
              <a:off x="6258397" y="2665713"/>
              <a:ext cx="793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Hunt</a:t>
              </a:r>
            </a:p>
          </p:txBody>
        </p:sp>
        <p:sp>
          <p:nvSpPr>
            <p:cNvPr id="639" name="TextBox 41"/>
            <p:cNvSpPr txBox="1">
              <a:spLocks noChangeArrowheads="1"/>
            </p:cNvSpPr>
            <p:nvPr/>
          </p:nvSpPr>
          <p:spPr bwMode="auto">
            <a:xfrm>
              <a:off x="6477000" y="2664126"/>
              <a:ext cx="1365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Hopkins</a:t>
              </a:r>
            </a:p>
          </p:txBody>
        </p:sp>
        <p:sp>
          <p:nvSpPr>
            <p:cNvPr id="640" name="TextBox 41"/>
            <p:cNvSpPr txBox="1">
              <a:spLocks noChangeArrowheads="1"/>
            </p:cNvSpPr>
            <p:nvPr/>
          </p:nvSpPr>
          <p:spPr bwMode="auto">
            <a:xfrm>
              <a:off x="6386511" y="2773663"/>
              <a:ext cx="968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Rains</a:t>
              </a:r>
            </a:p>
          </p:txBody>
        </p:sp>
        <p:sp>
          <p:nvSpPr>
            <p:cNvPr id="641" name="TextBox 41"/>
            <p:cNvSpPr txBox="1">
              <a:spLocks noChangeArrowheads="1"/>
            </p:cNvSpPr>
            <p:nvPr/>
          </p:nvSpPr>
          <p:spPr bwMode="auto">
            <a:xfrm>
              <a:off x="6540975" y="2803826"/>
              <a:ext cx="1000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Wood</a:t>
              </a:r>
            </a:p>
          </p:txBody>
        </p:sp>
        <p:sp>
          <p:nvSpPr>
            <p:cNvPr id="642" name="TextBox 41"/>
            <p:cNvSpPr txBox="1">
              <a:spLocks noChangeArrowheads="1"/>
            </p:cNvSpPr>
            <p:nvPr/>
          </p:nvSpPr>
          <p:spPr bwMode="auto">
            <a:xfrm>
              <a:off x="6721950" y="2822876"/>
              <a:ext cx="1222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Upshur</a:t>
              </a:r>
            </a:p>
          </p:txBody>
        </p:sp>
        <p:sp>
          <p:nvSpPr>
            <p:cNvPr id="643" name="TextBox 41"/>
            <p:cNvSpPr txBox="1">
              <a:spLocks noChangeArrowheads="1"/>
            </p:cNvSpPr>
            <p:nvPr/>
          </p:nvSpPr>
          <p:spPr bwMode="auto">
            <a:xfrm>
              <a:off x="6999282" y="2747963"/>
              <a:ext cx="1158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Marion</a:t>
              </a:r>
            </a:p>
          </p:txBody>
        </p:sp>
        <p:sp>
          <p:nvSpPr>
            <p:cNvPr id="644" name="TextBox 41"/>
            <p:cNvSpPr txBox="1">
              <a:spLocks noChangeArrowheads="1"/>
            </p:cNvSpPr>
            <p:nvPr/>
          </p:nvSpPr>
          <p:spPr bwMode="auto">
            <a:xfrm>
              <a:off x="6921975" y="2660951"/>
              <a:ext cx="873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Cass</a:t>
              </a:r>
            </a:p>
          </p:txBody>
        </p:sp>
        <p:sp>
          <p:nvSpPr>
            <p:cNvPr id="645" name="TextBox 41"/>
            <p:cNvSpPr txBox="1">
              <a:spLocks noChangeArrowheads="1"/>
            </p:cNvSpPr>
            <p:nvPr/>
          </p:nvSpPr>
          <p:spPr bwMode="auto">
            <a:xfrm>
              <a:off x="6715600" y="2594276"/>
              <a:ext cx="841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Titus</a:t>
              </a:r>
            </a:p>
          </p:txBody>
        </p:sp>
        <p:sp>
          <p:nvSpPr>
            <p:cNvPr id="646" name="TextBox 41"/>
            <p:cNvSpPr txBox="1">
              <a:spLocks noChangeArrowheads="1"/>
            </p:cNvSpPr>
            <p:nvPr/>
          </p:nvSpPr>
          <p:spPr bwMode="auto">
            <a:xfrm rot="16200000">
              <a:off x="6804501" y="2624438"/>
              <a:ext cx="1063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Morris</a:t>
              </a:r>
            </a:p>
          </p:txBody>
        </p:sp>
        <p:sp>
          <p:nvSpPr>
            <p:cNvPr id="647" name="TextBox 41"/>
            <p:cNvSpPr txBox="1">
              <a:spLocks noChangeArrowheads="1"/>
            </p:cNvSpPr>
            <p:nvPr/>
          </p:nvSpPr>
          <p:spPr bwMode="auto">
            <a:xfrm>
              <a:off x="6706074" y="2692700"/>
              <a:ext cx="1016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Camp</a:t>
              </a:r>
            </a:p>
          </p:txBody>
        </p:sp>
        <p:sp>
          <p:nvSpPr>
            <p:cNvPr id="648" name="TextBox 41"/>
            <p:cNvSpPr txBox="1">
              <a:spLocks noChangeArrowheads="1"/>
            </p:cNvSpPr>
            <p:nvPr/>
          </p:nvSpPr>
          <p:spPr bwMode="auto">
            <a:xfrm>
              <a:off x="6905460" y="2574503"/>
              <a:ext cx="181140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b="1" dirty="0"/>
                <a:t>ATLANTA</a:t>
              </a:r>
            </a:p>
          </p:txBody>
        </p:sp>
        <p:sp>
          <p:nvSpPr>
            <p:cNvPr id="649" name="TextBox 41"/>
            <p:cNvSpPr txBox="1">
              <a:spLocks noChangeArrowheads="1"/>
            </p:cNvSpPr>
            <p:nvPr/>
          </p:nvSpPr>
          <p:spPr bwMode="auto">
            <a:xfrm>
              <a:off x="6898160" y="2908601"/>
              <a:ext cx="1428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Harrison</a:t>
              </a:r>
            </a:p>
          </p:txBody>
        </p:sp>
        <p:sp>
          <p:nvSpPr>
            <p:cNvPr id="650" name="TextBox 41"/>
            <p:cNvSpPr txBox="1">
              <a:spLocks noChangeArrowheads="1"/>
            </p:cNvSpPr>
            <p:nvPr/>
          </p:nvSpPr>
          <p:spPr bwMode="auto">
            <a:xfrm>
              <a:off x="6594947" y="2970513"/>
              <a:ext cx="984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Smith</a:t>
              </a:r>
            </a:p>
          </p:txBody>
        </p:sp>
        <p:sp>
          <p:nvSpPr>
            <p:cNvPr id="651" name="TextBox 41"/>
            <p:cNvSpPr txBox="1">
              <a:spLocks noChangeArrowheads="1"/>
            </p:cNvSpPr>
            <p:nvPr/>
          </p:nvSpPr>
          <p:spPr bwMode="auto">
            <a:xfrm rot="18184568">
              <a:off x="6774550" y="2917802"/>
              <a:ext cx="1063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Gregg</a:t>
              </a:r>
            </a:p>
          </p:txBody>
        </p:sp>
        <p:sp>
          <p:nvSpPr>
            <p:cNvPr id="652" name="TextBox 41"/>
            <p:cNvSpPr txBox="1">
              <a:spLocks noChangeArrowheads="1"/>
            </p:cNvSpPr>
            <p:nvPr/>
          </p:nvSpPr>
          <p:spPr bwMode="auto">
            <a:xfrm>
              <a:off x="6359997" y="2895901"/>
              <a:ext cx="984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Van</a:t>
              </a:r>
              <a:br>
                <a:rPr lang="en-US" sz="300" dirty="0"/>
              </a:br>
              <a:r>
                <a:rPr lang="en-US" sz="300" dirty="0"/>
                <a:t>Zandt</a:t>
              </a:r>
            </a:p>
          </p:txBody>
        </p:sp>
        <p:sp>
          <p:nvSpPr>
            <p:cNvPr id="653" name="TextBox 41"/>
            <p:cNvSpPr txBox="1">
              <a:spLocks noChangeArrowheads="1"/>
            </p:cNvSpPr>
            <p:nvPr/>
          </p:nvSpPr>
          <p:spPr bwMode="auto">
            <a:xfrm>
              <a:off x="6293322" y="3059413"/>
              <a:ext cx="1841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Henderson</a:t>
              </a:r>
            </a:p>
          </p:txBody>
        </p:sp>
        <p:sp>
          <p:nvSpPr>
            <p:cNvPr id="654" name="TextBox 41"/>
            <p:cNvSpPr txBox="1">
              <a:spLocks noChangeArrowheads="1"/>
            </p:cNvSpPr>
            <p:nvPr/>
          </p:nvSpPr>
          <p:spPr bwMode="auto">
            <a:xfrm>
              <a:off x="6652949" y="3044877"/>
              <a:ext cx="126638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b="1" dirty="0"/>
                <a:t>TYLER</a:t>
              </a:r>
            </a:p>
          </p:txBody>
        </p:sp>
        <p:sp>
          <p:nvSpPr>
            <p:cNvPr id="655" name="TextBox 41"/>
            <p:cNvSpPr txBox="1">
              <a:spLocks noChangeArrowheads="1"/>
            </p:cNvSpPr>
            <p:nvPr/>
          </p:nvSpPr>
          <p:spPr bwMode="auto">
            <a:xfrm>
              <a:off x="6815133" y="3105451"/>
              <a:ext cx="873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Rusk</a:t>
              </a:r>
            </a:p>
          </p:txBody>
        </p:sp>
        <p:sp>
          <p:nvSpPr>
            <p:cNvPr id="656" name="TextBox 41"/>
            <p:cNvSpPr txBox="1">
              <a:spLocks noChangeArrowheads="1"/>
            </p:cNvSpPr>
            <p:nvPr/>
          </p:nvSpPr>
          <p:spPr bwMode="auto">
            <a:xfrm>
              <a:off x="6956897" y="3113388"/>
              <a:ext cx="1174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Panola</a:t>
              </a:r>
            </a:p>
          </p:txBody>
        </p:sp>
        <p:sp>
          <p:nvSpPr>
            <p:cNvPr id="657" name="TextBox 41"/>
            <p:cNvSpPr txBox="1">
              <a:spLocks noChangeArrowheads="1"/>
            </p:cNvSpPr>
            <p:nvPr/>
          </p:nvSpPr>
          <p:spPr bwMode="auto">
            <a:xfrm>
              <a:off x="6431437" y="3262613"/>
              <a:ext cx="1619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Anderson</a:t>
              </a:r>
            </a:p>
          </p:txBody>
        </p:sp>
        <p:sp>
          <p:nvSpPr>
            <p:cNvPr id="658" name="TextBox 41"/>
            <p:cNvSpPr txBox="1">
              <a:spLocks noChangeArrowheads="1"/>
            </p:cNvSpPr>
            <p:nvPr/>
          </p:nvSpPr>
          <p:spPr bwMode="auto">
            <a:xfrm>
              <a:off x="6631463" y="3235626"/>
              <a:ext cx="1635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Cherokee</a:t>
              </a:r>
            </a:p>
          </p:txBody>
        </p:sp>
        <p:sp>
          <p:nvSpPr>
            <p:cNvPr id="659" name="TextBox 41"/>
            <p:cNvSpPr txBox="1">
              <a:spLocks noChangeArrowheads="1"/>
            </p:cNvSpPr>
            <p:nvPr/>
          </p:nvSpPr>
          <p:spPr bwMode="auto">
            <a:xfrm rot="2320837">
              <a:off x="6829899" y="3338811"/>
              <a:ext cx="2301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Nacogdoches</a:t>
              </a:r>
            </a:p>
          </p:txBody>
        </p:sp>
        <p:sp>
          <p:nvSpPr>
            <p:cNvPr id="660" name="TextBox 41"/>
            <p:cNvSpPr txBox="1">
              <a:spLocks noChangeArrowheads="1"/>
            </p:cNvSpPr>
            <p:nvPr/>
          </p:nvSpPr>
          <p:spPr bwMode="auto">
            <a:xfrm>
              <a:off x="6245697" y="3354688"/>
              <a:ext cx="1714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Freestone</a:t>
              </a:r>
            </a:p>
          </p:txBody>
        </p:sp>
        <p:sp>
          <p:nvSpPr>
            <p:cNvPr id="661" name="TextBox 41"/>
            <p:cNvSpPr txBox="1">
              <a:spLocks noChangeArrowheads="1"/>
            </p:cNvSpPr>
            <p:nvPr/>
          </p:nvSpPr>
          <p:spPr bwMode="auto">
            <a:xfrm>
              <a:off x="5972647" y="2865738"/>
              <a:ext cx="1047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Dallas</a:t>
              </a:r>
            </a:p>
          </p:txBody>
        </p:sp>
        <p:sp>
          <p:nvSpPr>
            <p:cNvPr id="662" name="TextBox 41"/>
            <p:cNvSpPr txBox="1">
              <a:spLocks noChangeArrowheads="1"/>
            </p:cNvSpPr>
            <p:nvPr/>
          </p:nvSpPr>
          <p:spPr bwMode="auto">
            <a:xfrm>
              <a:off x="6019288" y="2832765"/>
              <a:ext cx="155492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b="1" dirty="0"/>
                <a:t>DALLAS</a:t>
              </a:r>
            </a:p>
          </p:txBody>
        </p:sp>
        <p:sp>
          <p:nvSpPr>
            <p:cNvPr id="663" name="TextBox 41"/>
            <p:cNvSpPr txBox="1">
              <a:spLocks noChangeArrowheads="1"/>
            </p:cNvSpPr>
            <p:nvPr/>
          </p:nvSpPr>
          <p:spPr bwMode="auto">
            <a:xfrm>
              <a:off x="6119988" y="2754674"/>
              <a:ext cx="150682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 smtClean="0"/>
                <a:t>Rockwall</a:t>
              </a:r>
              <a:endParaRPr lang="en-US" sz="300" dirty="0"/>
            </a:p>
          </p:txBody>
        </p:sp>
        <p:sp>
          <p:nvSpPr>
            <p:cNvPr id="664" name="TextBox 118"/>
            <p:cNvSpPr txBox="1">
              <a:spLocks noChangeArrowheads="1"/>
            </p:cNvSpPr>
            <p:nvPr/>
          </p:nvSpPr>
          <p:spPr bwMode="auto">
            <a:xfrm rot="18482691">
              <a:off x="5175722" y="2862563"/>
              <a:ext cx="1603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Stephens</a:t>
              </a:r>
            </a:p>
          </p:txBody>
        </p:sp>
        <p:sp>
          <p:nvSpPr>
            <p:cNvPr id="665" name="TextBox 41"/>
            <p:cNvSpPr txBox="1">
              <a:spLocks noChangeArrowheads="1"/>
            </p:cNvSpPr>
            <p:nvPr/>
          </p:nvSpPr>
          <p:spPr bwMode="auto">
            <a:xfrm>
              <a:off x="5378922" y="2827638"/>
              <a:ext cx="8731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Palo </a:t>
              </a:r>
              <a:br>
                <a:rPr lang="en-US" sz="300" dirty="0"/>
              </a:br>
              <a:r>
                <a:rPr lang="en-US" sz="300" dirty="0"/>
                <a:t>Pinto</a:t>
              </a:r>
            </a:p>
          </p:txBody>
        </p:sp>
        <p:sp>
          <p:nvSpPr>
            <p:cNvPr id="666" name="TextBox 41"/>
            <p:cNvSpPr txBox="1">
              <a:spLocks noChangeArrowheads="1"/>
            </p:cNvSpPr>
            <p:nvPr/>
          </p:nvSpPr>
          <p:spPr bwMode="auto">
            <a:xfrm>
              <a:off x="5583710" y="2814938"/>
              <a:ext cx="1127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Parker</a:t>
              </a:r>
            </a:p>
          </p:txBody>
        </p:sp>
        <p:sp>
          <p:nvSpPr>
            <p:cNvPr id="667" name="TextBox 41"/>
            <p:cNvSpPr txBox="1">
              <a:spLocks noChangeArrowheads="1"/>
            </p:cNvSpPr>
            <p:nvPr/>
          </p:nvSpPr>
          <p:spPr bwMode="auto">
            <a:xfrm>
              <a:off x="5753572" y="2829226"/>
              <a:ext cx="1238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Tarrant</a:t>
              </a:r>
            </a:p>
          </p:txBody>
        </p:sp>
        <p:sp>
          <p:nvSpPr>
            <p:cNvPr id="668" name="TextBox 41"/>
            <p:cNvSpPr txBox="1">
              <a:spLocks noChangeArrowheads="1"/>
            </p:cNvSpPr>
            <p:nvPr/>
          </p:nvSpPr>
          <p:spPr bwMode="auto">
            <a:xfrm rot="18627780">
              <a:off x="6155210" y="2868913"/>
              <a:ext cx="1524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Kaufman</a:t>
              </a:r>
            </a:p>
          </p:txBody>
        </p:sp>
        <p:sp>
          <p:nvSpPr>
            <p:cNvPr id="669" name="TextBox 41"/>
            <p:cNvSpPr txBox="1">
              <a:spLocks noChangeArrowheads="1"/>
            </p:cNvSpPr>
            <p:nvPr/>
          </p:nvSpPr>
          <p:spPr bwMode="auto">
            <a:xfrm>
              <a:off x="7056913" y="3241976"/>
              <a:ext cx="1158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Shelby</a:t>
              </a:r>
            </a:p>
          </p:txBody>
        </p:sp>
        <p:sp>
          <p:nvSpPr>
            <p:cNvPr id="670" name="TextBox 41"/>
            <p:cNvSpPr txBox="1">
              <a:spLocks noChangeArrowheads="1"/>
            </p:cNvSpPr>
            <p:nvPr/>
          </p:nvSpPr>
          <p:spPr bwMode="auto">
            <a:xfrm rot="16383075">
              <a:off x="7045800" y="3411837"/>
              <a:ext cx="168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San </a:t>
              </a:r>
              <a:br>
                <a:rPr lang="en-US" sz="300" dirty="0"/>
              </a:br>
              <a:r>
                <a:rPr lang="en-US" sz="300" dirty="0"/>
                <a:t>Augustine</a:t>
              </a:r>
            </a:p>
          </p:txBody>
        </p:sp>
        <p:sp>
          <p:nvSpPr>
            <p:cNvPr id="671" name="TextBox 41"/>
            <p:cNvSpPr txBox="1">
              <a:spLocks noChangeArrowheads="1"/>
            </p:cNvSpPr>
            <p:nvPr/>
          </p:nvSpPr>
          <p:spPr bwMode="auto">
            <a:xfrm>
              <a:off x="7207727" y="3475338"/>
              <a:ext cx="1174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Sabine</a:t>
              </a:r>
            </a:p>
          </p:txBody>
        </p:sp>
        <p:sp>
          <p:nvSpPr>
            <p:cNvPr id="672" name="TextBox 41"/>
            <p:cNvSpPr txBox="1">
              <a:spLocks noChangeArrowheads="1"/>
            </p:cNvSpPr>
            <p:nvPr/>
          </p:nvSpPr>
          <p:spPr bwMode="auto">
            <a:xfrm>
              <a:off x="6548912" y="3472163"/>
              <a:ext cx="1412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Houston</a:t>
              </a:r>
            </a:p>
          </p:txBody>
        </p:sp>
        <p:sp>
          <p:nvSpPr>
            <p:cNvPr id="673" name="TextBox 41"/>
            <p:cNvSpPr txBox="1">
              <a:spLocks noChangeArrowheads="1"/>
            </p:cNvSpPr>
            <p:nvPr/>
          </p:nvSpPr>
          <p:spPr bwMode="auto">
            <a:xfrm>
              <a:off x="6818194" y="3437946"/>
              <a:ext cx="141064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b="1" dirty="0"/>
                <a:t>LUFKIN</a:t>
              </a:r>
            </a:p>
          </p:txBody>
        </p:sp>
        <p:sp>
          <p:nvSpPr>
            <p:cNvPr id="674" name="TextBox 41"/>
            <p:cNvSpPr txBox="1">
              <a:spLocks noChangeArrowheads="1"/>
            </p:cNvSpPr>
            <p:nvPr/>
          </p:nvSpPr>
          <p:spPr bwMode="auto">
            <a:xfrm>
              <a:off x="6888635" y="3540426"/>
              <a:ext cx="1460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Angelina</a:t>
              </a:r>
            </a:p>
          </p:txBody>
        </p:sp>
        <p:sp>
          <p:nvSpPr>
            <p:cNvPr id="675" name="TextBox 41"/>
            <p:cNvSpPr txBox="1">
              <a:spLocks noChangeArrowheads="1"/>
            </p:cNvSpPr>
            <p:nvPr/>
          </p:nvSpPr>
          <p:spPr bwMode="auto">
            <a:xfrm>
              <a:off x="7010875" y="3745213"/>
              <a:ext cx="857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Tyler</a:t>
              </a:r>
            </a:p>
          </p:txBody>
        </p:sp>
        <p:sp>
          <p:nvSpPr>
            <p:cNvPr id="676" name="TextBox 41"/>
            <p:cNvSpPr txBox="1">
              <a:spLocks noChangeArrowheads="1"/>
            </p:cNvSpPr>
            <p:nvPr/>
          </p:nvSpPr>
          <p:spPr bwMode="auto">
            <a:xfrm>
              <a:off x="6798147" y="3735688"/>
              <a:ext cx="730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Polk</a:t>
              </a:r>
            </a:p>
          </p:txBody>
        </p:sp>
        <p:sp>
          <p:nvSpPr>
            <p:cNvPr id="677" name="TextBox 41"/>
            <p:cNvSpPr txBox="1">
              <a:spLocks noChangeArrowheads="1"/>
            </p:cNvSpPr>
            <p:nvPr/>
          </p:nvSpPr>
          <p:spPr bwMode="auto">
            <a:xfrm>
              <a:off x="6639397" y="3632501"/>
              <a:ext cx="1047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Trinity</a:t>
              </a:r>
            </a:p>
          </p:txBody>
        </p:sp>
        <p:sp>
          <p:nvSpPr>
            <p:cNvPr id="678" name="TextBox 41"/>
            <p:cNvSpPr txBox="1">
              <a:spLocks noChangeArrowheads="1"/>
            </p:cNvSpPr>
            <p:nvPr/>
          </p:nvSpPr>
          <p:spPr bwMode="auto">
            <a:xfrm rot="16200000">
              <a:off x="7164863" y="3732513"/>
              <a:ext cx="1143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Jasper</a:t>
              </a:r>
            </a:p>
          </p:txBody>
        </p:sp>
        <p:sp>
          <p:nvSpPr>
            <p:cNvPr id="679" name="TextBox 41"/>
            <p:cNvSpPr txBox="1">
              <a:spLocks noChangeArrowheads="1"/>
            </p:cNvSpPr>
            <p:nvPr/>
          </p:nvSpPr>
          <p:spPr bwMode="auto">
            <a:xfrm rot="16200000">
              <a:off x="7252176" y="3722988"/>
              <a:ext cx="1285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Newton</a:t>
              </a:r>
            </a:p>
          </p:txBody>
        </p:sp>
        <p:sp>
          <p:nvSpPr>
            <p:cNvPr id="680" name="TextBox 41"/>
            <p:cNvSpPr txBox="1">
              <a:spLocks noChangeArrowheads="1"/>
            </p:cNvSpPr>
            <p:nvPr/>
          </p:nvSpPr>
          <p:spPr bwMode="auto">
            <a:xfrm>
              <a:off x="6688610" y="3827763"/>
              <a:ext cx="1206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San</a:t>
              </a:r>
              <a:br>
                <a:rPr lang="en-US" sz="300" dirty="0"/>
              </a:br>
              <a:r>
                <a:rPr lang="en-US" sz="300" dirty="0"/>
                <a:t>Jacinto</a:t>
              </a:r>
            </a:p>
          </p:txBody>
        </p:sp>
        <p:sp>
          <p:nvSpPr>
            <p:cNvPr id="681" name="TextBox 41"/>
            <p:cNvSpPr txBox="1">
              <a:spLocks noChangeArrowheads="1"/>
            </p:cNvSpPr>
            <p:nvPr/>
          </p:nvSpPr>
          <p:spPr bwMode="auto">
            <a:xfrm>
              <a:off x="6499697" y="3778551"/>
              <a:ext cx="1190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Walker</a:t>
              </a:r>
            </a:p>
          </p:txBody>
        </p:sp>
        <p:sp>
          <p:nvSpPr>
            <p:cNvPr id="682" name="TextBox 41"/>
            <p:cNvSpPr txBox="1">
              <a:spLocks noChangeArrowheads="1"/>
            </p:cNvSpPr>
            <p:nvPr/>
          </p:nvSpPr>
          <p:spPr bwMode="auto">
            <a:xfrm>
              <a:off x="6317135" y="3511851"/>
              <a:ext cx="841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Leon</a:t>
              </a:r>
            </a:p>
          </p:txBody>
        </p:sp>
        <p:sp>
          <p:nvSpPr>
            <p:cNvPr id="683" name="TextBox 41"/>
            <p:cNvSpPr txBox="1">
              <a:spLocks noChangeArrowheads="1"/>
            </p:cNvSpPr>
            <p:nvPr/>
          </p:nvSpPr>
          <p:spPr bwMode="auto">
            <a:xfrm>
              <a:off x="6137747" y="3176888"/>
              <a:ext cx="1349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Navarro</a:t>
              </a:r>
            </a:p>
          </p:txBody>
        </p:sp>
        <p:sp>
          <p:nvSpPr>
            <p:cNvPr id="684" name="TextBox 41"/>
            <p:cNvSpPr txBox="1">
              <a:spLocks noChangeArrowheads="1"/>
            </p:cNvSpPr>
            <p:nvPr/>
          </p:nvSpPr>
          <p:spPr bwMode="auto">
            <a:xfrm>
              <a:off x="6004397" y="3040363"/>
              <a:ext cx="682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Ellis</a:t>
              </a:r>
            </a:p>
          </p:txBody>
        </p:sp>
        <p:sp>
          <p:nvSpPr>
            <p:cNvPr id="685" name="TextBox 41"/>
            <p:cNvSpPr txBox="1">
              <a:spLocks noChangeArrowheads="1"/>
            </p:cNvSpPr>
            <p:nvPr/>
          </p:nvSpPr>
          <p:spPr bwMode="auto">
            <a:xfrm>
              <a:off x="6987060" y="3938888"/>
              <a:ext cx="1111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Hardin</a:t>
              </a:r>
            </a:p>
          </p:txBody>
        </p:sp>
        <p:sp>
          <p:nvSpPr>
            <p:cNvPr id="686" name="TextBox 41"/>
            <p:cNvSpPr txBox="1">
              <a:spLocks noChangeArrowheads="1"/>
            </p:cNvSpPr>
            <p:nvPr/>
          </p:nvSpPr>
          <p:spPr bwMode="auto">
            <a:xfrm>
              <a:off x="5594089" y="2860219"/>
              <a:ext cx="1460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FORT</a:t>
              </a:r>
              <a:br>
                <a:rPr lang="en-US" sz="300" b="1" dirty="0"/>
              </a:br>
              <a:r>
                <a:rPr lang="en-US" sz="300" b="1" dirty="0"/>
                <a:t>WORTH</a:t>
              </a:r>
            </a:p>
          </p:txBody>
        </p:sp>
        <p:sp>
          <p:nvSpPr>
            <p:cNvPr id="687" name="TextBox 143"/>
            <p:cNvSpPr txBox="1">
              <a:spLocks noChangeArrowheads="1"/>
            </p:cNvSpPr>
            <p:nvPr/>
          </p:nvSpPr>
          <p:spPr bwMode="auto">
            <a:xfrm>
              <a:off x="5426547" y="3121326"/>
              <a:ext cx="920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Erath</a:t>
              </a:r>
            </a:p>
          </p:txBody>
        </p:sp>
        <p:sp>
          <p:nvSpPr>
            <p:cNvPr id="688" name="TextBox 144"/>
            <p:cNvSpPr txBox="1">
              <a:spLocks noChangeArrowheads="1"/>
            </p:cNvSpPr>
            <p:nvPr/>
          </p:nvSpPr>
          <p:spPr bwMode="auto">
            <a:xfrm>
              <a:off x="5590060" y="3027661"/>
              <a:ext cx="904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Hood</a:t>
              </a:r>
            </a:p>
          </p:txBody>
        </p:sp>
        <p:sp>
          <p:nvSpPr>
            <p:cNvPr id="689" name="TextBox 145"/>
            <p:cNvSpPr txBox="1">
              <a:spLocks noChangeArrowheads="1"/>
            </p:cNvSpPr>
            <p:nvPr/>
          </p:nvSpPr>
          <p:spPr bwMode="auto">
            <a:xfrm>
              <a:off x="5742460" y="3048301"/>
              <a:ext cx="1428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Johnson</a:t>
              </a:r>
            </a:p>
          </p:txBody>
        </p:sp>
        <p:sp>
          <p:nvSpPr>
            <p:cNvPr id="690" name="TextBox 146"/>
            <p:cNvSpPr txBox="1">
              <a:spLocks noChangeArrowheads="1"/>
            </p:cNvSpPr>
            <p:nvPr/>
          </p:nvSpPr>
          <p:spPr bwMode="auto">
            <a:xfrm rot="19920052">
              <a:off x="5606017" y="3091239"/>
              <a:ext cx="114518" cy="6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" dirty="0"/>
                <a:t>Somer</a:t>
              </a:r>
              <a:br>
                <a:rPr lang="en-US" sz="200" dirty="0"/>
              </a:br>
              <a:r>
                <a:rPr lang="en-US" sz="200" dirty="0"/>
                <a:t>-vell</a:t>
              </a:r>
            </a:p>
          </p:txBody>
        </p:sp>
        <p:sp>
          <p:nvSpPr>
            <p:cNvPr id="691" name="TextBox 147"/>
            <p:cNvSpPr txBox="1">
              <a:spLocks noChangeArrowheads="1"/>
            </p:cNvSpPr>
            <p:nvPr/>
          </p:nvSpPr>
          <p:spPr bwMode="auto">
            <a:xfrm>
              <a:off x="5891685" y="3219751"/>
              <a:ext cx="523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Hill</a:t>
              </a:r>
            </a:p>
          </p:txBody>
        </p:sp>
        <p:sp>
          <p:nvSpPr>
            <p:cNvPr id="692" name="TextBox 148"/>
            <p:cNvSpPr txBox="1">
              <a:spLocks noChangeArrowheads="1"/>
            </p:cNvSpPr>
            <p:nvPr/>
          </p:nvSpPr>
          <p:spPr bwMode="auto">
            <a:xfrm>
              <a:off x="5653560" y="3291188"/>
              <a:ext cx="1270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Bosque</a:t>
              </a:r>
            </a:p>
          </p:txBody>
        </p:sp>
        <p:sp>
          <p:nvSpPr>
            <p:cNvPr id="693" name="TextBox 149"/>
            <p:cNvSpPr txBox="1">
              <a:spLocks noChangeArrowheads="1"/>
            </p:cNvSpPr>
            <p:nvPr/>
          </p:nvSpPr>
          <p:spPr bwMode="auto">
            <a:xfrm>
              <a:off x="5848822" y="3324526"/>
              <a:ext cx="12541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Mc</a:t>
              </a:r>
              <a:br>
                <a:rPr lang="en-US" sz="300" dirty="0"/>
              </a:br>
              <a:r>
                <a:rPr lang="en-US" sz="300" dirty="0"/>
                <a:t>Lennan</a:t>
              </a:r>
            </a:p>
          </p:txBody>
        </p:sp>
        <p:sp>
          <p:nvSpPr>
            <p:cNvPr id="694" name="TextBox 151"/>
            <p:cNvSpPr txBox="1">
              <a:spLocks noChangeArrowheads="1"/>
            </p:cNvSpPr>
            <p:nvPr/>
          </p:nvSpPr>
          <p:spPr bwMode="auto">
            <a:xfrm>
              <a:off x="5444010" y="3389613"/>
              <a:ext cx="1476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Hamilton</a:t>
              </a:r>
            </a:p>
          </p:txBody>
        </p:sp>
        <p:sp>
          <p:nvSpPr>
            <p:cNvPr id="695" name="TextBox 152"/>
            <p:cNvSpPr txBox="1">
              <a:spLocks noChangeArrowheads="1"/>
            </p:cNvSpPr>
            <p:nvPr/>
          </p:nvSpPr>
          <p:spPr bwMode="auto">
            <a:xfrm>
              <a:off x="5596410" y="3505501"/>
              <a:ext cx="1158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Coryell</a:t>
              </a:r>
            </a:p>
          </p:txBody>
        </p:sp>
        <p:sp>
          <p:nvSpPr>
            <p:cNvPr id="696" name="TextBox 153"/>
            <p:cNvSpPr txBox="1">
              <a:spLocks noChangeArrowheads="1"/>
            </p:cNvSpPr>
            <p:nvPr/>
          </p:nvSpPr>
          <p:spPr bwMode="auto">
            <a:xfrm>
              <a:off x="5748810" y="3661076"/>
              <a:ext cx="619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Bell</a:t>
              </a:r>
            </a:p>
          </p:txBody>
        </p:sp>
        <p:sp>
          <p:nvSpPr>
            <p:cNvPr id="697" name="TextBox 154"/>
            <p:cNvSpPr txBox="1">
              <a:spLocks noChangeArrowheads="1"/>
            </p:cNvSpPr>
            <p:nvPr/>
          </p:nvSpPr>
          <p:spPr bwMode="auto">
            <a:xfrm>
              <a:off x="5964710" y="3562651"/>
              <a:ext cx="79375" cy="4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Falls</a:t>
              </a:r>
            </a:p>
          </p:txBody>
        </p:sp>
        <p:sp>
          <p:nvSpPr>
            <p:cNvPr id="698" name="TextBox 155"/>
            <p:cNvSpPr txBox="1">
              <a:spLocks noChangeArrowheads="1"/>
            </p:cNvSpPr>
            <p:nvPr/>
          </p:nvSpPr>
          <p:spPr bwMode="auto">
            <a:xfrm>
              <a:off x="5800725" y="3472056"/>
              <a:ext cx="1206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WACO</a:t>
              </a:r>
            </a:p>
          </p:txBody>
        </p:sp>
        <p:sp>
          <p:nvSpPr>
            <p:cNvPr id="699" name="TextBox 156"/>
            <p:cNvSpPr txBox="1">
              <a:spLocks noChangeArrowheads="1"/>
            </p:cNvSpPr>
            <p:nvPr/>
          </p:nvSpPr>
          <p:spPr bwMode="auto">
            <a:xfrm rot="3285713">
              <a:off x="6023447" y="3405488"/>
              <a:ext cx="1746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Limestone</a:t>
              </a:r>
            </a:p>
          </p:txBody>
        </p:sp>
        <p:sp>
          <p:nvSpPr>
            <p:cNvPr id="700" name="TextBox 41"/>
            <p:cNvSpPr txBox="1">
              <a:spLocks noChangeArrowheads="1"/>
            </p:cNvSpPr>
            <p:nvPr/>
          </p:nvSpPr>
          <p:spPr bwMode="auto">
            <a:xfrm>
              <a:off x="6102822" y="3632501"/>
              <a:ext cx="1746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Robertson</a:t>
              </a:r>
            </a:p>
          </p:txBody>
        </p:sp>
        <p:sp>
          <p:nvSpPr>
            <p:cNvPr id="701" name="TextBox 41"/>
            <p:cNvSpPr txBox="1">
              <a:spLocks noChangeArrowheads="1"/>
            </p:cNvSpPr>
            <p:nvPr/>
          </p:nvSpPr>
          <p:spPr bwMode="auto">
            <a:xfrm>
              <a:off x="6339360" y="3684888"/>
              <a:ext cx="1428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Madison</a:t>
              </a:r>
            </a:p>
          </p:txBody>
        </p:sp>
        <p:sp>
          <p:nvSpPr>
            <p:cNvPr id="702" name="TextBox 41"/>
            <p:cNvSpPr txBox="1">
              <a:spLocks noChangeArrowheads="1"/>
            </p:cNvSpPr>
            <p:nvPr/>
          </p:nvSpPr>
          <p:spPr bwMode="auto">
            <a:xfrm>
              <a:off x="5952010" y="3770613"/>
              <a:ext cx="1016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Milam</a:t>
              </a:r>
            </a:p>
          </p:txBody>
        </p:sp>
        <p:sp>
          <p:nvSpPr>
            <p:cNvPr id="703" name="TextBox 41"/>
            <p:cNvSpPr txBox="1">
              <a:spLocks noChangeArrowheads="1"/>
            </p:cNvSpPr>
            <p:nvPr/>
          </p:nvSpPr>
          <p:spPr bwMode="auto">
            <a:xfrm>
              <a:off x="6191722" y="3819826"/>
              <a:ext cx="1190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Brazos</a:t>
              </a:r>
            </a:p>
          </p:txBody>
        </p:sp>
        <p:sp>
          <p:nvSpPr>
            <p:cNvPr id="704" name="TextBox 41"/>
            <p:cNvSpPr txBox="1">
              <a:spLocks noChangeArrowheads="1"/>
            </p:cNvSpPr>
            <p:nvPr/>
          </p:nvSpPr>
          <p:spPr bwMode="auto">
            <a:xfrm rot="16200000">
              <a:off x="6331422" y="3870626"/>
              <a:ext cx="1238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Grimes</a:t>
              </a:r>
            </a:p>
          </p:txBody>
        </p:sp>
        <p:sp>
          <p:nvSpPr>
            <p:cNvPr id="705" name="TextBox 41"/>
            <p:cNvSpPr txBox="1">
              <a:spLocks noChangeArrowheads="1"/>
            </p:cNvSpPr>
            <p:nvPr/>
          </p:nvSpPr>
          <p:spPr bwMode="auto">
            <a:xfrm>
              <a:off x="6104410" y="3918251"/>
              <a:ext cx="1492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Burleson</a:t>
              </a:r>
            </a:p>
          </p:txBody>
        </p:sp>
        <p:sp>
          <p:nvSpPr>
            <p:cNvPr id="706" name="TextBox 41"/>
            <p:cNvSpPr txBox="1">
              <a:spLocks noChangeArrowheads="1"/>
            </p:cNvSpPr>
            <p:nvPr/>
          </p:nvSpPr>
          <p:spPr bwMode="auto">
            <a:xfrm>
              <a:off x="6055011" y="3860813"/>
              <a:ext cx="134652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BRYAN</a:t>
              </a:r>
            </a:p>
          </p:txBody>
        </p:sp>
        <p:sp>
          <p:nvSpPr>
            <p:cNvPr id="707" name="TextBox 41"/>
            <p:cNvSpPr txBox="1">
              <a:spLocks noChangeArrowheads="1"/>
            </p:cNvSpPr>
            <p:nvPr/>
          </p:nvSpPr>
          <p:spPr bwMode="auto">
            <a:xfrm>
              <a:off x="6144099" y="4038902"/>
              <a:ext cx="2000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Washington</a:t>
              </a:r>
            </a:p>
          </p:txBody>
        </p:sp>
        <p:sp>
          <p:nvSpPr>
            <p:cNvPr id="708" name="TextBox 41"/>
            <p:cNvSpPr txBox="1">
              <a:spLocks noChangeArrowheads="1"/>
            </p:cNvSpPr>
            <p:nvPr/>
          </p:nvSpPr>
          <p:spPr bwMode="auto">
            <a:xfrm>
              <a:off x="5985347" y="3986513"/>
              <a:ext cx="619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Lee</a:t>
              </a:r>
            </a:p>
          </p:txBody>
        </p:sp>
        <p:sp>
          <p:nvSpPr>
            <p:cNvPr id="709" name="TextBox 41"/>
            <p:cNvSpPr txBox="1">
              <a:spLocks noChangeArrowheads="1"/>
            </p:cNvSpPr>
            <p:nvPr/>
          </p:nvSpPr>
          <p:spPr bwMode="auto">
            <a:xfrm>
              <a:off x="6217122" y="4154788"/>
              <a:ext cx="1063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Austin</a:t>
              </a:r>
            </a:p>
          </p:txBody>
        </p:sp>
        <p:sp>
          <p:nvSpPr>
            <p:cNvPr id="710" name="TextBox 41"/>
            <p:cNvSpPr txBox="1">
              <a:spLocks noChangeArrowheads="1"/>
            </p:cNvSpPr>
            <p:nvPr/>
          </p:nvSpPr>
          <p:spPr bwMode="auto">
            <a:xfrm>
              <a:off x="5975822" y="4218288"/>
              <a:ext cx="1285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Fayette</a:t>
              </a:r>
            </a:p>
          </p:txBody>
        </p:sp>
        <p:sp>
          <p:nvSpPr>
            <p:cNvPr id="711" name="TextBox 41"/>
            <p:cNvSpPr txBox="1">
              <a:spLocks noChangeArrowheads="1"/>
            </p:cNvSpPr>
            <p:nvPr/>
          </p:nvSpPr>
          <p:spPr bwMode="auto">
            <a:xfrm>
              <a:off x="6590185" y="4172251"/>
              <a:ext cx="1016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Harris</a:t>
              </a:r>
            </a:p>
          </p:txBody>
        </p:sp>
        <p:sp>
          <p:nvSpPr>
            <p:cNvPr id="712" name="TextBox 41"/>
            <p:cNvSpPr txBox="1">
              <a:spLocks noChangeArrowheads="1"/>
            </p:cNvSpPr>
            <p:nvPr/>
          </p:nvSpPr>
          <p:spPr bwMode="auto">
            <a:xfrm>
              <a:off x="6523510" y="4007151"/>
              <a:ext cx="2111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Montgomery</a:t>
              </a:r>
            </a:p>
          </p:txBody>
        </p:sp>
        <p:sp>
          <p:nvSpPr>
            <p:cNvPr id="713" name="TextBox 41"/>
            <p:cNvSpPr txBox="1">
              <a:spLocks noChangeArrowheads="1"/>
            </p:cNvSpPr>
            <p:nvPr/>
          </p:nvSpPr>
          <p:spPr bwMode="auto">
            <a:xfrm>
              <a:off x="6799735" y="4013501"/>
              <a:ext cx="1143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Liberty</a:t>
              </a:r>
            </a:p>
          </p:txBody>
        </p:sp>
        <p:sp>
          <p:nvSpPr>
            <p:cNvPr id="714" name="TextBox 41"/>
            <p:cNvSpPr txBox="1">
              <a:spLocks noChangeArrowheads="1"/>
            </p:cNvSpPr>
            <p:nvPr/>
          </p:nvSpPr>
          <p:spPr bwMode="auto">
            <a:xfrm>
              <a:off x="6921697" y="4080176"/>
              <a:ext cx="221214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BEAUMONT</a:t>
              </a:r>
            </a:p>
          </p:txBody>
        </p:sp>
        <p:sp>
          <p:nvSpPr>
            <p:cNvPr id="715" name="TextBox 41"/>
            <p:cNvSpPr txBox="1">
              <a:spLocks noChangeArrowheads="1"/>
            </p:cNvSpPr>
            <p:nvPr/>
          </p:nvSpPr>
          <p:spPr bwMode="auto">
            <a:xfrm>
              <a:off x="7210902" y="4032551"/>
              <a:ext cx="1270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Orange</a:t>
              </a:r>
            </a:p>
          </p:txBody>
        </p:sp>
        <p:sp>
          <p:nvSpPr>
            <p:cNvPr id="716" name="TextBox 41"/>
            <p:cNvSpPr txBox="1">
              <a:spLocks noChangeArrowheads="1"/>
            </p:cNvSpPr>
            <p:nvPr/>
          </p:nvSpPr>
          <p:spPr bwMode="auto">
            <a:xfrm>
              <a:off x="7117243" y="4134151"/>
              <a:ext cx="1571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Jefferson</a:t>
              </a:r>
            </a:p>
          </p:txBody>
        </p:sp>
        <p:sp>
          <p:nvSpPr>
            <p:cNvPr id="717" name="TextBox 41"/>
            <p:cNvSpPr txBox="1">
              <a:spLocks noChangeArrowheads="1"/>
            </p:cNvSpPr>
            <p:nvPr/>
          </p:nvSpPr>
          <p:spPr bwMode="auto">
            <a:xfrm>
              <a:off x="6899751" y="4227813"/>
              <a:ext cx="1746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Chambers</a:t>
              </a:r>
            </a:p>
          </p:txBody>
        </p:sp>
        <p:sp>
          <p:nvSpPr>
            <p:cNvPr id="718" name="TextBox 41"/>
            <p:cNvSpPr txBox="1">
              <a:spLocks noChangeArrowheads="1"/>
            </p:cNvSpPr>
            <p:nvPr/>
          </p:nvSpPr>
          <p:spPr bwMode="auto">
            <a:xfrm rot="18763640">
              <a:off x="6821022" y="4405611"/>
              <a:ext cx="1714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/>
                <a:t>Galveston</a:t>
              </a:r>
            </a:p>
          </p:txBody>
        </p:sp>
        <p:sp>
          <p:nvSpPr>
            <p:cNvPr id="719" name="TextBox 41"/>
            <p:cNvSpPr txBox="1">
              <a:spLocks noChangeArrowheads="1"/>
            </p:cNvSpPr>
            <p:nvPr/>
          </p:nvSpPr>
          <p:spPr bwMode="auto">
            <a:xfrm>
              <a:off x="6527800" y="4221956"/>
              <a:ext cx="1920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HOUSTON</a:t>
              </a:r>
            </a:p>
          </p:txBody>
        </p:sp>
        <p:sp>
          <p:nvSpPr>
            <p:cNvPr id="720" name="TextBox 41"/>
            <p:cNvSpPr txBox="1">
              <a:spLocks noChangeArrowheads="1"/>
            </p:cNvSpPr>
            <p:nvPr/>
          </p:nvSpPr>
          <p:spPr bwMode="auto">
            <a:xfrm>
              <a:off x="6464772" y="4383388"/>
              <a:ext cx="889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Fort</a:t>
              </a:r>
              <a:br>
                <a:rPr lang="en-US" sz="300" dirty="0"/>
              </a:br>
              <a:r>
                <a:rPr lang="en-US" sz="300" dirty="0"/>
                <a:t>Bend</a:t>
              </a:r>
            </a:p>
          </p:txBody>
        </p:sp>
        <p:sp>
          <p:nvSpPr>
            <p:cNvPr id="721" name="TextBox 41"/>
            <p:cNvSpPr txBox="1">
              <a:spLocks noChangeArrowheads="1"/>
            </p:cNvSpPr>
            <p:nvPr/>
          </p:nvSpPr>
          <p:spPr bwMode="auto">
            <a:xfrm>
              <a:off x="6598122" y="4505626"/>
              <a:ext cx="1412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Brazoria</a:t>
              </a:r>
            </a:p>
          </p:txBody>
        </p:sp>
        <p:sp>
          <p:nvSpPr>
            <p:cNvPr id="722" name="TextBox 41"/>
            <p:cNvSpPr txBox="1">
              <a:spLocks noChangeArrowheads="1"/>
            </p:cNvSpPr>
            <p:nvPr/>
          </p:nvSpPr>
          <p:spPr bwMode="auto">
            <a:xfrm>
              <a:off x="6374285" y="4680251"/>
              <a:ext cx="1809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Matagorda</a:t>
              </a:r>
            </a:p>
          </p:txBody>
        </p:sp>
        <p:sp>
          <p:nvSpPr>
            <p:cNvPr id="723" name="TextBox 41"/>
            <p:cNvSpPr txBox="1">
              <a:spLocks noChangeArrowheads="1"/>
            </p:cNvSpPr>
            <p:nvPr/>
          </p:nvSpPr>
          <p:spPr bwMode="auto">
            <a:xfrm>
              <a:off x="6269510" y="4483401"/>
              <a:ext cx="1444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Wharton</a:t>
              </a:r>
            </a:p>
          </p:txBody>
        </p:sp>
        <p:sp>
          <p:nvSpPr>
            <p:cNvPr id="724" name="TextBox 41"/>
            <p:cNvSpPr txBox="1">
              <a:spLocks noChangeArrowheads="1"/>
            </p:cNvSpPr>
            <p:nvPr/>
          </p:nvSpPr>
          <p:spPr bwMode="auto">
            <a:xfrm>
              <a:off x="6134572" y="4313538"/>
              <a:ext cx="1524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Colorado</a:t>
              </a:r>
            </a:p>
          </p:txBody>
        </p:sp>
        <p:sp>
          <p:nvSpPr>
            <p:cNvPr id="725" name="TextBox 41"/>
            <p:cNvSpPr txBox="1">
              <a:spLocks noChangeArrowheads="1"/>
            </p:cNvSpPr>
            <p:nvPr/>
          </p:nvSpPr>
          <p:spPr bwMode="auto">
            <a:xfrm>
              <a:off x="5982172" y="4427838"/>
              <a:ext cx="1222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Lavaca</a:t>
              </a:r>
            </a:p>
          </p:txBody>
        </p:sp>
        <p:sp>
          <p:nvSpPr>
            <p:cNvPr id="726" name="TextBox 41"/>
            <p:cNvSpPr txBox="1">
              <a:spLocks noChangeArrowheads="1"/>
            </p:cNvSpPr>
            <p:nvPr/>
          </p:nvSpPr>
          <p:spPr bwMode="auto">
            <a:xfrm>
              <a:off x="5740872" y="4404026"/>
              <a:ext cx="1603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Gonzales</a:t>
              </a:r>
            </a:p>
          </p:txBody>
        </p:sp>
        <p:sp>
          <p:nvSpPr>
            <p:cNvPr id="727" name="TextBox 41"/>
            <p:cNvSpPr txBox="1">
              <a:spLocks noChangeArrowheads="1"/>
            </p:cNvSpPr>
            <p:nvPr/>
          </p:nvSpPr>
          <p:spPr bwMode="auto">
            <a:xfrm>
              <a:off x="5828185" y="4592938"/>
              <a:ext cx="1063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Dewitt</a:t>
              </a:r>
            </a:p>
          </p:txBody>
        </p:sp>
        <p:sp>
          <p:nvSpPr>
            <p:cNvPr id="728" name="TextBox 41"/>
            <p:cNvSpPr txBox="1">
              <a:spLocks noChangeArrowheads="1"/>
            </p:cNvSpPr>
            <p:nvPr/>
          </p:nvSpPr>
          <p:spPr bwMode="auto">
            <a:xfrm>
              <a:off x="5992463" y="4512468"/>
              <a:ext cx="169918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 smtClean="0"/>
                <a:t>YOAKUM</a:t>
              </a:r>
              <a:endParaRPr lang="en-US" sz="300" b="1" dirty="0"/>
            </a:p>
          </p:txBody>
        </p:sp>
        <p:sp>
          <p:nvSpPr>
            <p:cNvPr id="729" name="TextBox 41"/>
            <p:cNvSpPr txBox="1">
              <a:spLocks noChangeArrowheads="1"/>
            </p:cNvSpPr>
            <p:nvPr/>
          </p:nvSpPr>
          <p:spPr bwMode="auto">
            <a:xfrm>
              <a:off x="6152035" y="4642151"/>
              <a:ext cx="1397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Jackson</a:t>
              </a:r>
            </a:p>
          </p:txBody>
        </p:sp>
        <p:sp>
          <p:nvSpPr>
            <p:cNvPr id="730" name="TextBox 41"/>
            <p:cNvSpPr txBox="1">
              <a:spLocks noChangeArrowheads="1"/>
            </p:cNvSpPr>
            <p:nvPr/>
          </p:nvSpPr>
          <p:spPr bwMode="auto">
            <a:xfrm>
              <a:off x="5985347" y="4727876"/>
              <a:ext cx="1270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Victoria</a:t>
              </a:r>
            </a:p>
          </p:txBody>
        </p:sp>
        <p:sp>
          <p:nvSpPr>
            <p:cNvPr id="731" name="TextBox 41"/>
            <p:cNvSpPr txBox="1">
              <a:spLocks noChangeArrowheads="1"/>
            </p:cNvSpPr>
            <p:nvPr/>
          </p:nvSpPr>
          <p:spPr bwMode="auto">
            <a:xfrm>
              <a:off x="6139335" y="4832651"/>
              <a:ext cx="1397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Calhoun</a:t>
              </a:r>
            </a:p>
          </p:txBody>
        </p:sp>
        <p:sp>
          <p:nvSpPr>
            <p:cNvPr id="732" name="TextBox 41"/>
            <p:cNvSpPr txBox="1">
              <a:spLocks noChangeArrowheads="1"/>
            </p:cNvSpPr>
            <p:nvPr/>
          </p:nvSpPr>
          <p:spPr bwMode="auto">
            <a:xfrm rot="4482617">
              <a:off x="6352060" y="4137326"/>
              <a:ext cx="1079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Waller</a:t>
              </a:r>
            </a:p>
          </p:txBody>
        </p:sp>
        <p:sp>
          <p:nvSpPr>
            <p:cNvPr id="733" name="TextBox 41"/>
            <p:cNvSpPr txBox="1">
              <a:spLocks noChangeArrowheads="1"/>
            </p:cNvSpPr>
            <p:nvPr/>
          </p:nvSpPr>
          <p:spPr bwMode="auto">
            <a:xfrm>
              <a:off x="5799610" y="4770738"/>
              <a:ext cx="1095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Goliad</a:t>
              </a:r>
            </a:p>
          </p:txBody>
        </p:sp>
        <p:sp>
          <p:nvSpPr>
            <p:cNvPr id="734" name="TextBox 41"/>
            <p:cNvSpPr txBox="1">
              <a:spLocks noChangeArrowheads="1"/>
            </p:cNvSpPr>
            <p:nvPr/>
          </p:nvSpPr>
          <p:spPr bwMode="auto">
            <a:xfrm>
              <a:off x="5674197" y="4904088"/>
              <a:ext cx="666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Bee</a:t>
              </a:r>
            </a:p>
          </p:txBody>
        </p:sp>
        <p:sp>
          <p:nvSpPr>
            <p:cNvPr id="735" name="TextBox 41"/>
            <p:cNvSpPr txBox="1">
              <a:spLocks noChangeArrowheads="1"/>
            </p:cNvSpPr>
            <p:nvPr/>
          </p:nvSpPr>
          <p:spPr bwMode="auto">
            <a:xfrm>
              <a:off x="5915497" y="4918376"/>
              <a:ext cx="1301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Refugio</a:t>
              </a:r>
            </a:p>
          </p:txBody>
        </p:sp>
        <p:sp>
          <p:nvSpPr>
            <p:cNvPr id="736" name="TextBox 41"/>
            <p:cNvSpPr txBox="1">
              <a:spLocks noChangeArrowheads="1"/>
            </p:cNvSpPr>
            <p:nvPr/>
          </p:nvSpPr>
          <p:spPr bwMode="auto">
            <a:xfrm rot="18288275">
              <a:off x="5969473" y="5061253"/>
              <a:ext cx="1397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Aransas</a:t>
              </a:r>
            </a:p>
          </p:txBody>
        </p:sp>
        <p:sp>
          <p:nvSpPr>
            <p:cNvPr id="737" name="TextBox 41"/>
            <p:cNvSpPr txBox="1">
              <a:spLocks noChangeArrowheads="1"/>
            </p:cNvSpPr>
            <p:nvPr/>
          </p:nvSpPr>
          <p:spPr bwMode="auto">
            <a:xfrm>
              <a:off x="5601172" y="4694538"/>
              <a:ext cx="1206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Karnes</a:t>
              </a:r>
            </a:p>
          </p:txBody>
        </p:sp>
        <p:sp>
          <p:nvSpPr>
            <p:cNvPr id="738" name="TextBox 41"/>
            <p:cNvSpPr txBox="1">
              <a:spLocks noChangeArrowheads="1"/>
            </p:cNvSpPr>
            <p:nvPr/>
          </p:nvSpPr>
          <p:spPr bwMode="auto">
            <a:xfrm>
              <a:off x="5520210" y="4956476"/>
              <a:ext cx="698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Live</a:t>
              </a:r>
              <a:br>
                <a:rPr lang="en-US" sz="300" dirty="0"/>
              </a:br>
              <a:r>
                <a:rPr lang="en-US" sz="300" dirty="0"/>
                <a:t>Oak</a:t>
              </a:r>
            </a:p>
          </p:txBody>
        </p:sp>
        <p:sp>
          <p:nvSpPr>
            <p:cNvPr id="739" name="TextBox 41"/>
            <p:cNvSpPr txBox="1">
              <a:spLocks noChangeArrowheads="1"/>
            </p:cNvSpPr>
            <p:nvPr/>
          </p:nvSpPr>
          <p:spPr bwMode="auto">
            <a:xfrm>
              <a:off x="5540847" y="5137451"/>
              <a:ext cx="936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Jim</a:t>
              </a:r>
              <a:br>
                <a:rPr lang="en-US" sz="300" dirty="0"/>
              </a:br>
              <a:r>
                <a:rPr lang="en-US" sz="300" dirty="0"/>
                <a:t>Wells</a:t>
              </a:r>
            </a:p>
          </p:txBody>
        </p:sp>
        <p:sp>
          <p:nvSpPr>
            <p:cNvPr id="740" name="TextBox 41"/>
            <p:cNvSpPr txBox="1">
              <a:spLocks noChangeArrowheads="1"/>
            </p:cNvSpPr>
            <p:nvPr/>
          </p:nvSpPr>
          <p:spPr bwMode="auto">
            <a:xfrm>
              <a:off x="5774210" y="5088240"/>
              <a:ext cx="1270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San</a:t>
              </a:r>
              <a:br>
                <a:rPr lang="en-US" sz="300" dirty="0"/>
              </a:br>
              <a:r>
                <a:rPr lang="en-US" sz="300" dirty="0"/>
                <a:t>Patricio</a:t>
              </a:r>
            </a:p>
          </p:txBody>
        </p:sp>
        <p:sp>
          <p:nvSpPr>
            <p:cNvPr id="741" name="TextBox 41"/>
            <p:cNvSpPr txBox="1">
              <a:spLocks noChangeArrowheads="1"/>
            </p:cNvSpPr>
            <p:nvPr/>
          </p:nvSpPr>
          <p:spPr bwMode="auto">
            <a:xfrm>
              <a:off x="5705948" y="5215241"/>
              <a:ext cx="1476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Nuceces</a:t>
              </a:r>
            </a:p>
          </p:txBody>
        </p:sp>
        <p:sp>
          <p:nvSpPr>
            <p:cNvPr id="742" name="TextBox 41"/>
            <p:cNvSpPr txBox="1">
              <a:spLocks noChangeArrowheads="1"/>
            </p:cNvSpPr>
            <p:nvPr/>
          </p:nvSpPr>
          <p:spPr bwMode="auto">
            <a:xfrm>
              <a:off x="5698025" y="5281913"/>
              <a:ext cx="16350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 smtClean="0"/>
                <a:t>CORPUS</a:t>
              </a:r>
            </a:p>
            <a:p>
              <a:pPr algn="ctr"/>
              <a:r>
                <a:rPr lang="en-US" sz="300" b="1" dirty="0" smtClean="0"/>
                <a:t>CHRISTI</a:t>
              </a:r>
              <a:endParaRPr lang="en-US" sz="300" b="1" dirty="0"/>
            </a:p>
          </p:txBody>
        </p:sp>
        <p:sp>
          <p:nvSpPr>
            <p:cNvPr id="743" name="TextBox 41"/>
            <p:cNvSpPr txBox="1">
              <a:spLocks noChangeArrowheads="1"/>
            </p:cNvSpPr>
            <p:nvPr/>
          </p:nvSpPr>
          <p:spPr bwMode="auto">
            <a:xfrm>
              <a:off x="5705947" y="5400976"/>
              <a:ext cx="1301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Kleberg</a:t>
              </a:r>
            </a:p>
          </p:txBody>
        </p:sp>
        <p:sp>
          <p:nvSpPr>
            <p:cNvPr id="744" name="TextBox 41"/>
            <p:cNvSpPr txBox="1">
              <a:spLocks noChangeArrowheads="1"/>
            </p:cNvSpPr>
            <p:nvPr/>
          </p:nvSpPr>
          <p:spPr bwMode="auto">
            <a:xfrm>
              <a:off x="5698010" y="5615288"/>
              <a:ext cx="1285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Kenedy</a:t>
              </a:r>
            </a:p>
          </p:txBody>
        </p:sp>
        <p:sp>
          <p:nvSpPr>
            <p:cNvPr id="745" name="TextBox 41"/>
            <p:cNvSpPr txBox="1">
              <a:spLocks noChangeArrowheads="1"/>
            </p:cNvSpPr>
            <p:nvPr/>
          </p:nvSpPr>
          <p:spPr bwMode="auto">
            <a:xfrm>
              <a:off x="5745635" y="5862637"/>
              <a:ext cx="1206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Willacy</a:t>
              </a:r>
            </a:p>
          </p:txBody>
        </p:sp>
        <p:sp>
          <p:nvSpPr>
            <p:cNvPr id="746" name="TextBox 41"/>
            <p:cNvSpPr txBox="1">
              <a:spLocks noChangeArrowheads="1"/>
            </p:cNvSpPr>
            <p:nvPr/>
          </p:nvSpPr>
          <p:spPr bwMode="auto">
            <a:xfrm>
              <a:off x="5491635" y="5781976"/>
              <a:ext cx="1270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Hidalgo</a:t>
              </a:r>
            </a:p>
          </p:txBody>
        </p:sp>
        <p:sp>
          <p:nvSpPr>
            <p:cNvPr id="747" name="TextBox 41"/>
            <p:cNvSpPr txBox="1">
              <a:spLocks noChangeArrowheads="1"/>
            </p:cNvSpPr>
            <p:nvPr/>
          </p:nvSpPr>
          <p:spPr bwMode="auto">
            <a:xfrm>
              <a:off x="5482110" y="5572426"/>
              <a:ext cx="1190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Brooks</a:t>
              </a:r>
            </a:p>
          </p:txBody>
        </p:sp>
        <p:sp>
          <p:nvSpPr>
            <p:cNvPr id="748" name="TextBox 41"/>
            <p:cNvSpPr txBox="1">
              <a:spLocks noChangeArrowheads="1"/>
            </p:cNvSpPr>
            <p:nvPr/>
          </p:nvSpPr>
          <p:spPr bwMode="auto">
            <a:xfrm>
              <a:off x="5278910" y="5545438"/>
              <a:ext cx="904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Jim</a:t>
              </a:r>
              <a:br>
                <a:rPr lang="en-US" sz="300" dirty="0"/>
              </a:br>
              <a:r>
                <a:rPr lang="en-US" sz="300" dirty="0"/>
                <a:t>Hogg</a:t>
              </a:r>
            </a:p>
          </p:txBody>
        </p:sp>
        <p:sp>
          <p:nvSpPr>
            <p:cNvPr id="749" name="TextBox 41"/>
            <p:cNvSpPr txBox="1">
              <a:spLocks noChangeArrowheads="1"/>
            </p:cNvSpPr>
            <p:nvPr/>
          </p:nvSpPr>
          <p:spPr bwMode="auto">
            <a:xfrm>
              <a:off x="5077297" y="5569251"/>
              <a:ext cx="1190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Zapata</a:t>
              </a:r>
            </a:p>
          </p:txBody>
        </p:sp>
        <p:sp>
          <p:nvSpPr>
            <p:cNvPr id="750" name="TextBox 41"/>
            <p:cNvSpPr txBox="1">
              <a:spLocks noChangeArrowheads="1"/>
            </p:cNvSpPr>
            <p:nvPr/>
          </p:nvSpPr>
          <p:spPr bwMode="auto">
            <a:xfrm>
              <a:off x="5251922" y="5807376"/>
              <a:ext cx="841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Starr</a:t>
              </a:r>
            </a:p>
          </p:txBody>
        </p:sp>
        <p:sp>
          <p:nvSpPr>
            <p:cNvPr id="751" name="TextBox 41"/>
            <p:cNvSpPr txBox="1">
              <a:spLocks noChangeArrowheads="1"/>
            </p:cNvSpPr>
            <p:nvPr/>
          </p:nvSpPr>
          <p:spPr bwMode="auto">
            <a:xfrm>
              <a:off x="5478935" y="5966619"/>
              <a:ext cx="1333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PHARR</a:t>
              </a:r>
            </a:p>
          </p:txBody>
        </p:sp>
        <p:sp>
          <p:nvSpPr>
            <p:cNvPr id="752" name="TextBox 41"/>
            <p:cNvSpPr txBox="1">
              <a:spLocks noChangeArrowheads="1"/>
            </p:cNvSpPr>
            <p:nvPr/>
          </p:nvSpPr>
          <p:spPr bwMode="auto">
            <a:xfrm>
              <a:off x="5359872" y="5261276"/>
              <a:ext cx="968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Duval</a:t>
              </a:r>
            </a:p>
          </p:txBody>
        </p:sp>
        <p:sp>
          <p:nvSpPr>
            <p:cNvPr id="753" name="TextBox 41"/>
            <p:cNvSpPr txBox="1">
              <a:spLocks noChangeArrowheads="1"/>
            </p:cNvSpPr>
            <p:nvPr/>
          </p:nvSpPr>
          <p:spPr bwMode="auto">
            <a:xfrm>
              <a:off x="5105400" y="5194603"/>
              <a:ext cx="1000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Webb</a:t>
              </a:r>
            </a:p>
          </p:txBody>
        </p:sp>
        <p:sp>
          <p:nvSpPr>
            <p:cNvPr id="754" name="TextBox 41"/>
            <p:cNvSpPr txBox="1">
              <a:spLocks noChangeArrowheads="1"/>
            </p:cNvSpPr>
            <p:nvPr/>
          </p:nvSpPr>
          <p:spPr bwMode="auto">
            <a:xfrm>
              <a:off x="5041185" y="5390232"/>
              <a:ext cx="161904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LAREDO</a:t>
              </a:r>
            </a:p>
          </p:txBody>
        </p:sp>
        <p:sp>
          <p:nvSpPr>
            <p:cNvPr id="755" name="TextBox 41"/>
            <p:cNvSpPr txBox="1">
              <a:spLocks noChangeArrowheads="1"/>
            </p:cNvSpPr>
            <p:nvPr/>
          </p:nvSpPr>
          <p:spPr bwMode="auto">
            <a:xfrm>
              <a:off x="5086822" y="4937426"/>
              <a:ext cx="1365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La Salle</a:t>
              </a:r>
            </a:p>
          </p:txBody>
        </p:sp>
        <p:sp>
          <p:nvSpPr>
            <p:cNvPr id="756" name="TextBox 41"/>
            <p:cNvSpPr txBox="1">
              <a:spLocks noChangeArrowheads="1"/>
            </p:cNvSpPr>
            <p:nvPr/>
          </p:nvSpPr>
          <p:spPr bwMode="auto">
            <a:xfrm>
              <a:off x="4813772" y="4926313"/>
              <a:ext cx="1190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Dimmit</a:t>
              </a:r>
            </a:p>
          </p:txBody>
        </p:sp>
        <p:sp>
          <p:nvSpPr>
            <p:cNvPr id="757" name="TextBox 41"/>
            <p:cNvSpPr txBox="1">
              <a:spLocks noChangeArrowheads="1"/>
            </p:cNvSpPr>
            <p:nvPr/>
          </p:nvSpPr>
          <p:spPr bwMode="auto">
            <a:xfrm>
              <a:off x="4834410" y="4694538"/>
              <a:ext cx="1143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Zavala</a:t>
              </a:r>
            </a:p>
          </p:txBody>
        </p:sp>
        <p:sp>
          <p:nvSpPr>
            <p:cNvPr id="758" name="TextBox 41"/>
            <p:cNvSpPr txBox="1">
              <a:spLocks noChangeArrowheads="1"/>
            </p:cNvSpPr>
            <p:nvPr/>
          </p:nvSpPr>
          <p:spPr bwMode="auto">
            <a:xfrm>
              <a:off x="5139210" y="4685013"/>
              <a:ext cx="650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Frio</a:t>
              </a:r>
            </a:p>
          </p:txBody>
        </p:sp>
        <p:sp>
          <p:nvSpPr>
            <p:cNvPr id="759" name="TextBox 41"/>
            <p:cNvSpPr txBox="1">
              <a:spLocks noChangeArrowheads="1"/>
            </p:cNvSpPr>
            <p:nvPr/>
          </p:nvSpPr>
          <p:spPr bwMode="auto">
            <a:xfrm>
              <a:off x="5304310" y="4700888"/>
              <a:ext cx="1571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Atascosa</a:t>
              </a:r>
            </a:p>
          </p:txBody>
        </p:sp>
        <p:sp>
          <p:nvSpPr>
            <p:cNvPr id="760" name="TextBox 41"/>
            <p:cNvSpPr txBox="1">
              <a:spLocks noChangeArrowheads="1"/>
            </p:cNvSpPr>
            <p:nvPr/>
          </p:nvSpPr>
          <p:spPr bwMode="auto">
            <a:xfrm>
              <a:off x="5313835" y="4902501"/>
              <a:ext cx="1111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Mc</a:t>
              </a:r>
              <a:br>
                <a:rPr lang="en-US" sz="300" dirty="0"/>
              </a:br>
              <a:r>
                <a:rPr lang="en-US" sz="300" dirty="0"/>
                <a:t>Mullen</a:t>
              </a:r>
            </a:p>
          </p:txBody>
        </p:sp>
        <p:sp>
          <p:nvSpPr>
            <p:cNvPr id="761" name="TextBox 41"/>
            <p:cNvSpPr txBox="1">
              <a:spLocks noChangeArrowheads="1"/>
            </p:cNvSpPr>
            <p:nvPr/>
          </p:nvSpPr>
          <p:spPr bwMode="auto">
            <a:xfrm>
              <a:off x="5523385" y="4343701"/>
              <a:ext cx="1841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Guadalupe</a:t>
              </a:r>
            </a:p>
          </p:txBody>
        </p:sp>
        <p:sp>
          <p:nvSpPr>
            <p:cNvPr id="762" name="TextBox 41"/>
            <p:cNvSpPr txBox="1">
              <a:spLocks noChangeArrowheads="1"/>
            </p:cNvSpPr>
            <p:nvPr/>
          </p:nvSpPr>
          <p:spPr bwMode="auto">
            <a:xfrm>
              <a:off x="5523385" y="4534201"/>
              <a:ext cx="1143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Wilson</a:t>
              </a:r>
            </a:p>
          </p:txBody>
        </p:sp>
        <p:sp>
          <p:nvSpPr>
            <p:cNvPr id="763" name="TextBox 41"/>
            <p:cNvSpPr txBox="1">
              <a:spLocks noChangeArrowheads="1"/>
            </p:cNvSpPr>
            <p:nvPr/>
          </p:nvSpPr>
          <p:spPr bwMode="auto">
            <a:xfrm>
              <a:off x="5339235" y="4373863"/>
              <a:ext cx="1000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Bexar</a:t>
              </a:r>
            </a:p>
          </p:txBody>
        </p:sp>
        <p:sp>
          <p:nvSpPr>
            <p:cNvPr id="764" name="TextBox 41"/>
            <p:cNvSpPr txBox="1">
              <a:spLocks noChangeArrowheads="1"/>
            </p:cNvSpPr>
            <p:nvPr/>
          </p:nvSpPr>
          <p:spPr bwMode="auto">
            <a:xfrm>
              <a:off x="5089997" y="4461176"/>
              <a:ext cx="1238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Medina</a:t>
              </a:r>
            </a:p>
          </p:txBody>
        </p:sp>
        <p:sp>
          <p:nvSpPr>
            <p:cNvPr id="765" name="TextBox 41"/>
            <p:cNvSpPr txBox="1">
              <a:spLocks noChangeArrowheads="1"/>
            </p:cNvSpPr>
            <p:nvPr/>
          </p:nvSpPr>
          <p:spPr bwMode="auto">
            <a:xfrm>
              <a:off x="4805835" y="4450063"/>
              <a:ext cx="1174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Uvalde</a:t>
              </a:r>
            </a:p>
          </p:txBody>
        </p:sp>
        <p:sp>
          <p:nvSpPr>
            <p:cNvPr id="766" name="TextBox 41"/>
            <p:cNvSpPr txBox="1">
              <a:spLocks noChangeArrowheads="1"/>
            </p:cNvSpPr>
            <p:nvPr/>
          </p:nvSpPr>
          <p:spPr bwMode="auto">
            <a:xfrm>
              <a:off x="4813772" y="4259563"/>
              <a:ext cx="762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Real</a:t>
              </a:r>
            </a:p>
          </p:txBody>
        </p:sp>
        <p:sp>
          <p:nvSpPr>
            <p:cNvPr id="767" name="TextBox 41"/>
            <p:cNvSpPr txBox="1">
              <a:spLocks noChangeArrowheads="1"/>
            </p:cNvSpPr>
            <p:nvPr/>
          </p:nvSpPr>
          <p:spPr bwMode="auto">
            <a:xfrm>
              <a:off x="4982047" y="4275438"/>
              <a:ext cx="1428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Bandera</a:t>
              </a:r>
            </a:p>
          </p:txBody>
        </p:sp>
        <p:sp>
          <p:nvSpPr>
            <p:cNvPr id="768" name="TextBox 41"/>
            <p:cNvSpPr txBox="1">
              <a:spLocks noChangeArrowheads="1"/>
            </p:cNvSpPr>
            <p:nvPr/>
          </p:nvSpPr>
          <p:spPr bwMode="auto">
            <a:xfrm>
              <a:off x="5015385" y="4132563"/>
              <a:ext cx="714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Kerr</a:t>
              </a:r>
            </a:p>
          </p:txBody>
        </p:sp>
        <p:sp>
          <p:nvSpPr>
            <p:cNvPr id="769" name="TextBox 41"/>
            <p:cNvSpPr txBox="1">
              <a:spLocks noChangeArrowheads="1"/>
            </p:cNvSpPr>
            <p:nvPr/>
          </p:nvSpPr>
          <p:spPr bwMode="auto">
            <a:xfrm>
              <a:off x="5270972" y="4188126"/>
              <a:ext cx="1254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Kendall</a:t>
              </a:r>
            </a:p>
          </p:txBody>
        </p:sp>
        <p:sp>
          <p:nvSpPr>
            <p:cNvPr id="770" name="TextBox 41"/>
            <p:cNvSpPr txBox="1">
              <a:spLocks noChangeArrowheads="1"/>
            </p:cNvSpPr>
            <p:nvPr/>
          </p:nvSpPr>
          <p:spPr bwMode="auto">
            <a:xfrm>
              <a:off x="5148735" y="4008738"/>
              <a:ext cx="1444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Gillespie</a:t>
              </a:r>
            </a:p>
          </p:txBody>
        </p:sp>
        <p:sp>
          <p:nvSpPr>
            <p:cNvPr id="771" name="TextBox 41"/>
            <p:cNvSpPr txBox="1">
              <a:spLocks noChangeArrowheads="1"/>
            </p:cNvSpPr>
            <p:nvPr/>
          </p:nvSpPr>
          <p:spPr bwMode="auto">
            <a:xfrm>
              <a:off x="5385272" y="3988101"/>
              <a:ext cx="1158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Blanco</a:t>
              </a:r>
            </a:p>
          </p:txBody>
        </p:sp>
        <p:sp>
          <p:nvSpPr>
            <p:cNvPr id="772" name="TextBox 41"/>
            <p:cNvSpPr txBox="1">
              <a:spLocks noChangeArrowheads="1"/>
            </p:cNvSpPr>
            <p:nvPr/>
          </p:nvSpPr>
          <p:spPr bwMode="auto">
            <a:xfrm>
              <a:off x="4547072" y="4432601"/>
              <a:ext cx="1158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Kinney</a:t>
              </a:r>
            </a:p>
          </p:txBody>
        </p:sp>
        <p:sp>
          <p:nvSpPr>
            <p:cNvPr id="773" name="TextBox 41"/>
            <p:cNvSpPr txBox="1">
              <a:spLocks noChangeArrowheads="1"/>
            </p:cNvSpPr>
            <p:nvPr/>
          </p:nvSpPr>
          <p:spPr bwMode="auto">
            <a:xfrm rot="4028140">
              <a:off x="4556596" y="4774624"/>
              <a:ext cx="1524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Maverick</a:t>
              </a:r>
            </a:p>
          </p:txBody>
        </p:sp>
        <p:sp>
          <p:nvSpPr>
            <p:cNvPr id="774" name="TextBox 41"/>
            <p:cNvSpPr txBox="1">
              <a:spLocks noChangeArrowheads="1"/>
            </p:cNvSpPr>
            <p:nvPr/>
          </p:nvSpPr>
          <p:spPr bwMode="auto">
            <a:xfrm>
              <a:off x="5297960" y="4546901"/>
              <a:ext cx="17621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SAN</a:t>
              </a:r>
              <a:br>
                <a:rPr lang="en-US" sz="300" b="1" dirty="0"/>
              </a:br>
              <a:r>
                <a:rPr lang="en-US" sz="300" b="1" dirty="0"/>
                <a:t>ANTONIO</a:t>
              </a:r>
            </a:p>
          </p:txBody>
        </p:sp>
        <p:sp>
          <p:nvSpPr>
            <p:cNvPr id="775" name="TextBox 41"/>
            <p:cNvSpPr txBox="1">
              <a:spLocks noChangeArrowheads="1"/>
            </p:cNvSpPr>
            <p:nvPr/>
          </p:nvSpPr>
          <p:spPr bwMode="auto">
            <a:xfrm>
              <a:off x="4559772" y="4161138"/>
              <a:ext cx="1476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Edwards</a:t>
              </a:r>
            </a:p>
          </p:txBody>
        </p:sp>
        <p:sp>
          <p:nvSpPr>
            <p:cNvPr id="776" name="TextBox 41"/>
            <p:cNvSpPr txBox="1">
              <a:spLocks noChangeArrowheads="1"/>
            </p:cNvSpPr>
            <p:nvPr/>
          </p:nvSpPr>
          <p:spPr bwMode="auto">
            <a:xfrm>
              <a:off x="4534372" y="3918251"/>
              <a:ext cx="1111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Sutton</a:t>
              </a:r>
            </a:p>
          </p:txBody>
        </p:sp>
        <p:sp>
          <p:nvSpPr>
            <p:cNvPr id="777" name="TextBox 41"/>
            <p:cNvSpPr txBox="1">
              <a:spLocks noChangeArrowheads="1"/>
            </p:cNvSpPr>
            <p:nvPr/>
          </p:nvSpPr>
          <p:spPr bwMode="auto">
            <a:xfrm>
              <a:off x="4826472" y="3932538"/>
              <a:ext cx="1158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Kimble</a:t>
              </a:r>
            </a:p>
          </p:txBody>
        </p:sp>
        <p:sp>
          <p:nvSpPr>
            <p:cNvPr id="778" name="TextBox 41"/>
            <p:cNvSpPr txBox="1">
              <a:spLocks noChangeArrowheads="1"/>
            </p:cNvSpPr>
            <p:nvPr/>
          </p:nvSpPr>
          <p:spPr bwMode="auto">
            <a:xfrm>
              <a:off x="5034435" y="3808713"/>
              <a:ext cx="1143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Mason</a:t>
              </a:r>
            </a:p>
          </p:txBody>
        </p:sp>
        <p:sp>
          <p:nvSpPr>
            <p:cNvPr id="779" name="TextBox 41"/>
            <p:cNvSpPr txBox="1">
              <a:spLocks noChangeArrowheads="1"/>
            </p:cNvSpPr>
            <p:nvPr/>
          </p:nvSpPr>
          <p:spPr bwMode="auto">
            <a:xfrm>
              <a:off x="5270972" y="3803951"/>
              <a:ext cx="920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Llano</a:t>
              </a:r>
            </a:p>
          </p:txBody>
        </p:sp>
        <p:sp>
          <p:nvSpPr>
            <p:cNvPr id="780" name="TextBox 41"/>
            <p:cNvSpPr txBox="1">
              <a:spLocks noChangeArrowheads="1"/>
            </p:cNvSpPr>
            <p:nvPr/>
          </p:nvSpPr>
          <p:spPr bwMode="auto">
            <a:xfrm>
              <a:off x="5469410" y="3769026"/>
              <a:ext cx="1143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Burner</a:t>
              </a:r>
            </a:p>
          </p:txBody>
        </p:sp>
        <p:sp>
          <p:nvSpPr>
            <p:cNvPr id="781" name="TextBox 41"/>
            <p:cNvSpPr txBox="1">
              <a:spLocks noChangeArrowheads="1"/>
            </p:cNvSpPr>
            <p:nvPr/>
          </p:nvSpPr>
          <p:spPr bwMode="auto">
            <a:xfrm>
              <a:off x="5658322" y="3842051"/>
              <a:ext cx="1825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Williamson</a:t>
              </a:r>
            </a:p>
          </p:txBody>
        </p:sp>
        <p:sp>
          <p:nvSpPr>
            <p:cNvPr id="782" name="TextBox 41"/>
            <p:cNvSpPr txBox="1">
              <a:spLocks noChangeArrowheads="1"/>
            </p:cNvSpPr>
            <p:nvPr/>
          </p:nvSpPr>
          <p:spPr bwMode="auto">
            <a:xfrm>
              <a:off x="5621810" y="3970638"/>
              <a:ext cx="1047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Trayis</a:t>
              </a:r>
            </a:p>
          </p:txBody>
        </p:sp>
        <p:sp>
          <p:nvSpPr>
            <p:cNvPr id="783" name="TextBox 41"/>
            <p:cNvSpPr txBox="1">
              <a:spLocks noChangeArrowheads="1"/>
            </p:cNvSpPr>
            <p:nvPr/>
          </p:nvSpPr>
          <p:spPr bwMode="auto">
            <a:xfrm>
              <a:off x="5709916" y="4029075"/>
              <a:ext cx="1412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AUSTIN</a:t>
              </a:r>
            </a:p>
          </p:txBody>
        </p:sp>
        <p:sp>
          <p:nvSpPr>
            <p:cNvPr id="784" name="TextBox 41"/>
            <p:cNvSpPr txBox="1">
              <a:spLocks noChangeArrowheads="1"/>
            </p:cNvSpPr>
            <p:nvPr/>
          </p:nvSpPr>
          <p:spPr bwMode="auto">
            <a:xfrm>
              <a:off x="5826597" y="4116688"/>
              <a:ext cx="1317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Bastrop</a:t>
              </a:r>
            </a:p>
          </p:txBody>
        </p:sp>
        <p:sp>
          <p:nvSpPr>
            <p:cNvPr id="785" name="TextBox 41"/>
            <p:cNvSpPr txBox="1">
              <a:spLocks noChangeArrowheads="1"/>
            </p:cNvSpPr>
            <p:nvPr/>
          </p:nvSpPr>
          <p:spPr bwMode="auto">
            <a:xfrm>
              <a:off x="5561485" y="4159551"/>
              <a:ext cx="873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Hays</a:t>
              </a:r>
            </a:p>
          </p:txBody>
        </p:sp>
        <p:sp>
          <p:nvSpPr>
            <p:cNvPr id="786" name="TextBox 41"/>
            <p:cNvSpPr txBox="1">
              <a:spLocks noChangeArrowheads="1"/>
            </p:cNvSpPr>
            <p:nvPr/>
          </p:nvSpPr>
          <p:spPr bwMode="auto">
            <a:xfrm>
              <a:off x="5693247" y="4230988"/>
              <a:ext cx="1412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Caldwell</a:t>
              </a:r>
            </a:p>
          </p:txBody>
        </p:sp>
        <p:sp>
          <p:nvSpPr>
            <p:cNvPr id="787" name="TextBox 41"/>
            <p:cNvSpPr txBox="1">
              <a:spLocks noChangeArrowheads="1"/>
            </p:cNvSpPr>
            <p:nvPr/>
          </p:nvSpPr>
          <p:spPr bwMode="auto">
            <a:xfrm>
              <a:off x="5434485" y="4251626"/>
              <a:ext cx="1095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Comal</a:t>
              </a:r>
            </a:p>
          </p:txBody>
        </p:sp>
        <p:sp>
          <p:nvSpPr>
            <p:cNvPr id="788" name="TextBox 245"/>
            <p:cNvSpPr txBox="1">
              <a:spLocks noChangeArrowheads="1"/>
            </p:cNvSpPr>
            <p:nvPr/>
          </p:nvSpPr>
          <p:spPr bwMode="auto">
            <a:xfrm>
              <a:off x="5142385" y="3276901"/>
              <a:ext cx="1063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Brown</a:t>
              </a:r>
            </a:p>
          </p:txBody>
        </p:sp>
        <p:sp>
          <p:nvSpPr>
            <p:cNvPr id="789" name="TextBox 246"/>
            <p:cNvSpPr txBox="1">
              <a:spLocks noChangeArrowheads="1"/>
            </p:cNvSpPr>
            <p:nvPr/>
          </p:nvSpPr>
          <p:spPr bwMode="auto">
            <a:xfrm>
              <a:off x="5294785" y="3284838"/>
              <a:ext cx="1825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Comanche</a:t>
              </a:r>
            </a:p>
          </p:txBody>
        </p:sp>
        <p:sp>
          <p:nvSpPr>
            <p:cNvPr id="790" name="TextBox 247"/>
            <p:cNvSpPr txBox="1">
              <a:spLocks noChangeArrowheads="1"/>
            </p:cNvSpPr>
            <p:nvPr/>
          </p:nvSpPr>
          <p:spPr bwMode="auto">
            <a:xfrm>
              <a:off x="5077297" y="3442001"/>
              <a:ext cx="2730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BROWNWOOD</a:t>
              </a:r>
            </a:p>
          </p:txBody>
        </p:sp>
        <p:sp>
          <p:nvSpPr>
            <p:cNvPr id="791" name="TextBox 248"/>
            <p:cNvSpPr txBox="1">
              <a:spLocks noChangeArrowheads="1"/>
            </p:cNvSpPr>
            <p:nvPr/>
          </p:nvSpPr>
          <p:spPr bwMode="auto">
            <a:xfrm>
              <a:off x="4912197" y="3322938"/>
              <a:ext cx="1508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Coleman</a:t>
              </a:r>
            </a:p>
          </p:txBody>
        </p:sp>
        <p:sp>
          <p:nvSpPr>
            <p:cNvPr id="792" name="TextBox 249"/>
            <p:cNvSpPr txBox="1">
              <a:spLocks noChangeArrowheads="1"/>
            </p:cNvSpPr>
            <p:nvPr/>
          </p:nvSpPr>
          <p:spPr bwMode="auto">
            <a:xfrm>
              <a:off x="5347172" y="3495976"/>
              <a:ext cx="74613" cy="4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Mills</a:t>
              </a:r>
            </a:p>
          </p:txBody>
        </p:sp>
        <p:sp>
          <p:nvSpPr>
            <p:cNvPr id="793" name="TextBox 250"/>
            <p:cNvSpPr txBox="1">
              <a:spLocks noChangeArrowheads="1"/>
            </p:cNvSpPr>
            <p:nvPr/>
          </p:nvSpPr>
          <p:spPr bwMode="auto">
            <a:xfrm>
              <a:off x="4975697" y="3565826"/>
              <a:ext cx="12541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Mc</a:t>
              </a:r>
              <a:br>
                <a:rPr lang="en-US" sz="300" dirty="0"/>
              </a:br>
              <a:r>
                <a:rPr lang="en-US" sz="300" dirty="0"/>
                <a:t>Culloch</a:t>
              </a:r>
            </a:p>
          </p:txBody>
        </p:sp>
        <p:sp>
          <p:nvSpPr>
            <p:cNvPr id="794" name="TextBox 251"/>
            <p:cNvSpPr txBox="1">
              <a:spLocks noChangeArrowheads="1"/>
            </p:cNvSpPr>
            <p:nvPr/>
          </p:nvSpPr>
          <p:spPr bwMode="auto">
            <a:xfrm>
              <a:off x="5166197" y="3643613"/>
              <a:ext cx="168275" cy="4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San Saba</a:t>
              </a:r>
            </a:p>
          </p:txBody>
        </p:sp>
        <p:sp>
          <p:nvSpPr>
            <p:cNvPr id="795" name="TextBox 252"/>
            <p:cNvSpPr txBox="1">
              <a:spLocks noChangeArrowheads="1"/>
            </p:cNvSpPr>
            <p:nvPr/>
          </p:nvSpPr>
          <p:spPr bwMode="auto">
            <a:xfrm>
              <a:off x="5426547" y="3634088"/>
              <a:ext cx="174625" cy="4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Lampasas</a:t>
              </a:r>
            </a:p>
          </p:txBody>
        </p:sp>
        <p:sp>
          <p:nvSpPr>
            <p:cNvPr id="796" name="TextBox 254"/>
            <p:cNvSpPr txBox="1">
              <a:spLocks noChangeArrowheads="1"/>
            </p:cNvSpPr>
            <p:nvPr/>
          </p:nvSpPr>
          <p:spPr bwMode="auto">
            <a:xfrm>
              <a:off x="4774085" y="3548363"/>
              <a:ext cx="1301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Concho</a:t>
              </a:r>
            </a:p>
          </p:txBody>
        </p:sp>
        <p:sp>
          <p:nvSpPr>
            <p:cNvPr id="797" name="TextBox 255"/>
            <p:cNvSpPr txBox="1">
              <a:spLocks noChangeArrowheads="1"/>
            </p:cNvSpPr>
            <p:nvPr/>
          </p:nvSpPr>
          <p:spPr bwMode="auto">
            <a:xfrm>
              <a:off x="4799485" y="3751563"/>
              <a:ext cx="1285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Menard</a:t>
              </a:r>
            </a:p>
          </p:txBody>
        </p:sp>
        <p:sp>
          <p:nvSpPr>
            <p:cNvPr id="798" name="TextBox 256"/>
            <p:cNvSpPr txBox="1">
              <a:spLocks noChangeArrowheads="1"/>
            </p:cNvSpPr>
            <p:nvPr/>
          </p:nvSpPr>
          <p:spPr bwMode="auto">
            <a:xfrm>
              <a:off x="4492625" y="3375326"/>
              <a:ext cx="16511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SAN</a:t>
              </a:r>
              <a:br>
                <a:rPr lang="en-US" sz="300" b="1" dirty="0"/>
              </a:br>
              <a:r>
                <a:rPr lang="en-US" sz="300" b="1" dirty="0"/>
                <a:t>ANGELO</a:t>
              </a:r>
            </a:p>
          </p:txBody>
        </p:sp>
        <p:sp>
          <p:nvSpPr>
            <p:cNvPr id="799" name="TextBox 257"/>
            <p:cNvSpPr txBox="1">
              <a:spLocks noChangeArrowheads="1"/>
            </p:cNvSpPr>
            <p:nvPr/>
          </p:nvSpPr>
          <p:spPr bwMode="auto">
            <a:xfrm>
              <a:off x="4475635" y="3749976"/>
              <a:ext cx="1762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Schleicher</a:t>
              </a:r>
            </a:p>
          </p:txBody>
        </p:sp>
        <p:sp>
          <p:nvSpPr>
            <p:cNvPr id="800" name="TextBox 258"/>
            <p:cNvSpPr txBox="1">
              <a:spLocks noChangeArrowheads="1"/>
            </p:cNvSpPr>
            <p:nvPr/>
          </p:nvSpPr>
          <p:spPr bwMode="auto">
            <a:xfrm>
              <a:off x="4572472" y="3505501"/>
              <a:ext cx="106363" cy="9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Tom</a:t>
              </a:r>
              <a:br>
                <a:rPr lang="en-US" sz="300" dirty="0"/>
              </a:br>
              <a:r>
                <a:rPr lang="en-US" sz="300" dirty="0"/>
                <a:t>Green</a:t>
              </a:r>
            </a:p>
          </p:txBody>
        </p:sp>
        <p:sp>
          <p:nvSpPr>
            <p:cNvPr id="801" name="TextBox 45"/>
            <p:cNvSpPr txBox="1">
              <a:spLocks noChangeArrowheads="1"/>
            </p:cNvSpPr>
            <p:nvPr/>
          </p:nvSpPr>
          <p:spPr bwMode="auto">
            <a:xfrm>
              <a:off x="3653310" y="3070526"/>
              <a:ext cx="14605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Andrews</a:t>
              </a:r>
            </a:p>
          </p:txBody>
        </p:sp>
        <p:sp>
          <p:nvSpPr>
            <p:cNvPr id="802" name="TextBox 45"/>
            <p:cNvSpPr txBox="1">
              <a:spLocks noChangeArrowheads="1"/>
            </p:cNvSpPr>
            <p:nvPr/>
          </p:nvSpPr>
          <p:spPr bwMode="auto">
            <a:xfrm>
              <a:off x="3962872" y="3080051"/>
              <a:ext cx="1047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Martin</a:t>
              </a:r>
            </a:p>
          </p:txBody>
        </p:sp>
        <p:sp>
          <p:nvSpPr>
            <p:cNvPr id="803" name="TextBox 45"/>
            <p:cNvSpPr txBox="1">
              <a:spLocks noChangeArrowheads="1"/>
            </p:cNvSpPr>
            <p:nvPr/>
          </p:nvSpPr>
          <p:spPr bwMode="auto">
            <a:xfrm>
              <a:off x="3908897" y="3272138"/>
              <a:ext cx="1301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Midland</a:t>
              </a:r>
            </a:p>
          </p:txBody>
        </p:sp>
        <p:sp>
          <p:nvSpPr>
            <p:cNvPr id="804" name="TextBox 45"/>
            <p:cNvSpPr txBox="1">
              <a:spLocks noChangeArrowheads="1"/>
            </p:cNvSpPr>
            <p:nvPr/>
          </p:nvSpPr>
          <p:spPr bwMode="auto">
            <a:xfrm>
              <a:off x="3626322" y="3754738"/>
              <a:ext cx="1047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Pecos</a:t>
              </a:r>
            </a:p>
          </p:txBody>
        </p:sp>
        <p:sp>
          <p:nvSpPr>
            <p:cNvPr id="805" name="TextBox 45"/>
            <p:cNvSpPr txBox="1">
              <a:spLocks noChangeArrowheads="1"/>
            </p:cNvSpPr>
            <p:nvPr/>
          </p:nvSpPr>
          <p:spPr bwMode="auto">
            <a:xfrm>
              <a:off x="3721572" y="3224513"/>
              <a:ext cx="889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Ector</a:t>
              </a:r>
            </a:p>
          </p:txBody>
        </p:sp>
        <p:sp>
          <p:nvSpPr>
            <p:cNvPr id="806" name="TextBox 45"/>
            <p:cNvSpPr txBox="1">
              <a:spLocks noChangeArrowheads="1"/>
            </p:cNvSpPr>
            <p:nvPr/>
          </p:nvSpPr>
          <p:spPr bwMode="auto">
            <a:xfrm>
              <a:off x="3731097" y="3470576"/>
              <a:ext cx="1016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Crane</a:t>
              </a:r>
            </a:p>
          </p:txBody>
        </p:sp>
        <p:sp>
          <p:nvSpPr>
            <p:cNvPr id="807" name="TextBox 45"/>
            <p:cNvSpPr txBox="1">
              <a:spLocks noChangeArrowheads="1"/>
            </p:cNvSpPr>
            <p:nvPr/>
          </p:nvSpPr>
          <p:spPr bwMode="auto">
            <a:xfrm>
              <a:off x="3507260" y="3424535"/>
              <a:ext cx="904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Ward</a:t>
              </a:r>
            </a:p>
          </p:txBody>
        </p:sp>
        <p:sp>
          <p:nvSpPr>
            <p:cNvPr id="808" name="TextBox 45"/>
            <p:cNvSpPr txBox="1">
              <a:spLocks noChangeArrowheads="1"/>
            </p:cNvSpPr>
            <p:nvPr/>
          </p:nvSpPr>
          <p:spPr bwMode="auto">
            <a:xfrm>
              <a:off x="3500910" y="3276901"/>
              <a:ext cx="1254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Winkler</a:t>
              </a:r>
            </a:p>
          </p:txBody>
        </p:sp>
        <p:sp>
          <p:nvSpPr>
            <p:cNvPr id="809" name="TextBox 45"/>
            <p:cNvSpPr txBox="1">
              <a:spLocks noChangeArrowheads="1"/>
            </p:cNvSpPr>
            <p:nvPr/>
          </p:nvSpPr>
          <p:spPr bwMode="auto">
            <a:xfrm>
              <a:off x="3292947" y="3246738"/>
              <a:ext cx="1095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Loving</a:t>
              </a:r>
            </a:p>
          </p:txBody>
        </p:sp>
        <p:sp>
          <p:nvSpPr>
            <p:cNvPr id="810" name="TextBox 45"/>
            <p:cNvSpPr txBox="1">
              <a:spLocks noChangeArrowheads="1"/>
            </p:cNvSpPr>
            <p:nvPr/>
          </p:nvSpPr>
          <p:spPr bwMode="auto">
            <a:xfrm>
              <a:off x="4175597" y="3819826"/>
              <a:ext cx="1412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Crockett</a:t>
              </a:r>
            </a:p>
          </p:txBody>
        </p:sp>
        <p:sp>
          <p:nvSpPr>
            <p:cNvPr id="811" name="TextBox 45"/>
            <p:cNvSpPr txBox="1">
              <a:spLocks noChangeArrowheads="1"/>
            </p:cNvSpPr>
            <p:nvPr/>
          </p:nvSpPr>
          <p:spPr bwMode="auto">
            <a:xfrm>
              <a:off x="4197822" y="4175426"/>
              <a:ext cx="15398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ValVarde</a:t>
              </a:r>
            </a:p>
          </p:txBody>
        </p:sp>
        <p:sp>
          <p:nvSpPr>
            <p:cNvPr id="812" name="TextBox 45"/>
            <p:cNvSpPr txBox="1">
              <a:spLocks noChangeArrowheads="1"/>
            </p:cNvSpPr>
            <p:nvPr/>
          </p:nvSpPr>
          <p:spPr bwMode="auto">
            <a:xfrm>
              <a:off x="3916835" y="3510263"/>
              <a:ext cx="10001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Upton</a:t>
              </a:r>
            </a:p>
          </p:txBody>
        </p:sp>
        <p:sp>
          <p:nvSpPr>
            <p:cNvPr id="813" name="TextBox 45"/>
            <p:cNvSpPr txBox="1">
              <a:spLocks noChangeArrowheads="1"/>
            </p:cNvSpPr>
            <p:nvPr/>
          </p:nvSpPr>
          <p:spPr bwMode="auto">
            <a:xfrm>
              <a:off x="3873972" y="4043663"/>
              <a:ext cx="1063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Terrell</a:t>
              </a:r>
            </a:p>
          </p:txBody>
        </p:sp>
        <p:sp>
          <p:nvSpPr>
            <p:cNvPr id="814" name="TextBox 45"/>
            <p:cNvSpPr txBox="1">
              <a:spLocks noChangeArrowheads="1"/>
            </p:cNvSpPr>
            <p:nvPr/>
          </p:nvSpPr>
          <p:spPr bwMode="auto">
            <a:xfrm>
              <a:off x="3235797" y="3503913"/>
              <a:ext cx="127000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Reeves</a:t>
              </a:r>
            </a:p>
          </p:txBody>
        </p:sp>
        <p:sp>
          <p:nvSpPr>
            <p:cNvPr id="815" name="TextBox 45"/>
            <p:cNvSpPr txBox="1">
              <a:spLocks noChangeArrowheads="1"/>
            </p:cNvSpPr>
            <p:nvPr/>
          </p:nvSpPr>
          <p:spPr bwMode="auto">
            <a:xfrm>
              <a:off x="2911947" y="3456288"/>
              <a:ext cx="169863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Culberson</a:t>
              </a:r>
            </a:p>
          </p:txBody>
        </p:sp>
        <p:sp>
          <p:nvSpPr>
            <p:cNvPr id="816" name="TextBox 45"/>
            <p:cNvSpPr txBox="1">
              <a:spLocks noChangeArrowheads="1"/>
            </p:cNvSpPr>
            <p:nvPr/>
          </p:nvSpPr>
          <p:spPr bwMode="auto">
            <a:xfrm>
              <a:off x="3004022" y="3805538"/>
              <a:ext cx="1555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JeffDavis</a:t>
              </a:r>
            </a:p>
          </p:txBody>
        </p:sp>
        <p:sp>
          <p:nvSpPr>
            <p:cNvPr id="817" name="TextBox 45"/>
            <p:cNvSpPr txBox="1">
              <a:spLocks noChangeArrowheads="1"/>
            </p:cNvSpPr>
            <p:nvPr/>
          </p:nvSpPr>
          <p:spPr bwMode="auto">
            <a:xfrm>
              <a:off x="3381847" y="4196063"/>
              <a:ext cx="14922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Brewster</a:t>
              </a:r>
            </a:p>
          </p:txBody>
        </p:sp>
        <p:sp>
          <p:nvSpPr>
            <p:cNvPr id="818" name="TextBox 45"/>
            <p:cNvSpPr txBox="1">
              <a:spLocks noChangeArrowheads="1"/>
            </p:cNvSpPr>
            <p:nvPr/>
          </p:nvSpPr>
          <p:spPr bwMode="auto">
            <a:xfrm>
              <a:off x="2959572" y="4135738"/>
              <a:ext cx="1349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Presidio</a:t>
              </a:r>
            </a:p>
          </p:txBody>
        </p:sp>
        <p:sp>
          <p:nvSpPr>
            <p:cNvPr id="819" name="TextBox 45"/>
            <p:cNvSpPr txBox="1">
              <a:spLocks noChangeArrowheads="1"/>
            </p:cNvSpPr>
            <p:nvPr/>
          </p:nvSpPr>
          <p:spPr bwMode="auto">
            <a:xfrm>
              <a:off x="2480147" y="3329288"/>
              <a:ext cx="160338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Hudspeth</a:t>
              </a:r>
            </a:p>
          </p:txBody>
        </p:sp>
        <p:sp>
          <p:nvSpPr>
            <p:cNvPr id="820" name="TextBox 45"/>
            <p:cNvSpPr txBox="1">
              <a:spLocks noChangeArrowheads="1"/>
            </p:cNvSpPr>
            <p:nvPr/>
          </p:nvSpPr>
          <p:spPr bwMode="auto">
            <a:xfrm>
              <a:off x="2184403" y="3133726"/>
              <a:ext cx="130175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dirty="0"/>
                <a:t>El Pasd</a:t>
              </a:r>
            </a:p>
          </p:txBody>
        </p:sp>
        <p:sp>
          <p:nvSpPr>
            <p:cNvPr id="821" name="TextBox 155"/>
            <p:cNvSpPr txBox="1">
              <a:spLocks noChangeArrowheads="1"/>
            </p:cNvSpPr>
            <p:nvPr/>
          </p:nvSpPr>
          <p:spPr bwMode="auto">
            <a:xfrm>
              <a:off x="2189928" y="3200400"/>
              <a:ext cx="169919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EL PASO</a:t>
              </a:r>
            </a:p>
          </p:txBody>
        </p:sp>
        <p:sp>
          <p:nvSpPr>
            <p:cNvPr id="822" name="TextBox 155"/>
            <p:cNvSpPr txBox="1">
              <a:spLocks noChangeArrowheads="1"/>
            </p:cNvSpPr>
            <p:nvPr/>
          </p:nvSpPr>
          <p:spPr bwMode="auto">
            <a:xfrm>
              <a:off x="3748570" y="3384851"/>
              <a:ext cx="161904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ODESSA</a:t>
              </a:r>
            </a:p>
          </p:txBody>
        </p:sp>
        <p:sp>
          <p:nvSpPr>
            <p:cNvPr id="823" name="TextBox 155"/>
            <p:cNvSpPr txBox="1">
              <a:spLocks noChangeArrowheads="1"/>
            </p:cNvSpPr>
            <p:nvPr/>
          </p:nvSpPr>
          <p:spPr bwMode="auto">
            <a:xfrm>
              <a:off x="3959567" y="2541887"/>
              <a:ext cx="190758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LUBBOCK</a:t>
              </a:r>
            </a:p>
          </p:txBody>
        </p:sp>
        <p:sp>
          <p:nvSpPr>
            <p:cNvPr id="824" name="TextBox 155"/>
            <p:cNvSpPr txBox="1">
              <a:spLocks noChangeArrowheads="1"/>
            </p:cNvSpPr>
            <p:nvPr/>
          </p:nvSpPr>
          <p:spPr bwMode="auto">
            <a:xfrm>
              <a:off x="3943348" y="1719259"/>
              <a:ext cx="215900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300" b="1" dirty="0" smtClean="0"/>
                <a:t>AMARILLO</a:t>
              </a:r>
              <a:endParaRPr lang="en-US" sz="300" b="1" dirty="0"/>
            </a:p>
          </p:txBody>
        </p:sp>
        <p:sp>
          <p:nvSpPr>
            <p:cNvPr id="825" name="TextBox 155"/>
            <p:cNvSpPr txBox="1">
              <a:spLocks noChangeArrowheads="1"/>
            </p:cNvSpPr>
            <p:nvPr/>
          </p:nvSpPr>
          <p:spPr bwMode="auto">
            <a:xfrm>
              <a:off x="4735944" y="2988109"/>
              <a:ext cx="168316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300" b="1" dirty="0"/>
                <a:t>ABILENE</a:t>
              </a:r>
            </a:p>
          </p:txBody>
        </p:sp>
        <p:sp>
          <p:nvSpPr>
            <p:cNvPr id="826" name="Oval 825"/>
            <p:cNvSpPr/>
            <p:nvPr/>
          </p:nvSpPr>
          <p:spPr>
            <a:xfrm>
              <a:off x="4033837" y="1657348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7" name="TextBox 38"/>
            <p:cNvSpPr txBox="1">
              <a:spLocks noChangeArrowheads="1"/>
            </p:cNvSpPr>
            <p:nvPr/>
          </p:nvSpPr>
          <p:spPr bwMode="auto">
            <a:xfrm>
              <a:off x="4610096" y="2260901"/>
              <a:ext cx="99386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 smtClean="0"/>
                <a:t>Cottle</a:t>
              </a:r>
              <a:endParaRPr lang="en-US" sz="300" dirty="0"/>
            </a:p>
          </p:txBody>
        </p:sp>
        <p:sp>
          <p:nvSpPr>
            <p:cNvPr id="828" name="TextBox 38"/>
            <p:cNvSpPr txBox="1">
              <a:spLocks noChangeArrowheads="1"/>
            </p:cNvSpPr>
            <p:nvPr/>
          </p:nvSpPr>
          <p:spPr bwMode="auto">
            <a:xfrm>
              <a:off x="4800600" y="2260901"/>
              <a:ext cx="99386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 smtClean="0"/>
                <a:t>Foard</a:t>
              </a:r>
              <a:endParaRPr lang="en-US" sz="300" dirty="0"/>
            </a:p>
          </p:txBody>
        </p:sp>
        <p:sp>
          <p:nvSpPr>
            <p:cNvPr id="829" name="TextBox 38"/>
            <p:cNvSpPr txBox="1">
              <a:spLocks noChangeArrowheads="1"/>
            </p:cNvSpPr>
            <p:nvPr/>
          </p:nvSpPr>
          <p:spPr bwMode="auto">
            <a:xfrm rot="2590025">
              <a:off x="4790321" y="2109785"/>
              <a:ext cx="176330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 smtClean="0"/>
                <a:t>Hardeman</a:t>
              </a:r>
              <a:endParaRPr lang="en-US" sz="300" dirty="0"/>
            </a:p>
          </p:txBody>
        </p:sp>
        <p:sp>
          <p:nvSpPr>
            <p:cNvPr id="830" name="TextBox 155"/>
            <p:cNvSpPr txBox="1">
              <a:spLocks noChangeArrowheads="1"/>
            </p:cNvSpPr>
            <p:nvPr/>
          </p:nvSpPr>
          <p:spPr bwMode="auto">
            <a:xfrm>
              <a:off x="4577666" y="2133571"/>
              <a:ext cx="249241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300" b="1" dirty="0" smtClean="0"/>
                <a:t>CHILDRESS</a:t>
              </a:r>
              <a:endParaRPr lang="en-US" sz="300" b="1" dirty="0"/>
            </a:p>
          </p:txBody>
        </p:sp>
        <p:sp>
          <p:nvSpPr>
            <p:cNvPr id="831" name="Oval 830"/>
            <p:cNvSpPr/>
            <p:nvPr/>
          </p:nvSpPr>
          <p:spPr>
            <a:xfrm>
              <a:off x="4695830" y="2062163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2" name="Oval 831"/>
            <p:cNvSpPr/>
            <p:nvPr/>
          </p:nvSpPr>
          <p:spPr>
            <a:xfrm>
              <a:off x="4026214" y="2478407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3" name="Oval 832"/>
            <p:cNvSpPr/>
            <p:nvPr/>
          </p:nvSpPr>
          <p:spPr>
            <a:xfrm>
              <a:off x="5314948" y="2326007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4" name="Oval 833"/>
            <p:cNvSpPr/>
            <p:nvPr/>
          </p:nvSpPr>
          <p:spPr>
            <a:xfrm>
              <a:off x="6445562" y="2414593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5" name="Oval 834"/>
            <p:cNvSpPr/>
            <p:nvPr/>
          </p:nvSpPr>
          <p:spPr>
            <a:xfrm>
              <a:off x="4829170" y="3019422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6" name="Oval 835"/>
            <p:cNvSpPr/>
            <p:nvPr/>
          </p:nvSpPr>
          <p:spPr>
            <a:xfrm>
              <a:off x="5974081" y="2819400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7" name="Oval 836"/>
            <p:cNvSpPr/>
            <p:nvPr/>
          </p:nvSpPr>
          <p:spPr>
            <a:xfrm>
              <a:off x="5764533" y="2887977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8" name="Oval 837"/>
            <p:cNvSpPr/>
            <p:nvPr/>
          </p:nvSpPr>
          <p:spPr>
            <a:xfrm>
              <a:off x="7045644" y="2605081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" name="TextBox 41"/>
            <p:cNvSpPr txBox="1">
              <a:spLocks noChangeArrowheads="1"/>
            </p:cNvSpPr>
            <p:nvPr/>
          </p:nvSpPr>
          <p:spPr bwMode="auto">
            <a:xfrm rot="16200000">
              <a:off x="6600965" y="2597084"/>
              <a:ext cx="134652" cy="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" dirty="0" smtClean="0"/>
                <a:t>Franklin</a:t>
              </a:r>
              <a:endParaRPr lang="en-US" sz="300" dirty="0"/>
            </a:p>
          </p:txBody>
        </p:sp>
        <p:sp>
          <p:nvSpPr>
            <p:cNvPr id="840" name="Oval 839"/>
            <p:cNvSpPr/>
            <p:nvPr/>
          </p:nvSpPr>
          <p:spPr>
            <a:xfrm>
              <a:off x="2119311" y="3138489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1" name="Oval 840"/>
            <p:cNvSpPr/>
            <p:nvPr/>
          </p:nvSpPr>
          <p:spPr>
            <a:xfrm>
              <a:off x="3788088" y="3302318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2" name="Oval 841"/>
            <p:cNvSpPr/>
            <p:nvPr/>
          </p:nvSpPr>
          <p:spPr>
            <a:xfrm>
              <a:off x="4564377" y="3457578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3" name="Oval 842"/>
            <p:cNvSpPr/>
            <p:nvPr/>
          </p:nvSpPr>
          <p:spPr>
            <a:xfrm>
              <a:off x="5150170" y="3383281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4" name="Oval 843"/>
            <p:cNvSpPr/>
            <p:nvPr/>
          </p:nvSpPr>
          <p:spPr>
            <a:xfrm>
              <a:off x="5883592" y="3435666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5" name="Oval 844"/>
            <p:cNvSpPr/>
            <p:nvPr/>
          </p:nvSpPr>
          <p:spPr>
            <a:xfrm>
              <a:off x="6612251" y="3040385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6" name="Oval 845"/>
            <p:cNvSpPr/>
            <p:nvPr/>
          </p:nvSpPr>
          <p:spPr>
            <a:xfrm>
              <a:off x="6858000" y="3481385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7" name="Oval 846"/>
            <p:cNvSpPr/>
            <p:nvPr/>
          </p:nvSpPr>
          <p:spPr>
            <a:xfrm>
              <a:off x="5648326" y="4026214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8" name="Oval 847"/>
            <p:cNvSpPr/>
            <p:nvPr/>
          </p:nvSpPr>
          <p:spPr>
            <a:xfrm>
              <a:off x="6207436" y="3864296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9" name="Oval 848"/>
            <p:cNvSpPr/>
            <p:nvPr/>
          </p:nvSpPr>
          <p:spPr>
            <a:xfrm>
              <a:off x="7117081" y="4016696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" name="Oval 849"/>
            <p:cNvSpPr/>
            <p:nvPr/>
          </p:nvSpPr>
          <p:spPr>
            <a:xfrm>
              <a:off x="6638926" y="4264340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1" name="Oval 850"/>
            <p:cNvSpPr/>
            <p:nvPr/>
          </p:nvSpPr>
          <p:spPr>
            <a:xfrm>
              <a:off x="5943600" y="4512000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2" name="Oval 851"/>
            <p:cNvSpPr/>
            <p:nvPr/>
          </p:nvSpPr>
          <p:spPr>
            <a:xfrm>
              <a:off x="5378770" y="4495800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3" name="Oval 852"/>
            <p:cNvSpPr/>
            <p:nvPr/>
          </p:nvSpPr>
          <p:spPr>
            <a:xfrm>
              <a:off x="4983481" y="5391148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4" name="Oval 853"/>
            <p:cNvSpPr/>
            <p:nvPr/>
          </p:nvSpPr>
          <p:spPr>
            <a:xfrm>
              <a:off x="5897881" y="5254940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5" name="Oval 854"/>
            <p:cNvSpPr/>
            <p:nvPr/>
          </p:nvSpPr>
          <p:spPr>
            <a:xfrm>
              <a:off x="5535933" y="6010274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59" name="Freeform 858"/>
          <p:cNvSpPr/>
          <p:nvPr/>
        </p:nvSpPr>
        <p:spPr>
          <a:xfrm>
            <a:off x="3607340" y="458821"/>
            <a:ext cx="2315183" cy="1108953"/>
          </a:xfrm>
          <a:custGeom>
            <a:avLst/>
            <a:gdLst>
              <a:gd name="connsiteX0" fmla="*/ 0 w 2315183"/>
              <a:gd name="connsiteY0" fmla="*/ 1089498 h 1108953"/>
              <a:gd name="connsiteX1" fmla="*/ 48639 w 2315183"/>
              <a:gd name="connsiteY1" fmla="*/ 1099226 h 1108953"/>
              <a:gd name="connsiteX2" fmla="*/ 87549 w 2315183"/>
              <a:gd name="connsiteY2" fmla="*/ 1108953 h 1108953"/>
              <a:gd name="connsiteX3" fmla="*/ 233464 w 2315183"/>
              <a:gd name="connsiteY3" fmla="*/ 1099226 h 1108953"/>
              <a:gd name="connsiteX4" fmla="*/ 272375 w 2315183"/>
              <a:gd name="connsiteY4" fmla="*/ 1089498 h 1108953"/>
              <a:gd name="connsiteX5" fmla="*/ 321013 w 2315183"/>
              <a:gd name="connsiteY5" fmla="*/ 1079770 h 1108953"/>
              <a:gd name="connsiteX6" fmla="*/ 379379 w 2315183"/>
              <a:gd name="connsiteY6" fmla="*/ 1060315 h 1108953"/>
              <a:gd name="connsiteX7" fmla="*/ 505839 w 2315183"/>
              <a:gd name="connsiteY7" fmla="*/ 1031132 h 1108953"/>
              <a:gd name="connsiteX8" fmla="*/ 583660 w 2315183"/>
              <a:gd name="connsiteY8" fmla="*/ 1021405 h 1108953"/>
              <a:gd name="connsiteX9" fmla="*/ 719847 w 2315183"/>
              <a:gd name="connsiteY9" fmla="*/ 982494 h 1108953"/>
              <a:gd name="connsiteX10" fmla="*/ 758758 w 2315183"/>
              <a:gd name="connsiteY10" fmla="*/ 972766 h 1108953"/>
              <a:gd name="connsiteX11" fmla="*/ 797669 w 2315183"/>
              <a:gd name="connsiteY11" fmla="*/ 963039 h 1108953"/>
              <a:gd name="connsiteX12" fmla="*/ 885217 w 2315183"/>
              <a:gd name="connsiteY12" fmla="*/ 924128 h 1108953"/>
              <a:gd name="connsiteX13" fmla="*/ 914400 w 2315183"/>
              <a:gd name="connsiteY13" fmla="*/ 914400 h 1108953"/>
              <a:gd name="connsiteX14" fmla="*/ 933856 w 2315183"/>
              <a:gd name="connsiteY14" fmla="*/ 894945 h 1108953"/>
              <a:gd name="connsiteX15" fmla="*/ 992222 w 2315183"/>
              <a:gd name="connsiteY15" fmla="*/ 875490 h 1108953"/>
              <a:gd name="connsiteX16" fmla="*/ 1108954 w 2315183"/>
              <a:gd name="connsiteY16" fmla="*/ 846307 h 1108953"/>
              <a:gd name="connsiteX17" fmla="*/ 1167320 w 2315183"/>
              <a:gd name="connsiteY17" fmla="*/ 826851 h 1108953"/>
              <a:gd name="connsiteX18" fmla="*/ 1196503 w 2315183"/>
              <a:gd name="connsiteY18" fmla="*/ 817124 h 1108953"/>
              <a:gd name="connsiteX19" fmla="*/ 1284051 w 2315183"/>
              <a:gd name="connsiteY19" fmla="*/ 758758 h 1108953"/>
              <a:gd name="connsiteX20" fmla="*/ 1303507 w 2315183"/>
              <a:gd name="connsiteY20" fmla="*/ 739302 h 1108953"/>
              <a:gd name="connsiteX21" fmla="*/ 1332690 w 2315183"/>
              <a:gd name="connsiteY21" fmla="*/ 719847 h 1108953"/>
              <a:gd name="connsiteX22" fmla="*/ 1420239 w 2315183"/>
              <a:gd name="connsiteY22" fmla="*/ 632298 h 1108953"/>
              <a:gd name="connsiteX23" fmla="*/ 1439694 w 2315183"/>
              <a:gd name="connsiteY23" fmla="*/ 603115 h 1108953"/>
              <a:gd name="connsiteX24" fmla="*/ 1468877 w 2315183"/>
              <a:gd name="connsiteY24" fmla="*/ 583660 h 1108953"/>
              <a:gd name="connsiteX25" fmla="*/ 1498060 w 2315183"/>
              <a:gd name="connsiteY25" fmla="*/ 554477 h 1108953"/>
              <a:gd name="connsiteX26" fmla="*/ 1566154 w 2315183"/>
              <a:gd name="connsiteY26" fmla="*/ 515566 h 1108953"/>
              <a:gd name="connsiteX27" fmla="*/ 1605064 w 2315183"/>
              <a:gd name="connsiteY27" fmla="*/ 486383 h 1108953"/>
              <a:gd name="connsiteX28" fmla="*/ 1634247 w 2315183"/>
              <a:gd name="connsiteY28" fmla="*/ 457200 h 1108953"/>
              <a:gd name="connsiteX29" fmla="*/ 1692613 w 2315183"/>
              <a:gd name="connsiteY29" fmla="*/ 437745 h 1108953"/>
              <a:gd name="connsiteX30" fmla="*/ 1741251 w 2315183"/>
              <a:gd name="connsiteY30" fmla="*/ 408562 h 1108953"/>
              <a:gd name="connsiteX31" fmla="*/ 1760707 w 2315183"/>
              <a:gd name="connsiteY31" fmla="*/ 389107 h 1108953"/>
              <a:gd name="connsiteX32" fmla="*/ 1789890 w 2315183"/>
              <a:gd name="connsiteY32" fmla="*/ 379379 h 1108953"/>
              <a:gd name="connsiteX33" fmla="*/ 1819073 w 2315183"/>
              <a:gd name="connsiteY33" fmla="*/ 359924 h 1108953"/>
              <a:gd name="connsiteX34" fmla="*/ 1877439 w 2315183"/>
              <a:gd name="connsiteY34" fmla="*/ 330741 h 1108953"/>
              <a:gd name="connsiteX35" fmla="*/ 1926077 w 2315183"/>
              <a:gd name="connsiteY35" fmla="*/ 282102 h 1108953"/>
              <a:gd name="connsiteX36" fmla="*/ 1964988 w 2315183"/>
              <a:gd name="connsiteY36" fmla="*/ 243192 h 1108953"/>
              <a:gd name="connsiteX37" fmla="*/ 2003898 w 2315183"/>
              <a:gd name="connsiteY37" fmla="*/ 194553 h 1108953"/>
              <a:gd name="connsiteX38" fmla="*/ 2033081 w 2315183"/>
              <a:gd name="connsiteY38" fmla="*/ 184826 h 1108953"/>
              <a:gd name="connsiteX39" fmla="*/ 2052537 w 2315183"/>
              <a:gd name="connsiteY39" fmla="*/ 165370 h 1108953"/>
              <a:gd name="connsiteX40" fmla="*/ 2081720 w 2315183"/>
              <a:gd name="connsiteY40" fmla="*/ 145915 h 1108953"/>
              <a:gd name="connsiteX41" fmla="*/ 2130358 w 2315183"/>
              <a:gd name="connsiteY41" fmla="*/ 107005 h 1108953"/>
              <a:gd name="connsiteX42" fmla="*/ 2178996 w 2315183"/>
              <a:gd name="connsiteY42" fmla="*/ 68094 h 1108953"/>
              <a:gd name="connsiteX43" fmla="*/ 2208179 w 2315183"/>
              <a:gd name="connsiteY43" fmla="*/ 58366 h 1108953"/>
              <a:gd name="connsiteX44" fmla="*/ 2237362 w 2315183"/>
              <a:gd name="connsiteY44" fmla="*/ 38911 h 1108953"/>
              <a:gd name="connsiteX45" fmla="*/ 2295728 w 2315183"/>
              <a:gd name="connsiteY45" fmla="*/ 19456 h 1108953"/>
              <a:gd name="connsiteX46" fmla="*/ 2315183 w 2315183"/>
              <a:gd name="connsiteY46" fmla="*/ 0 h 110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315183" h="1108953">
                <a:moveTo>
                  <a:pt x="0" y="1089498"/>
                </a:moveTo>
                <a:cubicBezTo>
                  <a:pt x="16213" y="1092741"/>
                  <a:pt x="32499" y="1095639"/>
                  <a:pt x="48639" y="1099226"/>
                </a:cubicBezTo>
                <a:cubicBezTo>
                  <a:pt x="61690" y="1102126"/>
                  <a:pt x="74180" y="1108953"/>
                  <a:pt x="87549" y="1108953"/>
                </a:cubicBezTo>
                <a:cubicBezTo>
                  <a:pt x="136295" y="1108953"/>
                  <a:pt x="184826" y="1102468"/>
                  <a:pt x="233464" y="1099226"/>
                </a:cubicBezTo>
                <a:cubicBezTo>
                  <a:pt x="246434" y="1095983"/>
                  <a:pt x="259324" y="1092398"/>
                  <a:pt x="272375" y="1089498"/>
                </a:cubicBezTo>
                <a:cubicBezTo>
                  <a:pt x="288515" y="1085911"/>
                  <a:pt x="305062" y="1084120"/>
                  <a:pt x="321013" y="1079770"/>
                </a:cubicBezTo>
                <a:cubicBezTo>
                  <a:pt x="340798" y="1074374"/>
                  <a:pt x="359270" y="1064337"/>
                  <a:pt x="379379" y="1060315"/>
                </a:cubicBezTo>
                <a:cubicBezTo>
                  <a:pt x="454237" y="1045344"/>
                  <a:pt x="411977" y="1054598"/>
                  <a:pt x="505839" y="1031132"/>
                </a:cubicBezTo>
                <a:cubicBezTo>
                  <a:pt x="531201" y="1024791"/>
                  <a:pt x="557720" y="1024647"/>
                  <a:pt x="583660" y="1021405"/>
                </a:cubicBezTo>
                <a:cubicBezTo>
                  <a:pt x="667395" y="993492"/>
                  <a:pt x="622127" y="1006924"/>
                  <a:pt x="719847" y="982494"/>
                </a:cubicBezTo>
                <a:lnTo>
                  <a:pt x="758758" y="972766"/>
                </a:lnTo>
                <a:lnTo>
                  <a:pt x="797669" y="963039"/>
                </a:lnTo>
                <a:cubicBezTo>
                  <a:pt x="843915" y="932206"/>
                  <a:pt x="815759" y="947281"/>
                  <a:pt x="885217" y="924128"/>
                </a:cubicBezTo>
                <a:lnTo>
                  <a:pt x="914400" y="914400"/>
                </a:lnTo>
                <a:cubicBezTo>
                  <a:pt x="920885" y="907915"/>
                  <a:pt x="925653" y="899046"/>
                  <a:pt x="933856" y="894945"/>
                </a:cubicBezTo>
                <a:cubicBezTo>
                  <a:pt x="952199" y="885774"/>
                  <a:pt x="972767" y="881975"/>
                  <a:pt x="992222" y="875490"/>
                </a:cubicBezTo>
                <a:cubicBezTo>
                  <a:pt x="992253" y="875480"/>
                  <a:pt x="1089483" y="851174"/>
                  <a:pt x="1108954" y="846307"/>
                </a:cubicBezTo>
                <a:cubicBezTo>
                  <a:pt x="1128850" y="841333"/>
                  <a:pt x="1147865" y="833336"/>
                  <a:pt x="1167320" y="826851"/>
                </a:cubicBezTo>
                <a:lnTo>
                  <a:pt x="1196503" y="817124"/>
                </a:lnTo>
                <a:lnTo>
                  <a:pt x="1284051" y="758758"/>
                </a:lnTo>
                <a:cubicBezTo>
                  <a:pt x="1291682" y="753670"/>
                  <a:pt x="1296345" y="745031"/>
                  <a:pt x="1303507" y="739302"/>
                </a:cubicBezTo>
                <a:cubicBezTo>
                  <a:pt x="1312636" y="731999"/>
                  <a:pt x="1323952" y="727614"/>
                  <a:pt x="1332690" y="719847"/>
                </a:cubicBezTo>
                <a:lnTo>
                  <a:pt x="1420239" y="632298"/>
                </a:lnTo>
                <a:cubicBezTo>
                  <a:pt x="1428506" y="624031"/>
                  <a:pt x="1431427" y="611382"/>
                  <a:pt x="1439694" y="603115"/>
                </a:cubicBezTo>
                <a:cubicBezTo>
                  <a:pt x="1447961" y="594848"/>
                  <a:pt x="1459896" y="591144"/>
                  <a:pt x="1468877" y="583660"/>
                </a:cubicBezTo>
                <a:cubicBezTo>
                  <a:pt x="1479445" y="574853"/>
                  <a:pt x="1487492" y="563284"/>
                  <a:pt x="1498060" y="554477"/>
                </a:cubicBezTo>
                <a:cubicBezTo>
                  <a:pt x="1530188" y="527704"/>
                  <a:pt x="1528099" y="539351"/>
                  <a:pt x="1566154" y="515566"/>
                </a:cubicBezTo>
                <a:cubicBezTo>
                  <a:pt x="1579902" y="506973"/>
                  <a:pt x="1592755" y="496934"/>
                  <a:pt x="1605064" y="486383"/>
                </a:cubicBezTo>
                <a:cubicBezTo>
                  <a:pt x="1615509" y="477430"/>
                  <a:pt x="1622221" y="463881"/>
                  <a:pt x="1634247" y="457200"/>
                </a:cubicBezTo>
                <a:cubicBezTo>
                  <a:pt x="1652174" y="447241"/>
                  <a:pt x="1692613" y="437745"/>
                  <a:pt x="1692613" y="437745"/>
                </a:cubicBezTo>
                <a:cubicBezTo>
                  <a:pt x="1741911" y="388450"/>
                  <a:pt x="1678111" y="446446"/>
                  <a:pt x="1741251" y="408562"/>
                </a:cubicBezTo>
                <a:cubicBezTo>
                  <a:pt x="1749115" y="403843"/>
                  <a:pt x="1752843" y="393826"/>
                  <a:pt x="1760707" y="389107"/>
                </a:cubicBezTo>
                <a:cubicBezTo>
                  <a:pt x="1769500" y="383831"/>
                  <a:pt x="1780719" y="383965"/>
                  <a:pt x="1789890" y="379379"/>
                </a:cubicBezTo>
                <a:cubicBezTo>
                  <a:pt x="1800347" y="374151"/>
                  <a:pt x="1808616" y="365152"/>
                  <a:pt x="1819073" y="359924"/>
                </a:cubicBezTo>
                <a:cubicBezTo>
                  <a:pt x="1858867" y="340027"/>
                  <a:pt x="1840272" y="363263"/>
                  <a:pt x="1877439" y="330741"/>
                </a:cubicBezTo>
                <a:cubicBezTo>
                  <a:pt x="1894694" y="315642"/>
                  <a:pt x="1909864" y="298315"/>
                  <a:pt x="1926077" y="282102"/>
                </a:cubicBezTo>
                <a:lnTo>
                  <a:pt x="1964988" y="243192"/>
                </a:lnTo>
                <a:cubicBezTo>
                  <a:pt x="1984869" y="223312"/>
                  <a:pt x="1979833" y="208992"/>
                  <a:pt x="2003898" y="194553"/>
                </a:cubicBezTo>
                <a:cubicBezTo>
                  <a:pt x="2012691" y="189277"/>
                  <a:pt x="2023353" y="188068"/>
                  <a:pt x="2033081" y="184826"/>
                </a:cubicBezTo>
                <a:cubicBezTo>
                  <a:pt x="2039566" y="178341"/>
                  <a:pt x="2045375" y="171099"/>
                  <a:pt x="2052537" y="165370"/>
                </a:cubicBezTo>
                <a:cubicBezTo>
                  <a:pt x="2061666" y="158067"/>
                  <a:pt x="2073453" y="154182"/>
                  <a:pt x="2081720" y="145915"/>
                </a:cubicBezTo>
                <a:cubicBezTo>
                  <a:pt x="2125720" y="101915"/>
                  <a:pt x="2073545" y="125941"/>
                  <a:pt x="2130358" y="107005"/>
                </a:cubicBezTo>
                <a:cubicBezTo>
                  <a:pt x="2148455" y="88907"/>
                  <a:pt x="2154451" y="80366"/>
                  <a:pt x="2178996" y="68094"/>
                </a:cubicBezTo>
                <a:cubicBezTo>
                  <a:pt x="2188167" y="63508"/>
                  <a:pt x="2199008" y="62952"/>
                  <a:pt x="2208179" y="58366"/>
                </a:cubicBezTo>
                <a:cubicBezTo>
                  <a:pt x="2218636" y="53138"/>
                  <a:pt x="2226678" y="43659"/>
                  <a:pt x="2237362" y="38911"/>
                </a:cubicBezTo>
                <a:cubicBezTo>
                  <a:pt x="2256102" y="30582"/>
                  <a:pt x="2295728" y="19456"/>
                  <a:pt x="2295728" y="19456"/>
                </a:cubicBezTo>
                <a:lnTo>
                  <a:pt x="2315183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Freeform 859"/>
          <p:cNvSpPr/>
          <p:nvPr/>
        </p:nvSpPr>
        <p:spPr>
          <a:xfrm>
            <a:off x="3675434" y="585281"/>
            <a:ext cx="1984443" cy="972766"/>
          </a:xfrm>
          <a:custGeom>
            <a:avLst/>
            <a:gdLst>
              <a:gd name="connsiteX0" fmla="*/ 0 w 1984443"/>
              <a:gd name="connsiteY0" fmla="*/ 972766 h 972766"/>
              <a:gd name="connsiteX1" fmla="*/ 165370 w 1984443"/>
              <a:gd name="connsiteY1" fmla="*/ 963038 h 972766"/>
              <a:gd name="connsiteX2" fmla="*/ 359923 w 1984443"/>
              <a:gd name="connsiteY2" fmla="*/ 943583 h 972766"/>
              <a:gd name="connsiteX3" fmla="*/ 418289 w 1984443"/>
              <a:gd name="connsiteY3" fmla="*/ 924128 h 972766"/>
              <a:gd name="connsiteX4" fmla="*/ 525294 w 1984443"/>
              <a:gd name="connsiteY4" fmla="*/ 904672 h 972766"/>
              <a:gd name="connsiteX5" fmla="*/ 710119 w 1984443"/>
              <a:gd name="connsiteY5" fmla="*/ 885217 h 972766"/>
              <a:gd name="connsiteX6" fmla="*/ 846306 w 1984443"/>
              <a:gd name="connsiteY6" fmla="*/ 846306 h 972766"/>
              <a:gd name="connsiteX7" fmla="*/ 885217 w 1984443"/>
              <a:gd name="connsiteY7" fmla="*/ 826851 h 972766"/>
              <a:gd name="connsiteX8" fmla="*/ 914400 w 1984443"/>
              <a:gd name="connsiteY8" fmla="*/ 817123 h 972766"/>
              <a:gd name="connsiteX9" fmla="*/ 953311 w 1984443"/>
              <a:gd name="connsiteY9" fmla="*/ 787940 h 972766"/>
              <a:gd name="connsiteX10" fmla="*/ 1001949 w 1984443"/>
              <a:gd name="connsiteY10" fmla="*/ 749030 h 972766"/>
              <a:gd name="connsiteX11" fmla="*/ 1070043 w 1984443"/>
              <a:gd name="connsiteY11" fmla="*/ 690664 h 972766"/>
              <a:gd name="connsiteX12" fmla="*/ 1089498 w 1984443"/>
              <a:gd name="connsiteY12" fmla="*/ 671208 h 972766"/>
              <a:gd name="connsiteX13" fmla="*/ 1118681 w 1984443"/>
              <a:gd name="connsiteY13" fmla="*/ 661481 h 972766"/>
              <a:gd name="connsiteX14" fmla="*/ 1177047 w 1984443"/>
              <a:gd name="connsiteY14" fmla="*/ 622570 h 972766"/>
              <a:gd name="connsiteX15" fmla="*/ 1206230 w 1984443"/>
              <a:gd name="connsiteY15" fmla="*/ 603115 h 972766"/>
              <a:gd name="connsiteX16" fmla="*/ 1225685 w 1984443"/>
              <a:gd name="connsiteY16" fmla="*/ 583659 h 972766"/>
              <a:gd name="connsiteX17" fmla="*/ 1254868 w 1984443"/>
              <a:gd name="connsiteY17" fmla="*/ 573932 h 972766"/>
              <a:gd name="connsiteX18" fmla="*/ 1313234 w 1984443"/>
              <a:gd name="connsiteY18" fmla="*/ 525293 h 972766"/>
              <a:gd name="connsiteX19" fmla="*/ 1332689 w 1984443"/>
              <a:gd name="connsiteY19" fmla="*/ 496110 h 972766"/>
              <a:gd name="connsiteX20" fmla="*/ 1352145 w 1984443"/>
              <a:gd name="connsiteY20" fmla="*/ 476655 h 972766"/>
              <a:gd name="connsiteX21" fmla="*/ 1381328 w 1984443"/>
              <a:gd name="connsiteY21" fmla="*/ 457200 h 972766"/>
              <a:gd name="connsiteX22" fmla="*/ 1439694 w 1984443"/>
              <a:gd name="connsiteY22" fmla="*/ 398834 h 972766"/>
              <a:gd name="connsiteX23" fmla="*/ 1468877 w 1984443"/>
              <a:gd name="connsiteY23" fmla="*/ 389106 h 972766"/>
              <a:gd name="connsiteX24" fmla="*/ 1527243 w 1984443"/>
              <a:gd name="connsiteY24" fmla="*/ 350196 h 972766"/>
              <a:gd name="connsiteX25" fmla="*/ 1546698 w 1984443"/>
              <a:gd name="connsiteY25" fmla="*/ 330740 h 972766"/>
              <a:gd name="connsiteX26" fmla="*/ 1575881 w 1984443"/>
              <a:gd name="connsiteY26" fmla="*/ 321013 h 972766"/>
              <a:gd name="connsiteX27" fmla="*/ 1663430 w 1984443"/>
              <a:gd name="connsiteY27" fmla="*/ 272374 h 972766"/>
              <a:gd name="connsiteX28" fmla="*/ 1750979 w 1984443"/>
              <a:gd name="connsiteY28" fmla="*/ 204281 h 972766"/>
              <a:gd name="connsiteX29" fmla="*/ 1770434 w 1984443"/>
              <a:gd name="connsiteY29" fmla="*/ 184825 h 972766"/>
              <a:gd name="connsiteX30" fmla="*/ 1799617 w 1984443"/>
              <a:gd name="connsiteY30" fmla="*/ 165370 h 972766"/>
              <a:gd name="connsiteX31" fmla="*/ 1819072 w 1984443"/>
              <a:gd name="connsiteY31" fmla="*/ 136187 h 972766"/>
              <a:gd name="connsiteX32" fmla="*/ 1916349 w 1984443"/>
              <a:gd name="connsiteY32" fmla="*/ 58366 h 972766"/>
              <a:gd name="connsiteX33" fmla="*/ 1955260 w 1984443"/>
              <a:gd name="connsiteY33" fmla="*/ 19455 h 972766"/>
              <a:gd name="connsiteX34" fmla="*/ 1984443 w 1984443"/>
              <a:gd name="connsiteY34" fmla="*/ 0 h 97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84443" h="972766">
                <a:moveTo>
                  <a:pt x="0" y="972766"/>
                </a:moveTo>
                <a:lnTo>
                  <a:pt x="165370" y="963038"/>
                </a:lnTo>
                <a:cubicBezTo>
                  <a:pt x="234717" y="958085"/>
                  <a:pt x="291625" y="951171"/>
                  <a:pt x="359923" y="943583"/>
                </a:cubicBezTo>
                <a:cubicBezTo>
                  <a:pt x="379378" y="937098"/>
                  <a:pt x="398180" y="928150"/>
                  <a:pt x="418289" y="924128"/>
                </a:cubicBezTo>
                <a:cubicBezTo>
                  <a:pt x="449004" y="917985"/>
                  <a:pt x="495072" y="908227"/>
                  <a:pt x="525294" y="904672"/>
                </a:cubicBezTo>
                <a:cubicBezTo>
                  <a:pt x="570321" y="899375"/>
                  <a:pt x="661001" y="894427"/>
                  <a:pt x="710119" y="885217"/>
                </a:cubicBezTo>
                <a:cubicBezTo>
                  <a:pt x="765963" y="874746"/>
                  <a:pt x="794689" y="863512"/>
                  <a:pt x="846306" y="846306"/>
                </a:cubicBezTo>
                <a:cubicBezTo>
                  <a:pt x="860063" y="841720"/>
                  <a:pt x="871888" y="832563"/>
                  <a:pt x="885217" y="826851"/>
                </a:cubicBezTo>
                <a:cubicBezTo>
                  <a:pt x="894642" y="822812"/>
                  <a:pt x="904672" y="820366"/>
                  <a:pt x="914400" y="817123"/>
                </a:cubicBezTo>
                <a:cubicBezTo>
                  <a:pt x="927370" y="807395"/>
                  <a:pt x="941847" y="799404"/>
                  <a:pt x="953311" y="787940"/>
                </a:cubicBezTo>
                <a:cubicBezTo>
                  <a:pt x="997311" y="743940"/>
                  <a:pt x="945136" y="767966"/>
                  <a:pt x="1001949" y="749030"/>
                </a:cubicBezTo>
                <a:cubicBezTo>
                  <a:pt x="1095626" y="655353"/>
                  <a:pt x="995961" y="749931"/>
                  <a:pt x="1070043" y="690664"/>
                </a:cubicBezTo>
                <a:cubicBezTo>
                  <a:pt x="1077205" y="684935"/>
                  <a:pt x="1081634" y="675927"/>
                  <a:pt x="1089498" y="671208"/>
                </a:cubicBezTo>
                <a:cubicBezTo>
                  <a:pt x="1098291" y="665932"/>
                  <a:pt x="1108953" y="664723"/>
                  <a:pt x="1118681" y="661481"/>
                </a:cubicBezTo>
                <a:cubicBezTo>
                  <a:pt x="1153355" y="626805"/>
                  <a:pt x="1122082" y="653978"/>
                  <a:pt x="1177047" y="622570"/>
                </a:cubicBezTo>
                <a:cubicBezTo>
                  <a:pt x="1187198" y="616770"/>
                  <a:pt x="1197101" y="610418"/>
                  <a:pt x="1206230" y="603115"/>
                </a:cubicBezTo>
                <a:cubicBezTo>
                  <a:pt x="1213392" y="597386"/>
                  <a:pt x="1217821" y="588378"/>
                  <a:pt x="1225685" y="583659"/>
                </a:cubicBezTo>
                <a:cubicBezTo>
                  <a:pt x="1234478" y="578383"/>
                  <a:pt x="1245140" y="577174"/>
                  <a:pt x="1254868" y="573932"/>
                </a:cubicBezTo>
                <a:cubicBezTo>
                  <a:pt x="1302267" y="502833"/>
                  <a:pt x="1239183" y="587003"/>
                  <a:pt x="1313234" y="525293"/>
                </a:cubicBezTo>
                <a:cubicBezTo>
                  <a:pt x="1322215" y="517808"/>
                  <a:pt x="1325386" y="505239"/>
                  <a:pt x="1332689" y="496110"/>
                </a:cubicBezTo>
                <a:cubicBezTo>
                  <a:pt x="1338418" y="488948"/>
                  <a:pt x="1344983" y="482384"/>
                  <a:pt x="1352145" y="476655"/>
                </a:cubicBezTo>
                <a:cubicBezTo>
                  <a:pt x="1361274" y="469352"/>
                  <a:pt x="1372590" y="464967"/>
                  <a:pt x="1381328" y="457200"/>
                </a:cubicBezTo>
                <a:cubicBezTo>
                  <a:pt x="1401892" y="438921"/>
                  <a:pt x="1420239" y="418289"/>
                  <a:pt x="1439694" y="398834"/>
                </a:cubicBezTo>
                <a:cubicBezTo>
                  <a:pt x="1446945" y="391583"/>
                  <a:pt x="1459913" y="394086"/>
                  <a:pt x="1468877" y="389106"/>
                </a:cubicBezTo>
                <a:cubicBezTo>
                  <a:pt x="1489317" y="377751"/>
                  <a:pt x="1510710" y="366730"/>
                  <a:pt x="1527243" y="350196"/>
                </a:cubicBezTo>
                <a:cubicBezTo>
                  <a:pt x="1533728" y="343711"/>
                  <a:pt x="1538834" y="335459"/>
                  <a:pt x="1546698" y="330740"/>
                </a:cubicBezTo>
                <a:cubicBezTo>
                  <a:pt x="1555491" y="325464"/>
                  <a:pt x="1566153" y="324255"/>
                  <a:pt x="1575881" y="321013"/>
                </a:cubicBezTo>
                <a:cubicBezTo>
                  <a:pt x="1642779" y="276414"/>
                  <a:pt x="1612065" y="289496"/>
                  <a:pt x="1663430" y="272374"/>
                </a:cubicBezTo>
                <a:cubicBezTo>
                  <a:pt x="1709147" y="226657"/>
                  <a:pt x="1681166" y="250822"/>
                  <a:pt x="1750979" y="204281"/>
                </a:cubicBezTo>
                <a:cubicBezTo>
                  <a:pt x="1758610" y="199194"/>
                  <a:pt x="1763272" y="190554"/>
                  <a:pt x="1770434" y="184825"/>
                </a:cubicBezTo>
                <a:cubicBezTo>
                  <a:pt x="1779563" y="177522"/>
                  <a:pt x="1789889" y="171855"/>
                  <a:pt x="1799617" y="165370"/>
                </a:cubicBezTo>
                <a:cubicBezTo>
                  <a:pt x="1806102" y="155642"/>
                  <a:pt x="1811464" y="145064"/>
                  <a:pt x="1819072" y="136187"/>
                </a:cubicBezTo>
                <a:cubicBezTo>
                  <a:pt x="1856035" y="93063"/>
                  <a:pt x="1866280" y="91745"/>
                  <a:pt x="1916349" y="58366"/>
                </a:cubicBezTo>
                <a:cubicBezTo>
                  <a:pt x="1931611" y="48191"/>
                  <a:pt x="1942290" y="32425"/>
                  <a:pt x="1955260" y="19455"/>
                </a:cubicBezTo>
                <a:cubicBezTo>
                  <a:pt x="1963527" y="11188"/>
                  <a:pt x="1984443" y="0"/>
                  <a:pt x="1984443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Freeform 865"/>
          <p:cNvSpPr/>
          <p:nvPr/>
        </p:nvSpPr>
        <p:spPr>
          <a:xfrm>
            <a:off x="3636523" y="1431587"/>
            <a:ext cx="2470826" cy="1031132"/>
          </a:xfrm>
          <a:custGeom>
            <a:avLst/>
            <a:gdLst>
              <a:gd name="connsiteX0" fmla="*/ 0 w 2470826"/>
              <a:gd name="connsiteY0" fmla="*/ 1031132 h 1031132"/>
              <a:gd name="connsiteX1" fmla="*/ 214009 w 2470826"/>
              <a:gd name="connsiteY1" fmla="*/ 1011677 h 1031132"/>
              <a:gd name="connsiteX2" fmla="*/ 282103 w 2470826"/>
              <a:gd name="connsiteY2" fmla="*/ 1001949 h 1031132"/>
              <a:gd name="connsiteX3" fmla="*/ 389107 w 2470826"/>
              <a:gd name="connsiteY3" fmla="*/ 982494 h 1031132"/>
              <a:gd name="connsiteX4" fmla="*/ 466928 w 2470826"/>
              <a:gd name="connsiteY4" fmla="*/ 972766 h 1031132"/>
              <a:gd name="connsiteX5" fmla="*/ 700392 w 2470826"/>
              <a:gd name="connsiteY5" fmla="*/ 953311 h 1031132"/>
              <a:gd name="connsiteX6" fmla="*/ 778213 w 2470826"/>
              <a:gd name="connsiteY6" fmla="*/ 943583 h 1031132"/>
              <a:gd name="connsiteX7" fmla="*/ 894945 w 2470826"/>
              <a:gd name="connsiteY7" fmla="*/ 914400 h 1031132"/>
              <a:gd name="connsiteX8" fmla="*/ 982494 w 2470826"/>
              <a:gd name="connsiteY8" fmla="*/ 885217 h 1031132"/>
              <a:gd name="connsiteX9" fmla="*/ 1011677 w 2470826"/>
              <a:gd name="connsiteY9" fmla="*/ 865762 h 1031132"/>
              <a:gd name="connsiteX10" fmla="*/ 1040860 w 2470826"/>
              <a:gd name="connsiteY10" fmla="*/ 856034 h 1031132"/>
              <a:gd name="connsiteX11" fmla="*/ 1070043 w 2470826"/>
              <a:gd name="connsiteY11" fmla="*/ 836579 h 1031132"/>
              <a:gd name="connsiteX12" fmla="*/ 1108954 w 2470826"/>
              <a:gd name="connsiteY12" fmla="*/ 817124 h 1031132"/>
              <a:gd name="connsiteX13" fmla="*/ 1206230 w 2470826"/>
              <a:gd name="connsiteY13" fmla="*/ 758758 h 1031132"/>
              <a:gd name="connsiteX14" fmla="*/ 1254868 w 2470826"/>
              <a:gd name="connsiteY14" fmla="*/ 710119 h 1031132"/>
              <a:gd name="connsiteX15" fmla="*/ 1274324 w 2470826"/>
              <a:gd name="connsiteY15" fmla="*/ 690664 h 1031132"/>
              <a:gd name="connsiteX16" fmla="*/ 1303507 w 2470826"/>
              <a:gd name="connsiteY16" fmla="*/ 680936 h 1031132"/>
              <a:gd name="connsiteX17" fmla="*/ 1332690 w 2470826"/>
              <a:gd name="connsiteY17" fmla="*/ 661481 h 1031132"/>
              <a:gd name="connsiteX18" fmla="*/ 1371600 w 2470826"/>
              <a:gd name="connsiteY18" fmla="*/ 632298 h 1031132"/>
              <a:gd name="connsiteX19" fmla="*/ 1391056 w 2470826"/>
              <a:gd name="connsiteY19" fmla="*/ 612843 h 1031132"/>
              <a:gd name="connsiteX20" fmla="*/ 1429966 w 2470826"/>
              <a:gd name="connsiteY20" fmla="*/ 593387 h 1031132"/>
              <a:gd name="connsiteX21" fmla="*/ 1449422 w 2470826"/>
              <a:gd name="connsiteY21" fmla="*/ 573932 h 1031132"/>
              <a:gd name="connsiteX22" fmla="*/ 1478605 w 2470826"/>
              <a:gd name="connsiteY22" fmla="*/ 564204 h 1031132"/>
              <a:gd name="connsiteX23" fmla="*/ 1527243 w 2470826"/>
              <a:gd name="connsiteY23" fmla="*/ 535022 h 1031132"/>
              <a:gd name="connsiteX24" fmla="*/ 1585609 w 2470826"/>
              <a:gd name="connsiteY24" fmla="*/ 515566 h 1031132"/>
              <a:gd name="connsiteX25" fmla="*/ 1614792 w 2470826"/>
              <a:gd name="connsiteY25" fmla="*/ 505839 h 1031132"/>
              <a:gd name="connsiteX26" fmla="*/ 1663430 w 2470826"/>
              <a:gd name="connsiteY26" fmla="*/ 496111 h 1031132"/>
              <a:gd name="connsiteX27" fmla="*/ 1741251 w 2470826"/>
              <a:gd name="connsiteY27" fmla="*/ 476656 h 1031132"/>
              <a:gd name="connsiteX28" fmla="*/ 1770434 w 2470826"/>
              <a:gd name="connsiteY28" fmla="*/ 466928 h 1031132"/>
              <a:gd name="connsiteX29" fmla="*/ 1809345 w 2470826"/>
              <a:gd name="connsiteY29" fmla="*/ 457200 h 1031132"/>
              <a:gd name="connsiteX30" fmla="*/ 1896894 w 2470826"/>
              <a:gd name="connsiteY30" fmla="*/ 428017 h 1031132"/>
              <a:gd name="connsiteX31" fmla="*/ 1935805 w 2470826"/>
              <a:gd name="connsiteY31" fmla="*/ 408562 h 1031132"/>
              <a:gd name="connsiteX32" fmla="*/ 2003898 w 2470826"/>
              <a:gd name="connsiteY32" fmla="*/ 389107 h 1031132"/>
              <a:gd name="connsiteX33" fmla="*/ 2071992 w 2470826"/>
              <a:gd name="connsiteY33" fmla="*/ 350196 h 1031132"/>
              <a:gd name="connsiteX34" fmla="*/ 2101175 w 2470826"/>
              <a:gd name="connsiteY34" fmla="*/ 340468 h 1031132"/>
              <a:gd name="connsiteX35" fmla="*/ 2130358 w 2470826"/>
              <a:gd name="connsiteY35" fmla="*/ 321013 h 1031132"/>
              <a:gd name="connsiteX36" fmla="*/ 2169268 w 2470826"/>
              <a:gd name="connsiteY36" fmla="*/ 301558 h 1031132"/>
              <a:gd name="connsiteX37" fmla="*/ 2227634 w 2470826"/>
              <a:gd name="connsiteY37" fmla="*/ 272375 h 1031132"/>
              <a:gd name="connsiteX38" fmla="*/ 2276273 w 2470826"/>
              <a:gd name="connsiteY38" fmla="*/ 243192 h 1031132"/>
              <a:gd name="connsiteX39" fmla="*/ 2295728 w 2470826"/>
              <a:gd name="connsiteY39" fmla="*/ 223736 h 1031132"/>
              <a:gd name="connsiteX40" fmla="*/ 2393005 w 2470826"/>
              <a:gd name="connsiteY40" fmla="*/ 145915 h 1031132"/>
              <a:gd name="connsiteX41" fmla="*/ 2431915 w 2470826"/>
              <a:gd name="connsiteY41" fmla="*/ 87549 h 1031132"/>
              <a:gd name="connsiteX42" fmla="*/ 2451371 w 2470826"/>
              <a:gd name="connsiteY42" fmla="*/ 58366 h 1031132"/>
              <a:gd name="connsiteX43" fmla="*/ 2470826 w 2470826"/>
              <a:gd name="connsiteY43" fmla="*/ 0 h 103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70826" h="1031132">
                <a:moveTo>
                  <a:pt x="0" y="1031132"/>
                </a:moveTo>
                <a:cubicBezTo>
                  <a:pt x="133420" y="1021602"/>
                  <a:pt x="107595" y="1025865"/>
                  <a:pt x="214009" y="1011677"/>
                </a:cubicBezTo>
                <a:cubicBezTo>
                  <a:pt x="236736" y="1008647"/>
                  <a:pt x="259486" y="1005718"/>
                  <a:pt x="282103" y="1001949"/>
                </a:cubicBezTo>
                <a:cubicBezTo>
                  <a:pt x="382638" y="985194"/>
                  <a:pt x="275595" y="998711"/>
                  <a:pt x="389107" y="982494"/>
                </a:cubicBezTo>
                <a:cubicBezTo>
                  <a:pt x="414986" y="978797"/>
                  <a:pt x="440946" y="975653"/>
                  <a:pt x="466928" y="972766"/>
                </a:cubicBezTo>
                <a:cubicBezTo>
                  <a:pt x="647532" y="952699"/>
                  <a:pt x="478571" y="973477"/>
                  <a:pt x="700392" y="953311"/>
                </a:cubicBezTo>
                <a:cubicBezTo>
                  <a:pt x="726427" y="950944"/>
                  <a:pt x="752273" y="946826"/>
                  <a:pt x="778213" y="943583"/>
                </a:cubicBezTo>
                <a:cubicBezTo>
                  <a:pt x="937009" y="890652"/>
                  <a:pt x="737756" y="953697"/>
                  <a:pt x="894945" y="914400"/>
                </a:cubicBezTo>
                <a:cubicBezTo>
                  <a:pt x="894959" y="914397"/>
                  <a:pt x="967896" y="890083"/>
                  <a:pt x="982494" y="885217"/>
                </a:cubicBezTo>
                <a:cubicBezTo>
                  <a:pt x="993585" y="881520"/>
                  <a:pt x="1001220" y="870990"/>
                  <a:pt x="1011677" y="865762"/>
                </a:cubicBezTo>
                <a:cubicBezTo>
                  <a:pt x="1020848" y="861176"/>
                  <a:pt x="1031689" y="860620"/>
                  <a:pt x="1040860" y="856034"/>
                </a:cubicBezTo>
                <a:cubicBezTo>
                  <a:pt x="1051317" y="850806"/>
                  <a:pt x="1059892" y="842379"/>
                  <a:pt x="1070043" y="836579"/>
                </a:cubicBezTo>
                <a:cubicBezTo>
                  <a:pt x="1082634" y="829385"/>
                  <a:pt x="1096519" y="824585"/>
                  <a:pt x="1108954" y="817124"/>
                </a:cubicBezTo>
                <a:cubicBezTo>
                  <a:pt x="1226346" y="746689"/>
                  <a:pt x="1117283" y="803232"/>
                  <a:pt x="1206230" y="758758"/>
                </a:cubicBezTo>
                <a:cubicBezTo>
                  <a:pt x="1239582" y="708732"/>
                  <a:pt x="1208548" y="747175"/>
                  <a:pt x="1254868" y="710119"/>
                </a:cubicBezTo>
                <a:cubicBezTo>
                  <a:pt x="1262030" y="704390"/>
                  <a:pt x="1266460" y="695383"/>
                  <a:pt x="1274324" y="690664"/>
                </a:cubicBezTo>
                <a:cubicBezTo>
                  <a:pt x="1283117" y="685388"/>
                  <a:pt x="1294336" y="685522"/>
                  <a:pt x="1303507" y="680936"/>
                </a:cubicBezTo>
                <a:cubicBezTo>
                  <a:pt x="1313964" y="675708"/>
                  <a:pt x="1323177" y="668276"/>
                  <a:pt x="1332690" y="661481"/>
                </a:cubicBezTo>
                <a:cubicBezTo>
                  <a:pt x="1345883" y="652058"/>
                  <a:pt x="1359145" y="642677"/>
                  <a:pt x="1371600" y="632298"/>
                </a:cubicBezTo>
                <a:cubicBezTo>
                  <a:pt x="1378646" y="626427"/>
                  <a:pt x="1383425" y="617930"/>
                  <a:pt x="1391056" y="612843"/>
                </a:cubicBezTo>
                <a:cubicBezTo>
                  <a:pt x="1403122" y="604799"/>
                  <a:pt x="1417900" y="601431"/>
                  <a:pt x="1429966" y="593387"/>
                </a:cubicBezTo>
                <a:cubicBezTo>
                  <a:pt x="1437597" y="588300"/>
                  <a:pt x="1441558" y="578651"/>
                  <a:pt x="1449422" y="573932"/>
                </a:cubicBezTo>
                <a:cubicBezTo>
                  <a:pt x="1458215" y="568656"/>
                  <a:pt x="1469434" y="568790"/>
                  <a:pt x="1478605" y="564204"/>
                </a:cubicBezTo>
                <a:cubicBezTo>
                  <a:pt x="1495516" y="555749"/>
                  <a:pt x="1510031" y="542846"/>
                  <a:pt x="1527243" y="535022"/>
                </a:cubicBezTo>
                <a:cubicBezTo>
                  <a:pt x="1545913" y="526536"/>
                  <a:pt x="1566154" y="522051"/>
                  <a:pt x="1585609" y="515566"/>
                </a:cubicBezTo>
                <a:cubicBezTo>
                  <a:pt x="1595337" y="512323"/>
                  <a:pt x="1604737" y="507850"/>
                  <a:pt x="1614792" y="505839"/>
                </a:cubicBezTo>
                <a:cubicBezTo>
                  <a:pt x="1631005" y="502596"/>
                  <a:pt x="1647320" y="499829"/>
                  <a:pt x="1663430" y="496111"/>
                </a:cubicBezTo>
                <a:cubicBezTo>
                  <a:pt x="1689484" y="490099"/>
                  <a:pt x="1715885" y="485112"/>
                  <a:pt x="1741251" y="476656"/>
                </a:cubicBezTo>
                <a:cubicBezTo>
                  <a:pt x="1750979" y="473413"/>
                  <a:pt x="1760575" y="469745"/>
                  <a:pt x="1770434" y="466928"/>
                </a:cubicBezTo>
                <a:cubicBezTo>
                  <a:pt x="1783289" y="463255"/>
                  <a:pt x="1796539" y="461042"/>
                  <a:pt x="1809345" y="457200"/>
                </a:cubicBezTo>
                <a:cubicBezTo>
                  <a:pt x="1809380" y="457190"/>
                  <a:pt x="1882285" y="432887"/>
                  <a:pt x="1896894" y="428017"/>
                </a:cubicBezTo>
                <a:cubicBezTo>
                  <a:pt x="1910651" y="423431"/>
                  <a:pt x="1922227" y="413654"/>
                  <a:pt x="1935805" y="408562"/>
                </a:cubicBezTo>
                <a:cubicBezTo>
                  <a:pt x="2001591" y="383892"/>
                  <a:pt x="1949048" y="412614"/>
                  <a:pt x="2003898" y="389107"/>
                </a:cubicBezTo>
                <a:cubicBezTo>
                  <a:pt x="2123260" y="337952"/>
                  <a:pt x="1974313" y="399035"/>
                  <a:pt x="2071992" y="350196"/>
                </a:cubicBezTo>
                <a:cubicBezTo>
                  <a:pt x="2081163" y="345610"/>
                  <a:pt x="2092004" y="345054"/>
                  <a:pt x="2101175" y="340468"/>
                </a:cubicBezTo>
                <a:cubicBezTo>
                  <a:pt x="2111632" y="335240"/>
                  <a:pt x="2120207" y="326813"/>
                  <a:pt x="2130358" y="321013"/>
                </a:cubicBezTo>
                <a:cubicBezTo>
                  <a:pt x="2142948" y="313819"/>
                  <a:pt x="2156678" y="308753"/>
                  <a:pt x="2169268" y="301558"/>
                </a:cubicBezTo>
                <a:cubicBezTo>
                  <a:pt x="2222068" y="271386"/>
                  <a:pt x="2174129" y="290209"/>
                  <a:pt x="2227634" y="272375"/>
                </a:cubicBezTo>
                <a:cubicBezTo>
                  <a:pt x="2276934" y="223075"/>
                  <a:pt x="2213130" y="281078"/>
                  <a:pt x="2276273" y="243192"/>
                </a:cubicBezTo>
                <a:cubicBezTo>
                  <a:pt x="2284137" y="238473"/>
                  <a:pt x="2288391" y="229239"/>
                  <a:pt x="2295728" y="223736"/>
                </a:cubicBezTo>
                <a:cubicBezTo>
                  <a:pt x="2393904" y="150104"/>
                  <a:pt x="2318303" y="220617"/>
                  <a:pt x="2393005" y="145915"/>
                </a:cubicBezTo>
                <a:cubicBezTo>
                  <a:pt x="2409539" y="129381"/>
                  <a:pt x="2418945" y="107004"/>
                  <a:pt x="2431915" y="87549"/>
                </a:cubicBezTo>
                <a:lnTo>
                  <a:pt x="2451371" y="58366"/>
                </a:lnTo>
                <a:lnTo>
                  <a:pt x="2470826" y="0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Oval 866"/>
          <p:cNvSpPr/>
          <p:nvPr/>
        </p:nvSpPr>
        <p:spPr>
          <a:xfrm>
            <a:off x="2895600" y="3858901"/>
            <a:ext cx="105753" cy="1034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8" name="Oval 867"/>
          <p:cNvSpPr/>
          <p:nvPr/>
        </p:nvSpPr>
        <p:spPr>
          <a:xfrm>
            <a:off x="4114800" y="4163701"/>
            <a:ext cx="105753" cy="1034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9" name="Oval 868"/>
          <p:cNvSpPr/>
          <p:nvPr/>
        </p:nvSpPr>
        <p:spPr>
          <a:xfrm>
            <a:off x="5027207" y="4306373"/>
            <a:ext cx="105753" cy="1034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" name="Oval 869"/>
          <p:cNvSpPr/>
          <p:nvPr/>
        </p:nvSpPr>
        <p:spPr>
          <a:xfrm>
            <a:off x="5990247" y="4316101"/>
            <a:ext cx="105753" cy="1034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1" name="Oval 870"/>
          <p:cNvSpPr/>
          <p:nvPr/>
        </p:nvSpPr>
        <p:spPr>
          <a:xfrm>
            <a:off x="6523647" y="3505200"/>
            <a:ext cx="105753" cy="1034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2" name="Oval 871"/>
          <p:cNvSpPr/>
          <p:nvPr/>
        </p:nvSpPr>
        <p:spPr>
          <a:xfrm>
            <a:off x="8409191" y="2801568"/>
            <a:ext cx="105753" cy="1034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3" name="Oval 872"/>
          <p:cNvSpPr/>
          <p:nvPr/>
        </p:nvSpPr>
        <p:spPr>
          <a:xfrm>
            <a:off x="7010400" y="3173101"/>
            <a:ext cx="105753" cy="1034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4" name="Oval 873"/>
          <p:cNvSpPr/>
          <p:nvPr/>
        </p:nvSpPr>
        <p:spPr>
          <a:xfrm>
            <a:off x="6248400" y="4087501"/>
            <a:ext cx="105753" cy="1034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5" name="Freeform 874"/>
          <p:cNvSpPr/>
          <p:nvPr/>
        </p:nvSpPr>
        <p:spPr>
          <a:xfrm>
            <a:off x="2187102" y="1567774"/>
            <a:ext cx="6420255" cy="1955260"/>
          </a:xfrm>
          <a:custGeom>
            <a:avLst/>
            <a:gdLst>
              <a:gd name="connsiteX0" fmla="*/ 0 w 6420255"/>
              <a:gd name="connsiteY0" fmla="*/ 1750979 h 1955260"/>
              <a:gd name="connsiteX1" fmla="*/ 612843 w 6420255"/>
              <a:gd name="connsiteY1" fmla="*/ 1780162 h 1955260"/>
              <a:gd name="connsiteX2" fmla="*/ 739302 w 6420255"/>
              <a:gd name="connsiteY2" fmla="*/ 1799617 h 1955260"/>
              <a:gd name="connsiteX3" fmla="*/ 807396 w 6420255"/>
              <a:gd name="connsiteY3" fmla="*/ 1809345 h 1955260"/>
              <a:gd name="connsiteX4" fmla="*/ 865762 w 6420255"/>
              <a:gd name="connsiteY4" fmla="*/ 1819073 h 1955260"/>
              <a:gd name="connsiteX5" fmla="*/ 1050587 w 6420255"/>
              <a:gd name="connsiteY5" fmla="*/ 1848256 h 1955260"/>
              <a:gd name="connsiteX6" fmla="*/ 1157592 w 6420255"/>
              <a:gd name="connsiteY6" fmla="*/ 1857983 h 1955260"/>
              <a:gd name="connsiteX7" fmla="*/ 1225685 w 6420255"/>
              <a:gd name="connsiteY7" fmla="*/ 1877439 h 1955260"/>
              <a:gd name="connsiteX8" fmla="*/ 1313234 w 6420255"/>
              <a:gd name="connsiteY8" fmla="*/ 1887166 h 1955260"/>
              <a:gd name="connsiteX9" fmla="*/ 1429966 w 6420255"/>
              <a:gd name="connsiteY9" fmla="*/ 1916349 h 1955260"/>
              <a:gd name="connsiteX10" fmla="*/ 1517515 w 6420255"/>
              <a:gd name="connsiteY10" fmla="*/ 1935805 h 1955260"/>
              <a:gd name="connsiteX11" fmla="*/ 1634247 w 6420255"/>
              <a:gd name="connsiteY11" fmla="*/ 1955260 h 1955260"/>
              <a:gd name="connsiteX12" fmla="*/ 1819072 w 6420255"/>
              <a:gd name="connsiteY12" fmla="*/ 1945532 h 1955260"/>
              <a:gd name="connsiteX13" fmla="*/ 1857983 w 6420255"/>
              <a:gd name="connsiteY13" fmla="*/ 1935805 h 1955260"/>
              <a:gd name="connsiteX14" fmla="*/ 2081719 w 6420255"/>
              <a:gd name="connsiteY14" fmla="*/ 1916349 h 1955260"/>
              <a:gd name="connsiteX15" fmla="*/ 2334638 w 6420255"/>
              <a:gd name="connsiteY15" fmla="*/ 1906622 h 1955260"/>
              <a:gd name="connsiteX16" fmla="*/ 2500009 w 6420255"/>
              <a:gd name="connsiteY16" fmla="*/ 1896894 h 1955260"/>
              <a:gd name="connsiteX17" fmla="*/ 2568102 w 6420255"/>
              <a:gd name="connsiteY17" fmla="*/ 1887166 h 1955260"/>
              <a:gd name="connsiteX18" fmla="*/ 2616741 w 6420255"/>
              <a:gd name="connsiteY18" fmla="*/ 1867711 h 1955260"/>
              <a:gd name="connsiteX19" fmla="*/ 2655651 w 6420255"/>
              <a:gd name="connsiteY19" fmla="*/ 1857983 h 1955260"/>
              <a:gd name="connsiteX20" fmla="*/ 2684834 w 6420255"/>
              <a:gd name="connsiteY20" fmla="*/ 1848256 h 1955260"/>
              <a:gd name="connsiteX21" fmla="*/ 2772383 w 6420255"/>
              <a:gd name="connsiteY21" fmla="*/ 1828800 h 1955260"/>
              <a:gd name="connsiteX22" fmla="*/ 2840477 w 6420255"/>
              <a:gd name="connsiteY22" fmla="*/ 1819073 h 1955260"/>
              <a:gd name="connsiteX23" fmla="*/ 2947481 w 6420255"/>
              <a:gd name="connsiteY23" fmla="*/ 1799617 h 1955260"/>
              <a:gd name="connsiteX24" fmla="*/ 3005847 w 6420255"/>
              <a:gd name="connsiteY24" fmla="*/ 1780162 h 1955260"/>
              <a:gd name="connsiteX25" fmla="*/ 3035030 w 6420255"/>
              <a:gd name="connsiteY25" fmla="*/ 1770435 h 1955260"/>
              <a:gd name="connsiteX26" fmla="*/ 3064213 w 6420255"/>
              <a:gd name="connsiteY26" fmla="*/ 1750979 h 1955260"/>
              <a:gd name="connsiteX27" fmla="*/ 3122579 w 6420255"/>
              <a:gd name="connsiteY27" fmla="*/ 1731524 h 1955260"/>
              <a:gd name="connsiteX28" fmla="*/ 3161489 w 6420255"/>
              <a:gd name="connsiteY28" fmla="*/ 1702341 h 1955260"/>
              <a:gd name="connsiteX29" fmla="*/ 3219855 w 6420255"/>
              <a:gd name="connsiteY29" fmla="*/ 1682886 h 1955260"/>
              <a:gd name="connsiteX30" fmla="*/ 3249038 w 6420255"/>
              <a:gd name="connsiteY30" fmla="*/ 1673158 h 1955260"/>
              <a:gd name="connsiteX31" fmla="*/ 3287949 w 6420255"/>
              <a:gd name="connsiteY31" fmla="*/ 1653703 h 1955260"/>
              <a:gd name="connsiteX32" fmla="*/ 3326860 w 6420255"/>
              <a:gd name="connsiteY32" fmla="*/ 1643975 h 1955260"/>
              <a:gd name="connsiteX33" fmla="*/ 3385226 w 6420255"/>
              <a:gd name="connsiteY33" fmla="*/ 1624520 h 1955260"/>
              <a:gd name="connsiteX34" fmla="*/ 3433864 w 6420255"/>
              <a:gd name="connsiteY34" fmla="*/ 1585609 h 1955260"/>
              <a:gd name="connsiteX35" fmla="*/ 3463047 w 6420255"/>
              <a:gd name="connsiteY35" fmla="*/ 1575881 h 1955260"/>
              <a:gd name="connsiteX36" fmla="*/ 3531141 w 6420255"/>
              <a:gd name="connsiteY36" fmla="*/ 1527243 h 1955260"/>
              <a:gd name="connsiteX37" fmla="*/ 3589507 w 6420255"/>
              <a:gd name="connsiteY37" fmla="*/ 1478605 h 1955260"/>
              <a:gd name="connsiteX38" fmla="*/ 3647872 w 6420255"/>
              <a:gd name="connsiteY38" fmla="*/ 1449422 h 1955260"/>
              <a:gd name="connsiteX39" fmla="*/ 3696511 w 6420255"/>
              <a:gd name="connsiteY39" fmla="*/ 1410511 h 1955260"/>
              <a:gd name="connsiteX40" fmla="*/ 3725694 w 6420255"/>
              <a:gd name="connsiteY40" fmla="*/ 1381328 h 1955260"/>
              <a:gd name="connsiteX41" fmla="*/ 3754877 w 6420255"/>
              <a:gd name="connsiteY41" fmla="*/ 1361873 h 1955260"/>
              <a:gd name="connsiteX42" fmla="*/ 3774332 w 6420255"/>
              <a:gd name="connsiteY42" fmla="*/ 1332690 h 1955260"/>
              <a:gd name="connsiteX43" fmla="*/ 3832698 w 6420255"/>
              <a:gd name="connsiteY43" fmla="*/ 1274324 h 1955260"/>
              <a:gd name="connsiteX44" fmla="*/ 3861881 w 6420255"/>
              <a:gd name="connsiteY44" fmla="*/ 1245141 h 1955260"/>
              <a:gd name="connsiteX45" fmla="*/ 3891064 w 6420255"/>
              <a:gd name="connsiteY45" fmla="*/ 1215958 h 1955260"/>
              <a:gd name="connsiteX46" fmla="*/ 3910519 w 6420255"/>
              <a:gd name="connsiteY46" fmla="*/ 1186775 h 1955260"/>
              <a:gd name="connsiteX47" fmla="*/ 3968885 w 6420255"/>
              <a:gd name="connsiteY47" fmla="*/ 1147864 h 1955260"/>
              <a:gd name="connsiteX48" fmla="*/ 3988341 w 6420255"/>
              <a:gd name="connsiteY48" fmla="*/ 1128409 h 1955260"/>
              <a:gd name="connsiteX49" fmla="*/ 4027251 w 6420255"/>
              <a:gd name="connsiteY49" fmla="*/ 1108954 h 1955260"/>
              <a:gd name="connsiteX50" fmla="*/ 4075889 w 6420255"/>
              <a:gd name="connsiteY50" fmla="*/ 1079771 h 1955260"/>
              <a:gd name="connsiteX51" fmla="*/ 4134255 w 6420255"/>
              <a:gd name="connsiteY51" fmla="*/ 1040860 h 1955260"/>
              <a:gd name="connsiteX52" fmla="*/ 4153711 w 6420255"/>
              <a:gd name="connsiteY52" fmla="*/ 1021405 h 1955260"/>
              <a:gd name="connsiteX53" fmla="*/ 4192621 w 6420255"/>
              <a:gd name="connsiteY53" fmla="*/ 1001949 h 1955260"/>
              <a:gd name="connsiteX54" fmla="*/ 4280170 w 6420255"/>
              <a:gd name="connsiteY54" fmla="*/ 963039 h 1955260"/>
              <a:gd name="connsiteX55" fmla="*/ 4338536 w 6420255"/>
              <a:gd name="connsiteY55" fmla="*/ 933856 h 1955260"/>
              <a:gd name="connsiteX56" fmla="*/ 4367719 w 6420255"/>
              <a:gd name="connsiteY56" fmla="*/ 914400 h 1955260"/>
              <a:gd name="connsiteX57" fmla="*/ 4406630 w 6420255"/>
              <a:gd name="connsiteY57" fmla="*/ 904673 h 1955260"/>
              <a:gd name="connsiteX58" fmla="*/ 4494179 w 6420255"/>
              <a:gd name="connsiteY58" fmla="*/ 856035 h 1955260"/>
              <a:gd name="connsiteX59" fmla="*/ 4523362 w 6420255"/>
              <a:gd name="connsiteY59" fmla="*/ 836579 h 1955260"/>
              <a:gd name="connsiteX60" fmla="*/ 4562272 w 6420255"/>
              <a:gd name="connsiteY60" fmla="*/ 807396 h 1955260"/>
              <a:gd name="connsiteX61" fmla="*/ 4737370 w 6420255"/>
              <a:gd name="connsiteY61" fmla="*/ 778213 h 1955260"/>
              <a:gd name="connsiteX62" fmla="*/ 4990289 w 6420255"/>
              <a:gd name="connsiteY62" fmla="*/ 768486 h 1955260"/>
              <a:gd name="connsiteX63" fmla="*/ 5077838 w 6420255"/>
              <a:gd name="connsiteY63" fmla="*/ 749030 h 1955260"/>
              <a:gd name="connsiteX64" fmla="*/ 5136204 w 6420255"/>
              <a:gd name="connsiteY64" fmla="*/ 729575 h 1955260"/>
              <a:gd name="connsiteX65" fmla="*/ 5233481 w 6420255"/>
              <a:gd name="connsiteY65" fmla="*/ 710120 h 1955260"/>
              <a:gd name="connsiteX66" fmla="*/ 5321030 w 6420255"/>
              <a:gd name="connsiteY66" fmla="*/ 680937 h 1955260"/>
              <a:gd name="connsiteX67" fmla="*/ 5447489 w 6420255"/>
              <a:gd name="connsiteY67" fmla="*/ 642026 h 1955260"/>
              <a:gd name="connsiteX68" fmla="*/ 5496128 w 6420255"/>
              <a:gd name="connsiteY68" fmla="*/ 632298 h 1955260"/>
              <a:gd name="connsiteX69" fmla="*/ 5593404 w 6420255"/>
              <a:gd name="connsiteY69" fmla="*/ 593388 h 1955260"/>
              <a:gd name="connsiteX70" fmla="*/ 5690681 w 6420255"/>
              <a:gd name="connsiteY70" fmla="*/ 564205 h 1955260"/>
              <a:gd name="connsiteX71" fmla="*/ 5729592 w 6420255"/>
              <a:gd name="connsiteY71" fmla="*/ 554477 h 1955260"/>
              <a:gd name="connsiteX72" fmla="*/ 5778230 w 6420255"/>
              <a:gd name="connsiteY72" fmla="*/ 535022 h 1955260"/>
              <a:gd name="connsiteX73" fmla="*/ 5807413 w 6420255"/>
              <a:gd name="connsiteY73" fmla="*/ 525294 h 1955260"/>
              <a:gd name="connsiteX74" fmla="*/ 5846324 w 6420255"/>
              <a:gd name="connsiteY74" fmla="*/ 496111 h 1955260"/>
              <a:gd name="connsiteX75" fmla="*/ 5894962 w 6420255"/>
              <a:gd name="connsiteY75" fmla="*/ 476656 h 1955260"/>
              <a:gd name="connsiteX76" fmla="*/ 6001966 w 6420255"/>
              <a:gd name="connsiteY76" fmla="*/ 379379 h 1955260"/>
              <a:gd name="connsiteX77" fmla="*/ 6031149 w 6420255"/>
              <a:gd name="connsiteY77" fmla="*/ 369652 h 1955260"/>
              <a:gd name="connsiteX78" fmla="*/ 6099243 w 6420255"/>
              <a:gd name="connsiteY78" fmla="*/ 321013 h 1955260"/>
              <a:gd name="connsiteX79" fmla="*/ 6128426 w 6420255"/>
              <a:gd name="connsiteY79" fmla="*/ 291830 h 1955260"/>
              <a:gd name="connsiteX80" fmla="*/ 6167336 w 6420255"/>
              <a:gd name="connsiteY80" fmla="*/ 243192 h 1955260"/>
              <a:gd name="connsiteX81" fmla="*/ 6206247 w 6420255"/>
              <a:gd name="connsiteY81" fmla="*/ 214009 h 1955260"/>
              <a:gd name="connsiteX82" fmla="*/ 6284068 w 6420255"/>
              <a:gd name="connsiteY82" fmla="*/ 126460 h 1955260"/>
              <a:gd name="connsiteX83" fmla="*/ 6303524 w 6420255"/>
              <a:gd name="connsiteY83" fmla="*/ 107005 h 1955260"/>
              <a:gd name="connsiteX84" fmla="*/ 6322979 w 6420255"/>
              <a:gd name="connsiteY84" fmla="*/ 87549 h 1955260"/>
              <a:gd name="connsiteX85" fmla="*/ 6361889 w 6420255"/>
              <a:gd name="connsiteY85" fmla="*/ 58366 h 1955260"/>
              <a:gd name="connsiteX86" fmla="*/ 6420255 w 6420255"/>
              <a:gd name="connsiteY86" fmla="*/ 0 h 19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420255" h="1955260">
                <a:moveTo>
                  <a:pt x="0" y="1750979"/>
                </a:moveTo>
                <a:lnTo>
                  <a:pt x="612843" y="1780162"/>
                </a:lnTo>
                <a:cubicBezTo>
                  <a:pt x="810312" y="1808373"/>
                  <a:pt x="563822" y="1772621"/>
                  <a:pt x="739302" y="1799617"/>
                </a:cubicBezTo>
                <a:cubicBezTo>
                  <a:pt x="761964" y="1803103"/>
                  <a:pt x="784734" y="1805858"/>
                  <a:pt x="807396" y="1809345"/>
                </a:cubicBezTo>
                <a:cubicBezTo>
                  <a:pt x="826890" y="1812344"/>
                  <a:pt x="846268" y="1816074"/>
                  <a:pt x="865762" y="1819073"/>
                </a:cubicBezTo>
                <a:cubicBezTo>
                  <a:pt x="1064745" y="1849685"/>
                  <a:pt x="753232" y="1798695"/>
                  <a:pt x="1050587" y="1848256"/>
                </a:cubicBezTo>
                <a:cubicBezTo>
                  <a:pt x="1085915" y="1854144"/>
                  <a:pt x="1121924" y="1854741"/>
                  <a:pt x="1157592" y="1857983"/>
                </a:cubicBezTo>
                <a:cubicBezTo>
                  <a:pt x="1179382" y="1865247"/>
                  <a:pt x="1203003" y="1873950"/>
                  <a:pt x="1225685" y="1877439"/>
                </a:cubicBezTo>
                <a:cubicBezTo>
                  <a:pt x="1254706" y="1881904"/>
                  <a:pt x="1284051" y="1883924"/>
                  <a:pt x="1313234" y="1887166"/>
                </a:cubicBezTo>
                <a:cubicBezTo>
                  <a:pt x="1390311" y="1912859"/>
                  <a:pt x="1351371" y="1903251"/>
                  <a:pt x="1429966" y="1916349"/>
                </a:cubicBezTo>
                <a:cubicBezTo>
                  <a:pt x="1481418" y="1933500"/>
                  <a:pt x="1442191" y="1922110"/>
                  <a:pt x="1517515" y="1935805"/>
                </a:cubicBezTo>
                <a:cubicBezTo>
                  <a:pt x="1621814" y="1954768"/>
                  <a:pt x="1503775" y="1936621"/>
                  <a:pt x="1634247" y="1955260"/>
                </a:cubicBezTo>
                <a:cubicBezTo>
                  <a:pt x="1695855" y="1952017"/>
                  <a:pt x="1757610" y="1950876"/>
                  <a:pt x="1819072" y="1945532"/>
                </a:cubicBezTo>
                <a:cubicBezTo>
                  <a:pt x="1832391" y="1944374"/>
                  <a:pt x="1844748" y="1937696"/>
                  <a:pt x="1857983" y="1935805"/>
                </a:cubicBezTo>
                <a:cubicBezTo>
                  <a:pt x="1897811" y="1930115"/>
                  <a:pt x="2051877" y="1917879"/>
                  <a:pt x="2081719" y="1916349"/>
                </a:cubicBezTo>
                <a:cubicBezTo>
                  <a:pt x="2165977" y="1912028"/>
                  <a:pt x="2250360" y="1910542"/>
                  <a:pt x="2334638" y="1906622"/>
                </a:cubicBezTo>
                <a:cubicBezTo>
                  <a:pt x="2389797" y="1904056"/>
                  <a:pt x="2444885" y="1900137"/>
                  <a:pt x="2500009" y="1896894"/>
                </a:cubicBezTo>
                <a:cubicBezTo>
                  <a:pt x="2522707" y="1893651"/>
                  <a:pt x="2545858" y="1892727"/>
                  <a:pt x="2568102" y="1887166"/>
                </a:cubicBezTo>
                <a:cubicBezTo>
                  <a:pt x="2585042" y="1882931"/>
                  <a:pt x="2600175" y="1873233"/>
                  <a:pt x="2616741" y="1867711"/>
                </a:cubicBezTo>
                <a:cubicBezTo>
                  <a:pt x="2629424" y="1863483"/>
                  <a:pt x="2642796" y="1861656"/>
                  <a:pt x="2655651" y="1857983"/>
                </a:cubicBezTo>
                <a:cubicBezTo>
                  <a:pt x="2665510" y="1855166"/>
                  <a:pt x="2674975" y="1851073"/>
                  <a:pt x="2684834" y="1848256"/>
                </a:cubicBezTo>
                <a:cubicBezTo>
                  <a:pt x="2709320" y="1841260"/>
                  <a:pt x="2748311" y="1832812"/>
                  <a:pt x="2772383" y="1828800"/>
                </a:cubicBezTo>
                <a:cubicBezTo>
                  <a:pt x="2794999" y="1825031"/>
                  <a:pt x="2817815" y="1822559"/>
                  <a:pt x="2840477" y="1819073"/>
                </a:cubicBezTo>
                <a:cubicBezTo>
                  <a:pt x="2857490" y="1816456"/>
                  <a:pt x="2927839" y="1804974"/>
                  <a:pt x="2947481" y="1799617"/>
                </a:cubicBezTo>
                <a:cubicBezTo>
                  <a:pt x="2967266" y="1794221"/>
                  <a:pt x="2986392" y="1786647"/>
                  <a:pt x="3005847" y="1780162"/>
                </a:cubicBezTo>
                <a:lnTo>
                  <a:pt x="3035030" y="1770435"/>
                </a:lnTo>
                <a:cubicBezTo>
                  <a:pt x="3044758" y="1763950"/>
                  <a:pt x="3053529" y="1755727"/>
                  <a:pt x="3064213" y="1750979"/>
                </a:cubicBezTo>
                <a:cubicBezTo>
                  <a:pt x="3082953" y="1742650"/>
                  <a:pt x="3122579" y="1731524"/>
                  <a:pt x="3122579" y="1731524"/>
                </a:cubicBezTo>
                <a:cubicBezTo>
                  <a:pt x="3135549" y="1721796"/>
                  <a:pt x="3146988" y="1709591"/>
                  <a:pt x="3161489" y="1702341"/>
                </a:cubicBezTo>
                <a:cubicBezTo>
                  <a:pt x="3179832" y="1693170"/>
                  <a:pt x="3200400" y="1689371"/>
                  <a:pt x="3219855" y="1682886"/>
                </a:cubicBezTo>
                <a:cubicBezTo>
                  <a:pt x="3229583" y="1679643"/>
                  <a:pt x="3239867" y="1677744"/>
                  <a:pt x="3249038" y="1673158"/>
                </a:cubicBezTo>
                <a:cubicBezTo>
                  <a:pt x="3262008" y="1666673"/>
                  <a:pt x="3274371" y="1658795"/>
                  <a:pt x="3287949" y="1653703"/>
                </a:cubicBezTo>
                <a:cubicBezTo>
                  <a:pt x="3300467" y="1649009"/>
                  <a:pt x="3314054" y="1647817"/>
                  <a:pt x="3326860" y="1643975"/>
                </a:cubicBezTo>
                <a:cubicBezTo>
                  <a:pt x="3346503" y="1638082"/>
                  <a:pt x="3385226" y="1624520"/>
                  <a:pt x="3385226" y="1624520"/>
                </a:cubicBezTo>
                <a:cubicBezTo>
                  <a:pt x="3403323" y="1606422"/>
                  <a:pt x="3409319" y="1597881"/>
                  <a:pt x="3433864" y="1585609"/>
                </a:cubicBezTo>
                <a:cubicBezTo>
                  <a:pt x="3443035" y="1581023"/>
                  <a:pt x="3453319" y="1579124"/>
                  <a:pt x="3463047" y="1575881"/>
                </a:cubicBezTo>
                <a:cubicBezTo>
                  <a:pt x="3538924" y="1500004"/>
                  <a:pt x="3441514" y="1591262"/>
                  <a:pt x="3531141" y="1527243"/>
                </a:cubicBezTo>
                <a:cubicBezTo>
                  <a:pt x="3581346" y="1491383"/>
                  <a:pt x="3538037" y="1504340"/>
                  <a:pt x="3589507" y="1478605"/>
                </a:cubicBezTo>
                <a:cubicBezTo>
                  <a:pt x="3670055" y="1438331"/>
                  <a:pt x="3564236" y="1505178"/>
                  <a:pt x="3647872" y="1449422"/>
                </a:cubicBezTo>
                <a:cubicBezTo>
                  <a:pt x="3691385" y="1384155"/>
                  <a:pt x="3640126" y="1448101"/>
                  <a:pt x="3696511" y="1410511"/>
                </a:cubicBezTo>
                <a:cubicBezTo>
                  <a:pt x="3707957" y="1402880"/>
                  <a:pt x="3715126" y="1390135"/>
                  <a:pt x="3725694" y="1381328"/>
                </a:cubicBezTo>
                <a:cubicBezTo>
                  <a:pt x="3734675" y="1373844"/>
                  <a:pt x="3745149" y="1368358"/>
                  <a:pt x="3754877" y="1361873"/>
                </a:cubicBezTo>
                <a:cubicBezTo>
                  <a:pt x="3761362" y="1352145"/>
                  <a:pt x="3766565" y="1341428"/>
                  <a:pt x="3774332" y="1332690"/>
                </a:cubicBezTo>
                <a:cubicBezTo>
                  <a:pt x="3792611" y="1312126"/>
                  <a:pt x="3813243" y="1293779"/>
                  <a:pt x="3832698" y="1274324"/>
                </a:cubicBezTo>
                <a:lnTo>
                  <a:pt x="3861881" y="1245141"/>
                </a:lnTo>
                <a:cubicBezTo>
                  <a:pt x="3871609" y="1235413"/>
                  <a:pt x="3883433" y="1227405"/>
                  <a:pt x="3891064" y="1215958"/>
                </a:cubicBezTo>
                <a:cubicBezTo>
                  <a:pt x="3897549" y="1206230"/>
                  <a:pt x="3901721" y="1194474"/>
                  <a:pt x="3910519" y="1186775"/>
                </a:cubicBezTo>
                <a:cubicBezTo>
                  <a:pt x="3928116" y="1171377"/>
                  <a:pt x="3949430" y="1160834"/>
                  <a:pt x="3968885" y="1147864"/>
                </a:cubicBezTo>
                <a:cubicBezTo>
                  <a:pt x="3976516" y="1142777"/>
                  <a:pt x="3980710" y="1133496"/>
                  <a:pt x="3988341" y="1128409"/>
                </a:cubicBezTo>
                <a:cubicBezTo>
                  <a:pt x="4000407" y="1120365"/>
                  <a:pt x="4015186" y="1116998"/>
                  <a:pt x="4027251" y="1108954"/>
                </a:cubicBezTo>
                <a:cubicBezTo>
                  <a:pt x="4080662" y="1073347"/>
                  <a:pt x="4008152" y="1102349"/>
                  <a:pt x="4075889" y="1079771"/>
                </a:cubicBezTo>
                <a:lnTo>
                  <a:pt x="4134255" y="1040860"/>
                </a:lnTo>
                <a:cubicBezTo>
                  <a:pt x="4141886" y="1035773"/>
                  <a:pt x="4146080" y="1026492"/>
                  <a:pt x="4153711" y="1021405"/>
                </a:cubicBezTo>
                <a:cubicBezTo>
                  <a:pt x="4165777" y="1013361"/>
                  <a:pt x="4180031" y="1009144"/>
                  <a:pt x="4192621" y="1001949"/>
                </a:cubicBezTo>
                <a:cubicBezTo>
                  <a:pt x="4257361" y="964954"/>
                  <a:pt x="4178274" y="997004"/>
                  <a:pt x="4280170" y="963039"/>
                </a:cubicBezTo>
                <a:cubicBezTo>
                  <a:pt x="4300806" y="956161"/>
                  <a:pt x="4319522" y="944420"/>
                  <a:pt x="4338536" y="933856"/>
                </a:cubicBezTo>
                <a:cubicBezTo>
                  <a:pt x="4348756" y="928178"/>
                  <a:pt x="4356973" y="919005"/>
                  <a:pt x="4367719" y="914400"/>
                </a:cubicBezTo>
                <a:cubicBezTo>
                  <a:pt x="4380007" y="909134"/>
                  <a:pt x="4393660" y="907915"/>
                  <a:pt x="4406630" y="904673"/>
                </a:cubicBezTo>
                <a:cubicBezTo>
                  <a:pt x="4473528" y="860074"/>
                  <a:pt x="4442813" y="873156"/>
                  <a:pt x="4494179" y="856035"/>
                </a:cubicBezTo>
                <a:cubicBezTo>
                  <a:pt x="4503907" y="849550"/>
                  <a:pt x="4513848" y="843375"/>
                  <a:pt x="4523362" y="836579"/>
                </a:cubicBezTo>
                <a:cubicBezTo>
                  <a:pt x="4536555" y="827155"/>
                  <a:pt x="4547771" y="814646"/>
                  <a:pt x="4562272" y="807396"/>
                </a:cubicBezTo>
                <a:cubicBezTo>
                  <a:pt x="4617190" y="779937"/>
                  <a:pt x="4677292" y="781375"/>
                  <a:pt x="4737370" y="778213"/>
                </a:cubicBezTo>
                <a:cubicBezTo>
                  <a:pt x="4821622" y="773779"/>
                  <a:pt x="4905983" y="771728"/>
                  <a:pt x="4990289" y="768486"/>
                </a:cubicBezTo>
                <a:cubicBezTo>
                  <a:pt x="5018065" y="762931"/>
                  <a:pt x="5050357" y="757274"/>
                  <a:pt x="5077838" y="749030"/>
                </a:cubicBezTo>
                <a:cubicBezTo>
                  <a:pt x="5097481" y="743137"/>
                  <a:pt x="5116309" y="734549"/>
                  <a:pt x="5136204" y="729575"/>
                </a:cubicBezTo>
                <a:cubicBezTo>
                  <a:pt x="5168285" y="721555"/>
                  <a:pt x="5201055" y="716605"/>
                  <a:pt x="5233481" y="710120"/>
                </a:cubicBezTo>
                <a:cubicBezTo>
                  <a:pt x="5298209" y="677755"/>
                  <a:pt x="5245598" y="699795"/>
                  <a:pt x="5321030" y="680937"/>
                </a:cubicBezTo>
                <a:cubicBezTo>
                  <a:pt x="5371200" y="668395"/>
                  <a:pt x="5399430" y="658046"/>
                  <a:pt x="5447489" y="642026"/>
                </a:cubicBezTo>
                <a:cubicBezTo>
                  <a:pt x="5463175" y="636797"/>
                  <a:pt x="5480442" y="637527"/>
                  <a:pt x="5496128" y="632298"/>
                </a:cubicBezTo>
                <a:cubicBezTo>
                  <a:pt x="5529259" y="621254"/>
                  <a:pt x="5559524" y="601858"/>
                  <a:pt x="5593404" y="593388"/>
                </a:cubicBezTo>
                <a:cubicBezTo>
                  <a:pt x="5652210" y="578686"/>
                  <a:pt x="5619632" y="587888"/>
                  <a:pt x="5690681" y="564205"/>
                </a:cubicBezTo>
                <a:cubicBezTo>
                  <a:pt x="5703364" y="559977"/>
                  <a:pt x="5716909" y="558705"/>
                  <a:pt x="5729592" y="554477"/>
                </a:cubicBezTo>
                <a:cubicBezTo>
                  <a:pt x="5746157" y="548955"/>
                  <a:pt x="5761880" y="541153"/>
                  <a:pt x="5778230" y="535022"/>
                </a:cubicBezTo>
                <a:cubicBezTo>
                  <a:pt x="5787831" y="531422"/>
                  <a:pt x="5797685" y="528537"/>
                  <a:pt x="5807413" y="525294"/>
                </a:cubicBezTo>
                <a:cubicBezTo>
                  <a:pt x="5820383" y="515566"/>
                  <a:pt x="5832151" y="503985"/>
                  <a:pt x="5846324" y="496111"/>
                </a:cubicBezTo>
                <a:cubicBezTo>
                  <a:pt x="5861588" y="487631"/>
                  <a:pt x="5880993" y="487133"/>
                  <a:pt x="5894962" y="476656"/>
                </a:cubicBezTo>
                <a:cubicBezTo>
                  <a:pt x="5958018" y="429364"/>
                  <a:pt x="5945710" y="411525"/>
                  <a:pt x="6001966" y="379379"/>
                </a:cubicBezTo>
                <a:cubicBezTo>
                  <a:pt x="6010869" y="374292"/>
                  <a:pt x="6021421" y="372894"/>
                  <a:pt x="6031149" y="369652"/>
                </a:cubicBezTo>
                <a:cubicBezTo>
                  <a:pt x="6077311" y="323490"/>
                  <a:pt x="6052659" y="336542"/>
                  <a:pt x="6099243" y="321013"/>
                </a:cubicBezTo>
                <a:cubicBezTo>
                  <a:pt x="6108971" y="311285"/>
                  <a:pt x="6119367" y="302183"/>
                  <a:pt x="6128426" y="291830"/>
                </a:cubicBezTo>
                <a:cubicBezTo>
                  <a:pt x="6142098" y="276205"/>
                  <a:pt x="6152655" y="257873"/>
                  <a:pt x="6167336" y="243192"/>
                </a:cubicBezTo>
                <a:cubicBezTo>
                  <a:pt x="6178800" y="231728"/>
                  <a:pt x="6193277" y="223737"/>
                  <a:pt x="6206247" y="214009"/>
                </a:cubicBezTo>
                <a:cubicBezTo>
                  <a:pt x="6240963" y="161934"/>
                  <a:pt x="6217437" y="193090"/>
                  <a:pt x="6284068" y="126460"/>
                </a:cubicBezTo>
                <a:lnTo>
                  <a:pt x="6303524" y="107005"/>
                </a:lnTo>
                <a:cubicBezTo>
                  <a:pt x="6310009" y="100520"/>
                  <a:pt x="6315642" y="93052"/>
                  <a:pt x="6322979" y="87549"/>
                </a:cubicBezTo>
                <a:cubicBezTo>
                  <a:pt x="6335949" y="77821"/>
                  <a:pt x="6349772" y="69137"/>
                  <a:pt x="6361889" y="58366"/>
                </a:cubicBezTo>
                <a:cubicBezTo>
                  <a:pt x="6361947" y="58315"/>
                  <a:pt x="6404681" y="15576"/>
                  <a:pt x="6420255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Freeform 875"/>
          <p:cNvSpPr/>
          <p:nvPr/>
        </p:nvSpPr>
        <p:spPr>
          <a:xfrm>
            <a:off x="2508115" y="2725366"/>
            <a:ext cx="6235430" cy="1682885"/>
          </a:xfrm>
          <a:custGeom>
            <a:avLst/>
            <a:gdLst>
              <a:gd name="connsiteX0" fmla="*/ 0 w 6235430"/>
              <a:gd name="connsiteY0" fmla="*/ 1099225 h 1682885"/>
              <a:gd name="connsiteX1" fmla="*/ 223736 w 6235430"/>
              <a:gd name="connsiteY1" fmla="*/ 1108953 h 1682885"/>
              <a:gd name="connsiteX2" fmla="*/ 282102 w 6235430"/>
              <a:gd name="connsiteY2" fmla="*/ 1128408 h 1682885"/>
              <a:gd name="connsiteX3" fmla="*/ 301557 w 6235430"/>
              <a:gd name="connsiteY3" fmla="*/ 1147864 h 1682885"/>
              <a:gd name="connsiteX4" fmla="*/ 340468 w 6235430"/>
              <a:gd name="connsiteY4" fmla="*/ 1157591 h 1682885"/>
              <a:gd name="connsiteX5" fmla="*/ 369651 w 6235430"/>
              <a:gd name="connsiteY5" fmla="*/ 1167319 h 1682885"/>
              <a:gd name="connsiteX6" fmla="*/ 398834 w 6235430"/>
              <a:gd name="connsiteY6" fmla="*/ 1186774 h 1682885"/>
              <a:gd name="connsiteX7" fmla="*/ 457200 w 6235430"/>
              <a:gd name="connsiteY7" fmla="*/ 1206230 h 1682885"/>
              <a:gd name="connsiteX8" fmla="*/ 486383 w 6235430"/>
              <a:gd name="connsiteY8" fmla="*/ 1215957 h 1682885"/>
              <a:gd name="connsiteX9" fmla="*/ 525294 w 6235430"/>
              <a:gd name="connsiteY9" fmla="*/ 1235413 h 1682885"/>
              <a:gd name="connsiteX10" fmla="*/ 564204 w 6235430"/>
              <a:gd name="connsiteY10" fmla="*/ 1245140 h 1682885"/>
              <a:gd name="connsiteX11" fmla="*/ 593387 w 6235430"/>
              <a:gd name="connsiteY11" fmla="*/ 1254868 h 1682885"/>
              <a:gd name="connsiteX12" fmla="*/ 632298 w 6235430"/>
              <a:gd name="connsiteY12" fmla="*/ 1264596 h 1682885"/>
              <a:gd name="connsiteX13" fmla="*/ 768485 w 6235430"/>
              <a:gd name="connsiteY13" fmla="*/ 1303506 h 1682885"/>
              <a:gd name="connsiteX14" fmla="*/ 807396 w 6235430"/>
              <a:gd name="connsiteY14" fmla="*/ 1313234 h 1682885"/>
              <a:gd name="connsiteX15" fmla="*/ 885217 w 6235430"/>
              <a:gd name="connsiteY15" fmla="*/ 1342417 h 1682885"/>
              <a:gd name="connsiteX16" fmla="*/ 924128 w 6235430"/>
              <a:gd name="connsiteY16" fmla="*/ 1352145 h 1682885"/>
              <a:gd name="connsiteX17" fmla="*/ 953311 w 6235430"/>
              <a:gd name="connsiteY17" fmla="*/ 1361872 h 1682885"/>
              <a:gd name="connsiteX18" fmla="*/ 1001949 w 6235430"/>
              <a:gd name="connsiteY18" fmla="*/ 1371600 h 1682885"/>
              <a:gd name="connsiteX19" fmla="*/ 1070042 w 6235430"/>
              <a:gd name="connsiteY19" fmla="*/ 1391055 h 1682885"/>
              <a:gd name="connsiteX20" fmla="*/ 1118681 w 6235430"/>
              <a:gd name="connsiteY20" fmla="*/ 1410511 h 1682885"/>
              <a:gd name="connsiteX21" fmla="*/ 1177047 w 6235430"/>
              <a:gd name="connsiteY21" fmla="*/ 1420238 h 1682885"/>
              <a:gd name="connsiteX22" fmla="*/ 1235413 w 6235430"/>
              <a:gd name="connsiteY22" fmla="*/ 1439694 h 1682885"/>
              <a:gd name="connsiteX23" fmla="*/ 1371600 w 6235430"/>
              <a:gd name="connsiteY23" fmla="*/ 1459149 h 1682885"/>
              <a:gd name="connsiteX24" fmla="*/ 1410511 w 6235430"/>
              <a:gd name="connsiteY24" fmla="*/ 1468877 h 1682885"/>
              <a:gd name="connsiteX25" fmla="*/ 1459149 w 6235430"/>
              <a:gd name="connsiteY25" fmla="*/ 1478604 h 1682885"/>
              <a:gd name="connsiteX26" fmla="*/ 1488332 w 6235430"/>
              <a:gd name="connsiteY26" fmla="*/ 1488332 h 1682885"/>
              <a:gd name="connsiteX27" fmla="*/ 1546698 w 6235430"/>
              <a:gd name="connsiteY27" fmla="*/ 1498060 h 1682885"/>
              <a:gd name="connsiteX28" fmla="*/ 1575881 w 6235430"/>
              <a:gd name="connsiteY28" fmla="*/ 1507787 h 1682885"/>
              <a:gd name="connsiteX29" fmla="*/ 1692613 w 6235430"/>
              <a:gd name="connsiteY29" fmla="*/ 1527243 h 1682885"/>
              <a:gd name="connsiteX30" fmla="*/ 1750979 w 6235430"/>
              <a:gd name="connsiteY30" fmla="*/ 1536970 h 1682885"/>
              <a:gd name="connsiteX31" fmla="*/ 1799617 w 6235430"/>
              <a:gd name="connsiteY31" fmla="*/ 1546698 h 1682885"/>
              <a:gd name="connsiteX32" fmla="*/ 1867711 w 6235430"/>
              <a:gd name="connsiteY32" fmla="*/ 1556425 h 1682885"/>
              <a:gd name="connsiteX33" fmla="*/ 1955259 w 6235430"/>
              <a:gd name="connsiteY33" fmla="*/ 1575881 h 1682885"/>
              <a:gd name="connsiteX34" fmla="*/ 1984442 w 6235430"/>
              <a:gd name="connsiteY34" fmla="*/ 1585608 h 1682885"/>
              <a:gd name="connsiteX35" fmla="*/ 2023353 w 6235430"/>
              <a:gd name="connsiteY35" fmla="*/ 1595336 h 1682885"/>
              <a:gd name="connsiteX36" fmla="*/ 2101174 w 6235430"/>
              <a:gd name="connsiteY36" fmla="*/ 1614791 h 1682885"/>
              <a:gd name="connsiteX37" fmla="*/ 2159540 w 6235430"/>
              <a:gd name="connsiteY37" fmla="*/ 1624519 h 1682885"/>
              <a:gd name="connsiteX38" fmla="*/ 2412459 w 6235430"/>
              <a:gd name="connsiteY38" fmla="*/ 1634247 h 1682885"/>
              <a:gd name="connsiteX39" fmla="*/ 2500008 w 6235430"/>
              <a:gd name="connsiteY39" fmla="*/ 1653702 h 1682885"/>
              <a:gd name="connsiteX40" fmla="*/ 2762655 w 6235430"/>
              <a:gd name="connsiteY40" fmla="*/ 1673157 h 1682885"/>
              <a:gd name="connsiteX41" fmla="*/ 2859932 w 6235430"/>
              <a:gd name="connsiteY41" fmla="*/ 1682885 h 1682885"/>
              <a:gd name="connsiteX42" fmla="*/ 3433864 w 6235430"/>
              <a:gd name="connsiteY42" fmla="*/ 1673157 h 1682885"/>
              <a:gd name="connsiteX43" fmla="*/ 3472774 w 6235430"/>
              <a:gd name="connsiteY43" fmla="*/ 1663430 h 1682885"/>
              <a:gd name="connsiteX44" fmla="*/ 3531140 w 6235430"/>
              <a:gd name="connsiteY44" fmla="*/ 1634247 h 1682885"/>
              <a:gd name="connsiteX45" fmla="*/ 3608962 w 6235430"/>
              <a:gd name="connsiteY45" fmla="*/ 1575881 h 1682885"/>
              <a:gd name="connsiteX46" fmla="*/ 3628417 w 6235430"/>
              <a:gd name="connsiteY46" fmla="*/ 1556425 h 1682885"/>
              <a:gd name="connsiteX47" fmla="*/ 3657600 w 6235430"/>
              <a:gd name="connsiteY47" fmla="*/ 1536970 h 1682885"/>
              <a:gd name="connsiteX48" fmla="*/ 3677055 w 6235430"/>
              <a:gd name="connsiteY48" fmla="*/ 1507787 h 1682885"/>
              <a:gd name="connsiteX49" fmla="*/ 3696511 w 6235430"/>
              <a:gd name="connsiteY49" fmla="*/ 1488332 h 1682885"/>
              <a:gd name="connsiteX50" fmla="*/ 3735421 w 6235430"/>
              <a:gd name="connsiteY50" fmla="*/ 1429966 h 1682885"/>
              <a:gd name="connsiteX51" fmla="*/ 3754876 w 6235430"/>
              <a:gd name="connsiteY51" fmla="*/ 1400783 h 1682885"/>
              <a:gd name="connsiteX52" fmla="*/ 3774332 w 6235430"/>
              <a:gd name="connsiteY52" fmla="*/ 1381328 h 1682885"/>
              <a:gd name="connsiteX53" fmla="*/ 3784059 w 6235430"/>
              <a:gd name="connsiteY53" fmla="*/ 1352145 h 1682885"/>
              <a:gd name="connsiteX54" fmla="*/ 3803515 w 6235430"/>
              <a:gd name="connsiteY54" fmla="*/ 1332689 h 1682885"/>
              <a:gd name="connsiteX55" fmla="*/ 3813242 w 6235430"/>
              <a:gd name="connsiteY55" fmla="*/ 1293779 h 1682885"/>
              <a:gd name="connsiteX56" fmla="*/ 3832698 w 6235430"/>
              <a:gd name="connsiteY56" fmla="*/ 1264596 h 1682885"/>
              <a:gd name="connsiteX57" fmla="*/ 3852153 w 6235430"/>
              <a:gd name="connsiteY57" fmla="*/ 1206230 h 1682885"/>
              <a:gd name="connsiteX58" fmla="*/ 3861881 w 6235430"/>
              <a:gd name="connsiteY58" fmla="*/ 1167319 h 1682885"/>
              <a:gd name="connsiteX59" fmla="*/ 3881336 w 6235430"/>
              <a:gd name="connsiteY59" fmla="*/ 1138136 h 1682885"/>
              <a:gd name="connsiteX60" fmla="*/ 3900791 w 6235430"/>
              <a:gd name="connsiteY60" fmla="*/ 1079770 h 1682885"/>
              <a:gd name="connsiteX61" fmla="*/ 3910519 w 6235430"/>
              <a:gd name="connsiteY61" fmla="*/ 1050587 h 1682885"/>
              <a:gd name="connsiteX62" fmla="*/ 3920247 w 6235430"/>
              <a:gd name="connsiteY62" fmla="*/ 1021404 h 1682885"/>
              <a:gd name="connsiteX63" fmla="*/ 3939702 w 6235430"/>
              <a:gd name="connsiteY63" fmla="*/ 992221 h 1682885"/>
              <a:gd name="connsiteX64" fmla="*/ 3949430 w 6235430"/>
              <a:gd name="connsiteY64" fmla="*/ 963038 h 1682885"/>
              <a:gd name="connsiteX65" fmla="*/ 3988340 w 6235430"/>
              <a:gd name="connsiteY65" fmla="*/ 904672 h 1682885"/>
              <a:gd name="connsiteX66" fmla="*/ 3998068 w 6235430"/>
              <a:gd name="connsiteY66" fmla="*/ 875489 h 1682885"/>
              <a:gd name="connsiteX67" fmla="*/ 4027251 w 6235430"/>
              <a:gd name="connsiteY67" fmla="*/ 856034 h 1682885"/>
              <a:gd name="connsiteX68" fmla="*/ 4056434 w 6235430"/>
              <a:gd name="connsiteY68" fmla="*/ 826851 h 1682885"/>
              <a:gd name="connsiteX69" fmla="*/ 4085617 w 6235430"/>
              <a:gd name="connsiteY69" fmla="*/ 807396 h 1682885"/>
              <a:gd name="connsiteX70" fmla="*/ 4105072 w 6235430"/>
              <a:gd name="connsiteY70" fmla="*/ 787940 h 1682885"/>
              <a:gd name="connsiteX71" fmla="*/ 4134255 w 6235430"/>
              <a:gd name="connsiteY71" fmla="*/ 768485 h 1682885"/>
              <a:gd name="connsiteX72" fmla="*/ 4231532 w 6235430"/>
              <a:gd name="connsiteY72" fmla="*/ 690664 h 1682885"/>
              <a:gd name="connsiteX73" fmla="*/ 4289898 w 6235430"/>
              <a:gd name="connsiteY73" fmla="*/ 651753 h 1682885"/>
              <a:gd name="connsiteX74" fmla="*/ 4319081 w 6235430"/>
              <a:gd name="connsiteY74" fmla="*/ 632298 h 1682885"/>
              <a:gd name="connsiteX75" fmla="*/ 4338536 w 6235430"/>
              <a:gd name="connsiteY75" fmla="*/ 603115 h 1682885"/>
              <a:gd name="connsiteX76" fmla="*/ 4396902 w 6235430"/>
              <a:gd name="connsiteY76" fmla="*/ 583660 h 1682885"/>
              <a:gd name="connsiteX77" fmla="*/ 4426085 w 6235430"/>
              <a:gd name="connsiteY77" fmla="*/ 573932 h 1682885"/>
              <a:gd name="connsiteX78" fmla="*/ 4455268 w 6235430"/>
              <a:gd name="connsiteY78" fmla="*/ 554477 h 1682885"/>
              <a:gd name="connsiteX79" fmla="*/ 4552545 w 6235430"/>
              <a:gd name="connsiteY79" fmla="*/ 515566 h 1682885"/>
              <a:gd name="connsiteX80" fmla="*/ 4581728 w 6235430"/>
              <a:gd name="connsiteY80" fmla="*/ 496111 h 1682885"/>
              <a:gd name="connsiteX81" fmla="*/ 4679004 w 6235430"/>
              <a:gd name="connsiteY81" fmla="*/ 486383 h 1682885"/>
              <a:gd name="connsiteX82" fmla="*/ 4747098 w 6235430"/>
              <a:gd name="connsiteY82" fmla="*/ 466928 h 1682885"/>
              <a:gd name="connsiteX83" fmla="*/ 4824919 w 6235430"/>
              <a:gd name="connsiteY83" fmla="*/ 437745 h 1682885"/>
              <a:gd name="connsiteX84" fmla="*/ 4902740 w 6235430"/>
              <a:gd name="connsiteY84" fmla="*/ 418289 h 1682885"/>
              <a:gd name="connsiteX85" fmla="*/ 4941651 w 6235430"/>
              <a:gd name="connsiteY85" fmla="*/ 408562 h 1682885"/>
              <a:gd name="connsiteX86" fmla="*/ 5107021 w 6235430"/>
              <a:gd name="connsiteY86" fmla="*/ 369651 h 1682885"/>
              <a:gd name="connsiteX87" fmla="*/ 5223753 w 6235430"/>
              <a:gd name="connsiteY87" fmla="*/ 359923 h 1682885"/>
              <a:gd name="connsiteX88" fmla="*/ 5350213 w 6235430"/>
              <a:gd name="connsiteY88" fmla="*/ 340468 h 1682885"/>
              <a:gd name="connsiteX89" fmla="*/ 5389123 w 6235430"/>
              <a:gd name="connsiteY89" fmla="*/ 330740 h 1682885"/>
              <a:gd name="connsiteX90" fmla="*/ 5505855 w 6235430"/>
              <a:gd name="connsiteY90" fmla="*/ 311285 h 1682885"/>
              <a:gd name="connsiteX91" fmla="*/ 5564221 w 6235430"/>
              <a:gd name="connsiteY91" fmla="*/ 291830 h 1682885"/>
              <a:gd name="connsiteX92" fmla="*/ 5632315 w 6235430"/>
              <a:gd name="connsiteY92" fmla="*/ 272374 h 1682885"/>
              <a:gd name="connsiteX93" fmla="*/ 5739319 w 6235430"/>
              <a:gd name="connsiteY93" fmla="*/ 252919 h 1682885"/>
              <a:gd name="connsiteX94" fmla="*/ 5768502 w 6235430"/>
              <a:gd name="connsiteY94" fmla="*/ 243191 h 1682885"/>
              <a:gd name="connsiteX95" fmla="*/ 5875506 w 6235430"/>
              <a:gd name="connsiteY95" fmla="*/ 214008 h 1682885"/>
              <a:gd name="connsiteX96" fmla="*/ 5914417 w 6235430"/>
              <a:gd name="connsiteY96" fmla="*/ 194553 h 1682885"/>
              <a:gd name="connsiteX97" fmla="*/ 5972783 w 6235430"/>
              <a:gd name="connsiteY97" fmla="*/ 145915 h 1682885"/>
              <a:gd name="connsiteX98" fmla="*/ 6001966 w 6235430"/>
              <a:gd name="connsiteY98" fmla="*/ 136187 h 1682885"/>
              <a:gd name="connsiteX99" fmla="*/ 6031149 w 6235430"/>
              <a:gd name="connsiteY99" fmla="*/ 116732 h 1682885"/>
              <a:gd name="connsiteX100" fmla="*/ 6089515 w 6235430"/>
              <a:gd name="connsiteY100" fmla="*/ 87549 h 1682885"/>
              <a:gd name="connsiteX101" fmla="*/ 6118698 w 6235430"/>
              <a:gd name="connsiteY101" fmla="*/ 58366 h 1682885"/>
              <a:gd name="connsiteX102" fmla="*/ 6177064 w 6235430"/>
              <a:gd name="connsiteY102" fmla="*/ 38911 h 1682885"/>
              <a:gd name="connsiteX103" fmla="*/ 6235430 w 6235430"/>
              <a:gd name="connsiteY103" fmla="*/ 0 h 16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35430" h="1682885">
                <a:moveTo>
                  <a:pt x="0" y="1099225"/>
                </a:moveTo>
                <a:cubicBezTo>
                  <a:pt x="74579" y="1102468"/>
                  <a:pt x="149483" y="1101272"/>
                  <a:pt x="223736" y="1108953"/>
                </a:cubicBezTo>
                <a:cubicBezTo>
                  <a:pt x="244135" y="1111063"/>
                  <a:pt x="282102" y="1128408"/>
                  <a:pt x="282102" y="1128408"/>
                </a:cubicBezTo>
                <a:cubicBezTo>
                  <a:pt x="288587" y="1134893"/>
                  <a:pt x="293354" y="1143762"/>
                  <a:pt x="301557" y="1147864"/>
                </a:cubicBezTo>
                <a:cubicBezTo>
                  <a:pt x="313515" y="1153843"/>
                  <a:pt x="327613" y="1153918"/>
                  <a:pt x="340468" y="1157591"/>
                </a:cubicBezTo>
                <a:cubicBezTo>
                  <a:pt x="350327" y="1160408"/>
                  <a:pt x="360480" y="1162733"/>
                  <a:pt x="369651" y="1167319"/>
                </a:cubicBezTo>
                <a:cubicBezTo>
                  <a:pt x="380108" y="1172547"/>
                  <a:pt x="388151" y="1182026"/>
                  <a:pt x="398834" y="1186774"/>
                </a:cubicBezTo>
                <a:cubicBezTo>
                  <a:pt x="417574" y="1195103"/>
                  <a:pt x="437745" y="1199745"/>
                  <a:pt x="457200" y="1206230"/>
                </a:cubicBezTo>
                <a:cubicBezTo>
                  <a:pt x="466928" y="1209473"/>
                  <a:pt x="477212" y="1211371"/>
                  <a:pt x="486383" y="1215957"/>
                </a:cubicBezTo>
                <a:cubicBezTo>
                  <a:pt x="499353" y="1222442"/>
                  <a:pt x="511716" y="1230321"/>
                  <a:pt x="525294" y="1235413"/>
                </a:cubicBezTo>
                <a:cubicBezTo>
                  <a:pt x="537812" y="1240107"/>
                  <a:pt x="551349" y="1241467"/>
                  <a:pt x="564204" y="1245140"/>
                </a:cubicBezTo>
                <a:cubicBezTo>
                  <a:pt x="574063" y="1247957"/>
                  <a:pt x="583528" y="1252051"/>
                  <a:pt x="593387" y="1254868"/>
                </a:cubicBezTo>
                <a:cubicBezTo>
                  <a:pt x="606242" y="1258541"/>
                  <a:pt x="619492" y="1260754"/>
                  <a:pt x="632298" y="1264596"/>
                </a:cubicBezTo>
                <a:cubicBezTo>
                  <a:pt x="771850" y="1306462"/>
                  <a:pt x="597989" y="1260882"/>
                  <a:pt x="768485" y="1303506"/>
                </a:cubicBezTo>
                <a:lnTo>
                  <a:pt x="807396" y="1313234"/>
                </a:lnTo>
                <a:cubicBezTo>
                  <a:pt x="852461" y="1343277"/>
                  <a:pt x="822110" y="1328393"/>
                  <a:pt x="885217" y="1342417"/>
                </a:cubicBezTo>
                <a:cubicBezTo>
                  <a:pt x="898268" y="1345317"/>
                  <a:pt x="911273" y="1348472"/>
                  <a:pt x="924128" y="1352145"/>
                </a:cubicBezTo>
                <a:cubicBezTo>
                  <a:pt x="933987" y="1354962"/>
                  <a:pt x="943363" y="1359385"/>
                  <a:pt x="953311" y="1361872"/>
                </a:cubicBezTo>
                <a:cubicBezTo>
                  <a:pt x="969351" y="1365882"/>
                  <a:pt x="985809" y="1368013"/>
                  <a:pt x="1001949" y="1371600"/>
                </a:cubicBezTo>
                <a:cubicBezTo>
                  <a:pt x="1027026" y="1377173"/>
                  <a:pt x="1046415" y="1382195"/>
                  <a:pt x="1070042" y="1391055"/>
                </a:cubicBezTo>
                <a:cubicBezTo>
                  <a:pt x="1086392" y="1397186"/>
                  <a:pt x="1101834" y="1405916"/>
                  <a:pt x="1118681" y="1410511"/>
                </a:cubicBezTo>
                <a:cubicBezTo>
                  <a:pt x="1137710" y="1415701"/>
                  <a:pt x="1157592" y="1416996"/>
                  <a:pt x="1177047" y="1420238"/>
                </a:cubicBezTo>
                <a:cubicBezTo>
                  <a:pt x="1196502" y="1426723"/>
                  <a:pt x="1215303" y="1435672"/>
                  <a:pt x="1235413" y="1439694"/>
                </a:cubicBezTo>
                <a:cubicBezTo>
                  <a:pt x="1312843" y="1455179"/>
                  <a:pt x="1267618" y="1447595"/>
                  <a:pt x="1371600" y="1459149"/>
                </a:cubicBezTo>
                <a:cubicBezTo>
                  <a:pt x="1384570" y="1462392"/>
                  <a:pt x="1397460" y="1465977"/>
                  <a:pt x="1410511" y="1468877"/>
                </a:cubicBezTo>
                <a:cubicBezTo>
                  <a:pt x="1426651" y="1472464"/>
                  <a:pt x="1443109" y="1474594"/>
                  <a:pt x="1459149" y="1478604"/>
                </a:cubicBezTo>
                <a:cubicBezTo>
                  <a:pt x="1469097" y="1481091"/>
                  <a:pt x="1478322" y="1486108"/>
                  <a:pt x="1488332" y="1488332"/>
                </a:cubicBezTo>
                <a:cubicBezTo>
                  <a:pt x="1507586" y="1492611"/>
                  <a:pt x="1527444" y="1493781"/>
                  <a:pt x="1546698" y="1498060"/>
                </a:cubicBezTo>
                <a:cubicBezTo>
                  <a:pt x="1556708" y="1500284"/>
                  <a:pt x="1565826" y="1505776"/>
                  <a:pt x="1575881" y="1507787"/>
                </a:cubicBezTo>
                <a:cubicBezTo>
                  <a:pt x="1614562" y="1515523"/>
                  <a:pt x="1653702" y="1520758"/>
                  <a:pt x="1692613" y="1527243"/>
                </a:cubicBezTo>
                <a:cubicBezTo>
                  <a:pt x="1712068" y="1530486"/>
                  <a:pt x="1731638" y="1533102"/>
                  <a:pt x="1750979" y="1536970"/>
                </a:cubicBezTo>
                <a:cubicBezTo>
                  <a:pt x="1767192" y="1540213"/>
                  <a:pt x="1783308" y="1543980"/>
                  <a:pt x="1799617" y="1546698"/>
                </a:cubicBezTo>
                <a:cubicBezTo>
                  <a:pt x="1822233" y="1550467"/>
                  <a:pt x="1845013" y="1553183"/>
                  <a:pt x="1867711" y="1556425"/>
                </a:cubicBezTo>
                <a:cubicBezTo>
                  <a:pt x="1933401" y="1578322"/>
                  <a:pt x="1852550" y="1553057"/>
                  <a:pt x="1955259" y="1575881"/>
                </a:cubicBezTo>
                <a:cubicBezTo>
                  <a:pt x="1965269" y="1578105"/>
                  <a:pt x="1974583" y="1582791"/>
                  <a:pt x="1984442" y="1585608"/>
                </a:cubicBezTo>
                <a:cubicBezTo>
                  <a:pt x="1997297" y="1589281"/>
                  <a:pt x="2010498" y="1591663"/>
                  <a:pt x="2023353" y="1595336"/>
                </a:cubicBezTo>
                <a:cubicBezTo>
                  <a:pt x="2082419" y="1612212"/>
                  <a:pt x="2019588" y="1599957"/>
                  <a:pt x="2101174" y="1614791"/>
                </a:cubicBezTo>
                <a:cubicBezTo>
                  <a:pt x="2120580" y="1618319"/>
                  <a:pt x="2139855" y="1623289"/>
                  <a:pt x="2159540" y="1624519"/>
                </a:cubicBezTo>
                <a:cubicBezTo>
                  <a:pt x="2243744" y="1629782"/>
                  <a:pt x="2328153" y="1631004"/>
                  <a:pt x="2412459" y="1634247"/>
                </a:cubicBezTo>
                <a:cubicBezTo>
                  <a:pt x="2433451" y="1639495"/>
                  <a:pt x="2480257" y="1651850"/>
                  <a:pt x="2500008" y="1653702"/>
                </a:cubicBezTo>
                <a:cubicBezTo>
                  <a:pt x="2587414" y="1661896"/>
                  <a:pt x="2675106" y="1666672"/>
                  <a:pt x="2762655" y="1673157"/>
                </a:cubicBezTo>
                <a:cubicBezTo>
                  <a:pt x="2795153" y="1675564"/>
                  <a:pt x="2827506" y="1679642"/>
                  <a:pt x="2859932" y="1682885"/>
                </a:cubicBezTo>
                <a:lnTo>
                  <a:pt x="3433864" y="1673157"/>
                </a:lnTo>
                <a:cubicBezTo>
                  <a:pt x="3447226" y="1672733"/>
                  <a:pt x="3460486" y="1668696"/>
                  <a:pt x="3472774" y="1663430"/>
                </a:cubicBezTo>
                <a:cubicBezTo>
                  <a:pt x="3604756" y="1606866"/>
                  <a:pt x="3408189" y="1675228"/>
                  <a:pt x="3531140" y="1634247"/>
                </a:cubicBezTo>
                <a:cubicBezTo>
                  <a:pt x="3567130" y="1598257"/>
                  <a:pt x="3542965" y="1619878"/>
                  <a:pt x="3608962" y="1575881"/>
                </a:cubicBezTo>
                <a:cubicBezTo>
                  <a:pt x="3616593" y="1570794"/>
                  <a:pt x="3621255" y="1562154"/>
                  <a:pt x="3628417" y="1556425"/>
                </a:cubicBezTo>
                <a:cubicBezTo>
                  <a:pt x="3637546" y="1549122"/>
                  <a:pt x="3647872" y="1543455"/>
                  <a:pt x="3657600" y="1536970"/>
                </a:cubicBezTo>
                <a:cubicBezTo>
                  <a:pt x="3664085" y="1527242"/>
                  <a:pt x="3669752" y="1516916"/>
                  <a:pt x="3677055" y="1507787"/>
                </a:cubicBezTo>
                <a:cubicBezTo>
                  <a:pt x="3682784" y="1500625"/>
                  <a:pt x="3691008" y="1495669"/>
                  <a:pt x="3696511" y="1488332"/>
                </a:cubicBezTo>
                <a:cubicBezTo>
                  <a:pt x="3710540" y="1469626"/>
                  <a:pt x="3722451" y="1449421"/>
                  <a:pt x="3735421" y="1429966"/>
                </a:cubicBezTo>
                <a:lnTo>
                  <a:pt x="3754876" y="1400783"/>
                </a:lnTo>
                <a:cubicBezTo>
                  <a:pt x="3759963" y="1393152"/>
                  <a:pt x="3767847" y="1387813"/>
                  <a:pt x="3774332" y="1381328"/>
                </a:cubicBezTo>
                <a:cubicBezTo>
                  <a:pt x="3777574" y="1371600"/>
                  <a:pt x="3778784" y="1360938"/>
                  <a:pt x="3784059" y="1352145"/>
                </a:cubicBezTo>
                <a:cubicBezTo>
                  <a:pt x="3788778" y="1344280"/>
                  <a:pt x="3799413" y="1340892"/>
                  <a:pt x="3803515" y="1332689"/>
                </a:cubicBezTo>
                <a:cubicBezTo>
                  <a:pt x="3809494" y="1320731"/>
                  <a:pt x="3807976" y="1306067"/>
                  <a:pt x="3813242" y="1293779"/>
                </a:cubicBezTo>
                <a:cubicBezTo>
                  <a:pt x="3817847" y="1283033"/>
                  <a:pt x="3826213" y="1274324"/>
                  <a:pt x="3832698" y="1264596"/>
                </a:cubicBezTo>
                <a:lnTo>
                  <a:pt x="3852153" y="1206230"/>
                </a:lnTo>
                <a:cubicBezTo>
                  <a:pt x="3856381" y="1193547"/>
                  <a:pt x="3856615" y="1179608"/>
                  <a:pt x="3861881" y="1167319"/>
                </a:cubicBezTo>
                <a:cubicBezTo>
                  <a:pt x="3866486" y="1156573"/>
                  <a:pt x="3876588" y="1148820"/>
                  <a:pt x="3881336" y="1138136"/>
                </a:cubicBezTo>
                <a:cubicBezTo>
                  <a:pt x="3889665" y="1119396"/>
                  <a:pt x="3894306" y="1099225"/>
                  <a:pt x="3900791" y="1079770"/>
                </a:cubicBezTo>
                <a:lnTo>
                  <a:pt x="3910519" y="1050587"/>
                </a:lnTo>
                <a:cubicBezTo>
                  <a:pt x="3913762" y="1040859"/>
                  <a:pt x="3914559" y="1029936"/>
                  <a:pt x="3920247" y="1021404"/>
                </a:cubicBezTo>
                <a:cubicBezTo>
                  <a:pt x="3926732" y="1011676"/>
                  <a:pt x="3934474" y="1002678"/>
                  <a:pt x="3939702" y="992221"/>
                </a:cubicBezTo>
                <a:cubicBezTo>
                  <a:pt x="3944288" y="983050"/>
                  <a:pt x="3944450" y="972002"/>
                  <a:pt x="3949430" y="963038"/>
                </a:cubicBezTo>
                <a:cubicBezTo>
                  <a:pt x="3960785" y="942598"/>
                  <a:pt x="3975370" y="924127"/>
                  <a:pt x="3988340" y="904672"/>
                </a:cubicBezTo>
                <a:cubicBezTo>
                  <a:pt x="3994028" y="896140"/>
                  <a:pt x="3991662" y="883496"/>
                  <a:pt x="3998068" y="875489"/>
                </a:cubicBezTo>
                <a:cubicBezTo>
                  <a:pt x="4005371" y="866360"/>
                  <a:pt x="4018270" y="863518"/>
                  <a:pt x="4027251" y="856034"/>
                </a:cubicBezTo>
                <a:cubicBezTo>
                  <a:pt x="4037819" y="847227"/>
                  <a:pt x="4045866" y="835658"/>
                  <a:pt x="4056434" y="826851"/>
                </a:cubicBezTo>
                <a:cubicBezTo>
                  <a:pt x="4065415" y="819367"/>
                  <a:pt x="4076488" y="814699"/>
                  <a:pt x="4085617" y="807396"/>
                </a:cubicBezTo>
                <a:cubicBezTo>
                  <a:pt x="4092779" y="801667"/>
                  <a:pt x="4097910" y="793669"/>
                  <a:pt x="4105072" y="787940"/>
                </a:cubicBezTo>
                <a:cubicBezTo>
                  <a:pt x="4114201" y="780637"/>
                  <a:pt x="4125378" y="776093"/>
                  <a:pt x="4134255" y="768485"/>
                </a:cubicBezTo>
                <a:cubicBezTo>
                  <a:pt x="4231289" y="685313"/>
                  <a:pt x="4104888" y="775093"/>
                  <a:pt x="4231532" y="690664"/>
                </a:cubicBezTo>
                <a:lnTo>
                  <a:pt x="4289898" y="651753"/>
                </a:lnTo>
                <a:lnTo>
                  <a:pt x="4319081" y="632298"/>
                </a:lnTo>
                <a:cubicBezTo>
                  <a:pt x="4325566" y="622570"/>
                  <a:pt x="4328622" y="609311"/>
                  <a:pt x="4338536" y="603115"/>
                </a:cubicBezTo>
                <a:cubicBezTo>
                  <a:pt x="4355926" y="592246"/>
                  <a:pt x="4377447" y="590145"/>
                  <a:pt x="4396902" y="583660"/>
                </a:cubicBezTo>
                <a:cubicBezTo>
                  <a:pt x="4406630" y="580417"/>
                  <a:pt x="4417553" y="579620"/>
                  <a:pt x="4426085" y="573932"/>
                </a:cubicBezTo>
                <a:cubicBezTo>
                  <a:pt x="4435813" y="567447"/>
                  <a:pt x="4444585" y="559225"/>
                  <a:pt x="4455268" y="554477"/>
                </a:cubicBezTo>
                <a:cubicBezTo>
                  <a:pt x="4544951" y="514617"/>
                  <a:pt x="4482874" y="555377"/>
                  <a:pt x="4552545" y="515566"/>
                </a:cubicBezTo>
                <a:cubicBezTo>
                  <a:pt x="4562696" y="509766"/>
                  <a:pt x="4570336" y="498740"/>
                  <a:pt x="4581728" y="496111"/>
                </a:cubicBezTo>
                <a:cubicBezTo>
                  <a:pt x="4613481" y="488783"/>
                  <a:pt x="4646579" y="489626"/>
                  <a:pt x="4679004" y="486383"/>
                </a:cubicBezTo>
                <a:cubicBezTo>
                  <a:pt x="4701702" y="479898"/>
                  <a:pt x="4724703" y="474393"/>
                  <a:pt x="4747098" y="466928"/>
                </a:cubicBezTo>
                <a:cubicBezTo>
                  <a:pt x="4791367" y="452172"/>
                  <a:pt x="4787326" y="447998"/>
                  <a:pt x="4824919" y="437745"/>
                </a:cubicBezTo>
                <a:cubicBezTo>
                  <a:pt x="4850716" y="430710"/>
                  <a:pt x="4876800" y="424774"/>
                  <a:pt x="4902740" y="418289"/>
                </a:cubicBezTo>
                <a:cubicBezTo>
                  <a:pt x="4915710" y="415046"/>
                  <a:pt x="4928968" y="412790"/>
                  <a:pt x="4941651" y="408562"/>
                </a:cubicBezTo>
                <a:cubicBezTo>
                  <a:pt x="5016191" y="383714"/>
                  <a:pt x="5012045" y="382039"/>
                  <a:pt x="5107021" y="369651"/>
                </a:cubicBezTo>
                <a:cubicBezTo>
                  <a:pt x="5145739" y="364601"/>
                  <a:pt x="5184922" y="364010"/>
                  <a:pt x="5223753" y="359923"/>
                </a:cubicBezTo>
                <a:cubicBezTo>
                  <a:pt x="5243492" y="357845"/>
                  <a:pt x="5327623" y="344986"/>
                  <a:pt x="5350213" y="340468"/>
                </a:cubicBezTo>
                <a:cubicBezTo>
                  <a:pt x="5363323" y="337846"/>
                  <a:pt x="5375969" y="333132"/>
                  <a:pt x="5389123" y="330740"/>
                </a:cubicBezTo>
                <a:cubicBezTo>
                  <a:pt x="5430897" y="323145"/>
                  <a:pt x="5465516" y="322287"/>
                  <a:pt x="5505855" y="311285"/>
                </a:cubicBezTo>
                <a:cubicBezTo>
                  <a:pt x="5525640" y="305889"/>
                  <a:pt x="5544766" y="298315"/>
                  <a:pt x="5564221" y="291830"/>
                </a:cubicBezTo>
                <a:cubicBezTo>
                  <a:pt x="5592036" y="282558"/>
                  <a:pt x="5601777" y="278481"/>
                  <a:pt x="5632315" y="272374"/>
                </a:cubicBezTo>
                <a:cubicBezTo>
                  <a:pt x="5675696" y="263698"/>
                  <a:pt x="5697573" y="263356"/>
                  <a:pt x="5739319" y="252919"/>
                </a:cubicBezTo>
                <a:cubicBezTo>
                  <a:pt x="5749267" y="250432"/>
                  <a:pt x="5758554" y="245678"/>
                  <a:pt x="5768502" y="243191"/>
                </a:cubicBezTo>
                <a:cubicBezTo>
                  <a:pt x="5878498" y="215692"/>
                  <a:pt x="5750291" y="255748"/>
                  <a:pt x="5875506" y="214008"/>
                </a:cubicBezTo>
                <a:cubicBezTo>
                  <a:pt x="5889263" y="209422"/>
                  <a:pt x="5901447" y="201038"/>
                  <a:pt x="5914417" y="194553"/>
                </a:cubicBezTo>
                <a:cubicBezTo>
                  <a:pt x="5935932" y="173038"/>
                  <a:pt x="5945696" y="159459"/>
                  <a:pt x="5972783" y="145915"/>
                </a:cubicBezTo>
                <a:cubicBezTo>
                  <a:pt x="5981954" y="141329"/>
                  <a:pt x="5992795" y="140773"/>
                  <a:pt x="6001966" y="136187"/>
                </a:cubicBezTo>
                <a:cubicBezTo>
                  <a:pt x="6012423" y="130959"/>
                  <a:pt x="6020692" y="121960"/>
                  <a:pt x="6031149" y="116732"/>
                </a:cubicBezTo>
                <a:cubicBezTo>
                  <a:pt x="6075019" y="94797"/>
                  <a:pt x="6047700" y="122394"/>
                  <a:pt x="6089515" y="87549"/>
                </a:cubicBezTo>
                <a:cubicBezTo>
                  <a:pt x="6100083" y="78742"/>
                  <a:pt x="6106672" y="65047"/>
                  <a:pt x="6118698" y="58366"/>
                </a:cubicBezTo>
                <a:cubicBezTo>
                  <a:pt x="6136625" y="48407"/>
                  <a:pt x="6177064" y="38911"/>
                  <a:pt x="6177064" y="38911"/>
                </a:cubicBezTo>
                <a:cubicBezTo>
                  <a:pt x="6221775" y="5377"/>
                  <a:pt x="6201473" y="16978"/>
                  <a:pt x="6235430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TextBox 876"/>
          <p:cNvSpPr txBox="1"/>
          <p:nvPr/>
        </p:nvSpPr>
        <p:spPr>
          <a:xfrm>
            <a:off x="3253255" y="1546498"/>
            <a:ext cx="67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10</a:t>
            </a:r>
          </a:p>
        </p:txBody>
      </p:sp>
      <p:sp>
        <p:nvSpPr>
          <p:cNvPr id="878" name="TextBox 877"/>
          <p:cNvSpPr txBox="1"/>
          <p:nvPr/>
        </p:nvSpPr>
        <p:spPr>
          <a:xfrm>
            <a:off x="5540971" y="250066"/>
            <a:ext cx="67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79" name="TextBox 878"/>
          <p:cNvSpPr txBox="1"/>
          <p:nvPr/>
        </p:nvSpPr>
        <p:spPr>
          <a:xfrm>
            <a:off x="5791200" y="1143000"/>
            <a:ext cx="67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5</a:t>
            </a:r>
            <a:endParaRPr lang="en-US" sz="1600" b="1" dirty="0" smtClean="0"/>
          </a:p>
        </p:txBody>
      </p:sp>
      <p:sp>
        <p:nvSpPr>
          <p:cNvPr id="880" name="TextBox 879"/>
          <p:cNvSpPr txBox="1"/>
          <p:nvPr/>
        </p:nvSpPr>
        <p:spPr>
          <a:xfrm>
            <a:off x="3195781" y="2286000"/>
            <a:ext cx="67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5</a:t>
            </a:r>
            <a:endParaRPr lang="en-US" sz="1600" b="1" dirty="0" smtClean="0"/>
          </a:p>
        </p:txBody>
      </p:sp>
      <p:sp>
        <p:nvSpPr>
          <p:cNvPr id="881" name="TextBox 880"/>
          <p:cNvSpPr txBox="1"/>
          <p:nvPr/>
        </p:nvSpPr>
        <p:spPr>
          <a:xfrm>
            <a:off x="1752600" y="3166646"/>
            <a:ext cx="67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</a:t>
            </a:r>
          </a:p>
        </p:txBody>
      </p:sp>
      <p:sp>
        <p:nvSpPr>
          <p:cNvPr id="882" name="TextBox 881"/>
          <p:cNvSpPr txBox="1"/>
          <p:nvPr/>
        </p:nvSpPr>
        <p:spPr>
          <a:xfrm>
            <a:off x="8382000" y="1295400"/>
            <a:ext cx="67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</a:t>
            </a:r>
          </a:p>
        </p:txBody>
      </p:sp>
      <p:sp>
        <p:nvSpPr>
          <p:cNvPr id="883" name="TextBox 882"/>
          <p:cNvSpPr txBox="1"/>
          <p:nvPr/>
        </p:nvSpPr>
        <p:spPr>
          <a:xfrm>
            <a:off x="8549237" y="2480846"/>
            <a:ext cx="67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0</a:t>
            </a:r>
            <a:endParaRPr lang="en-US" sz="1600" b="1" dirty="0" smtClean="0"/>
          </a:p>
        </p:txBody>
      </p:sp>
      <p:sp>
        <p:nvSpPr>
          <p:cNvPr id="884" name="TextBox 883"/>
          <p:cNvSpPr txBox="1"/>
          <p:nvPr/>
        </p:nvSpPr>
        <p:spPr>
          <a:xfrm>
            <a:off x="1981200" y="3672934"/>
            <a:ext cx="67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0</a:t>
            </a:r>
            <a:endParaRPr lang="en-US" sz="1600" b="1" dirty="0" smtClean="0"/>
          </a:p>
        </p:txBody>
      </p:sp>
      <p:sp>
        <p:nvSpPr>
          <p:cNvPr id="886" name="Content Placeholder 2"/>
          <p:cNvSpPr txBox="1">
            <a:spLocks/>
          </p:cNvSpPr>
          <p:nvPr/>
        </p:nvSpPr>
        <p:spPr>
          <a:xfrm>
            <a:off x="82960" y="838200"/>
            <a:ext cx="3391558" cy="262635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30188" indent="-2301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14350" indent="-2301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97155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143000" indent="-1714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Effective Freeze-Thaw Cycles</a:t>
            </a:r>
          </a:p>
          <a:p>
            <a:pPr lvl="1"/>
            <a:r>
              <a:rPr lang="en-US" dirty="0" smtClean="0"/>
              <a:t>Below 17°F for more then 5 hours with moisture present</a:t>
            </a:r>
          </a:p>
          <a:p>
            <a:r>
              <a:rPr lang="en-US" dirty="0" smtClean="0"/>
              <a:t>Unburnt/Activated Carbon</a:t>
            </a:r>
          </a:p>
          <a:p>
            <a:pPr lvl="1"/>
            <a:r>
              <a:rPr lang="en-US" dirty="0" smtClean="0"/>
              <a:t>Primarily an issue for North Texas </a:t>
            </a:r>
          </a:p>
          <a:p>
            <a:pPr lvl="1"/>
            <a:r>
              <a:rPr lang="en-US" dirty="0" smtClean="0"/>
              <a:t>Fly Ash or Air?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9" y="4891627"/>
            <a:ext cx="5469898" cy="14579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2014 Spec changed the default for air entrainment.</a:t>
            </a:r>
          </a:p>
          <a:p>
            <a:pPr lvl="1"/>
            <a:r>
              <a:rPr lang="en-US" dirty="0" smtClean="0"/>
              <a:t>Only air entrain when shown on the plans</a:t>
            </a:r>
          </a:p>
          <a:p>
            <a:pPr lvl="1"/>
            <a:r>
              <a:rPr lang="en-US" dirty="0" smtClean="0"/>
              <a:t>No specified air content listed</a:t>
            </a:r>
          </a:p>
          <a:p>
            <a:pPr lvl="1"/>
            <a:r>
              <a:rPr lang="en-US" dirty="0" smtClean="0"/>
              <a:t>Must use an air entraining 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45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Plant/Seasonal Outages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Unusually long outages can delay project schedules</a:t>
            </a:r>
          </a:p>
          <a:p>
            <a:r>
              <a:rPr lang="en-US" dirty="0" smtClean="0"/>
              <a:t>TxDOT has made some mix design allowances for periods of fly ash shortages</a:t>
            </a:r>
          </a:p>
          <a:p>
            <a:pPr lvl="1"/>
            <a:r>
              <a:rPr lang="en-US" dirty="0" smtClean="0"/>
              <a:t>Trial batches waived</a:t>
            </a:r>
          </a:p>
          <a:p>
            <a:pPr lvl="1"/>
            <a:r>
              <a:rPr lang="en-US" dirty="0" smtClean="0"/>
              <a:t>Straight cement mixes</a:t>
            </a:r>
          </a:p>
          <a:p>
            <a:r>
              <a:rPr lang="en-US" dirty="0" smtClean="0"/>
              <a:t>High Performance Concrete</a:t>
            </a:r>
          </a:p>
          <a:p>
            <a:pPr lvl="1"/>
            <a:r>
              <a:rPr lang="en-US" dirty="0" smtClean="0"/>
              <a:t>Sticking to our guns on this in most regions (North Texas and Costal)</a:t>
            </a:r>
          </a:p>
          <a:p>
            <a:pPr lvl="1"/>
            <a:r>
              <a:rPr lang="en-US" dirty="0" smtClean="0"/>
              <a:t>Will consider non-HPC mixes in substructure not over bridge joint on case by case basis</a:t>
            </a:r>
          </a:p>
          <a:p>
            <a:pPr marL="284162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10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TxDOT Concrete Sustainability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0000763"/>
              </p:ext>
            </p:extLst>
          </p:nvPr>
        </p:nvGraphicFramePr>
        <p:xfrm>
          <a:off x="67574" y="635478"/>
          <a:ext cx="4114800" cy="2514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9572"/>
                <a:gridCol w="1028700"/>
                <a:gridCol w="1616528"/>
              </a:tblGrid>
              <a:tr h="593275"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latin typeface="Franklin Gothic Book" pitchFamily="34" charset="0"/>
                          <a:cs typeface="+mn-cs"/>
                        </a:rPr>
                        <a:t>Mix</a:t>
                      </a:r>
                      <a:r>
                        <a:rPr lang="fr-FR" sz="1200" baseline="0" noProof="0" dirty="0" smtClean="0">
                          <a:latin typeface="Franklin Gothic Book" pitchFamily="34" charset="0"/>
                          <a:cs typeface="+mn-cs"/>
                        </a:rPr>
                        <a:t> Design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err="1" smtClean="0">
                          <a:latin typeface="Franklin Gothic Book" pitchFamily="34" charset="0"/>
                        </a:rPr>
                        <a:t>Potential</a:t>
                      </a:r>
                      <a:r>
                        <a:rPr lang="fr-FR" sz="1200" baseline="0" noProof="0" dirty="0" smtClean="0">
                          <a:latin typeface="Franklin Gothic Book" pitchFamily="34" charset="0"/>
                        </a:rPr>
                        <a:t> CO2 </a:t>
                      </a:r>
                      <a:r>
                        <a:rPr lang="fr-FR" sz="1200" baseline="0" noProof="0" dirty="0" err="1" smtClean="0">
                          <a:latin typeface="Franklin Gothic Book" pitchFamily="34" charset="0"/>
                        </a:rPr>
                        <a:t>Reduction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CO2 </a:t>
                      </a:r>
                      <a:r>
                        <a:rPr lang="fr-FR" sz="1200" noProof="0" dirty="0" err="1" smtClean="0">
                          <a:latin typeface="Franklin Gothic Book" pitchFamily="34" charset="0"/>
                          <a:cs typeface="Arial" pitchFamily="34" charset="0"/>
                        </a:rPr>
                        <a:t>Equvialent</a:t>
                      </a:r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 (</a:t>
                      </a:r>
                      <a:r>
                        <a:rPr lang="fr-FR" sz="1200" noProof="0" dirty="0" err="1" smtClean="0">
                          <a:latin typeface="Franklin Gothic Book" pitchFamily="34" charset="0"/>
                          <a:cs typeface="Arial" pitchFamily="34" charset="0"/>
                        </a:rPr>
                        <a:t>Passenger</a:t>
                      </a:r>
                      <a:r>
                        <a:rPr lang="fr-FR" sz="1200" baseline="0" noProof="0" dirty="0" smtClean="0">
                          <a:latin typeface="Franklin Gothic Book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aseline="0" noProof="0" dirty="0" err="1" smtClean="0">
                          <a:latin typeface="Franklin Gothic Book" pitchFamily="34" charset="0"/>
                          <a:cs typeface="Arial" pitchFamily="34" charset="0"/>
                        </a:rPr>
                        <a:t>Vehichels</a:t>
                      </a:r>
                      <a:r>
                        <a:rPr lang="fr-FR" sz="1200" baseline="0" noProof="0" dirty="0" smtClean="0">
                          <a:latin typeface="Franklin Gothic Book" pitchFamily="34" charset="0"/>
                          <a:cs typeface="Arial" pitchFamily="34" charset="0"/>
                        </a:rPr>
                        <a:t>)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</a:tr>
              <a:tr h="274475"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520 lb/</a:t>
                      </a:r>
                      <a:r>
                        <a:rPr lang="fr-FR" sz="1200" noProof="0" dirty="0" err="1" smtClean="0">
                          <a:latin typeface="Franklin Gothic Book" pitchFamily="34" charset="0"/>
                          <a:cs typeface="Arial" pitchFamily="34" charset="0"/>
                        </a:rPr>
                        <a:t>cy</a:t>
                      </a:r>
                      <a:endParaRPr lang="fr-FR" sz="1200" noProof="0" dirty="0" smtClean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--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</a:tr>
              <a:tr h="274475"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20% SCM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15%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26,500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</a:tr>
              <a:tr h="274475"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35% SCM</a:t>
                      </a: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27%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47,500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</a:tr>
              <a:tr h="274475"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OAG Mix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13%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23,000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</a:tr>
              <a:tr h="274475"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OAG Mix w/20%SCM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22%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22,000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</a:tr>
              <a:tr h="274475"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Type IL w/20% SCM 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20%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35,300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</a:tr>
              <a:tr h="274475">
                <a:tc>
                  <a:txBody>
                    <a:bodyPr/>
                    <a:lstStyle/>
                    <a:p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Type IL</a:t>
                      </a:r>
                      <a:r>
                        <a:rPr lang="fr-FR" sz="1200" baseline="0" noProof="0" dirty="0" smtClean="0">
                          <a:latin typeface="Franklin Gothic Book" pitchFamily="34" charset="0"/>
                          <a:cs typeface="Arial" pitchFamily="34" charset="0"/>
                        </a:rPr>
                        <a:t> w/35% SCM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30%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noProof="0" dirty="0" smtClean="0">
                          <a:latin typeface="Franklin Gothic Book" pitchFamily="34" charset="0"/>
                          <a:cs typeface="Arial" pitchFamily="34" charset="0"/>
                        </a:rPr>
                        <a:t>51,000</a:t>
                      </a:r>
                      <a:endParaRPr lang="fr-FR" sz="1200" noProof="0" dirty="0"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R="45720" anchor="ctr"/>
                </a:tc>
              </a:tr>
            </a:tbl>
          </a:graphicData>
        </a:graphic>
      </p:graphicFrame>
      <p:sp>
        <p:nvSpPr>
          <p:cNvPr id="12" name="Rectangle 11"/>
          <p:cNvSpPr/>
          <p:nvPr>
            <p:custDataLst>
              <p:tags r:id="rId1"/>
            </p:custDataLst>
          </p:nvPr>
        </p:nvSpPr>
        <p:spPr bwMode="auto">
          <a:xfrm>
            <a:off x="1241035" y="3400424"/>
            <a:ext cx="6912365" cy="33813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274276" rIns="91425" bIns="91425" rtlCol="0" anchor="t"/>
          <a:lstStyle/>
          <a:p>
            <a:pPr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41"/>
          <p:cNvGrpSpPr/>
          <p:nvPr/>
        </p:nvGrpSpPr>
        <p:grpSpPr>
          <a:xfrm>
            <a:off x="990600" y="3200400"/>
            <a:ext cx="5791201" cy="494193"/>
            <a:chOff x="-73582" y="3487105"/>
            <a:chExt cx="3171825" cy="494193"/>
          </a:xfrm>
        </p:grpSpPr>
        <p:sp>
          <p:nvSpPr>
            <p:cNvPr id="14" name="Isosceles Triangle 13"/>
            <p:cNvSpPr/>
            <p:nvPr>
              <p:custDataLst>
                <p:tags r:id="rId2"/>
              </p:custDataLst>
            </p:nvPr>
          </p:nvSpPr>
          <p:spPr>
            <a:xfrm rot="10800000">
              <a:off x="-73579" y="3889858"/>
              <a:ext cx="137160" cy="9144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Franklin Gothic Book" pitchFamily="34" charset="0"/>
                <a:cs typeface="Arial" pitchFamily="34" charset="0"/>
              </a:endParaRPr>
            </a:p>
          </p:txBody>
        </p:sp>
        <p:sp>
          <p:nvSpPr>
            <p:cNvPr id="15" name="Pentagon 14"/>
            <p:cNvSpPr/>
            <p:nvPr>
              <p:custDataLst>
                <p:tags r:id="rId3"/>
              </p:custDataLst>
            </p:nvPr>
          </p:nvSpPr>
          <p:spPr>
            <a:xfrm>
              <a:off x="-73582" y="3487105"/>
              <a:ext cx="3171825" cy="400050"/>
            </a:xfrm>
            <a:prstGeom prst="homePlate">
              <a:avLst>
                <a:gd name="adj" fmla="val 33333"/>
              </a:avLst>
            </a:prstGeom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50000">
                  <a:schemeClr val="accent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latin typeface="Franklin Gothic Book" pitchFamily="34" charset="0"/>
                  <a:cs typeface="Arial" pitchFamily="34" charset="0"/>
                </a:rPr>
                <a:t>Potential Reduction of CO2</a:t>
              </a:r>
              <a:endParaRPr lang="en-US" sz="2400" b="1" dirty="0">
                <a:latin typeface="Franklin Gothic Book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343400" y="9144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0-6858, “Evaluating Limestone Cements with &gt;15% Limestone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20% and 30% limestone contents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Previous research has shown synergy with Class C fly ashes.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Primary use in paving concrete</a:t>
            </a: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400800" cy="307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13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32863" y="6578600"/>
            <a:ext cx="211137" cy="187325"/>
          </a:xfrm>
        </p:spPr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7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4shhwcZkSwgFoS2uM5I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kc.DmNqE2lY1U0KeV1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4shhwcZkSwgFoS2uM5I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kc.DmNqE2lY1U0KeV1D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kbyk98a0WRhSUEJMto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4shhwcZkSwgFoS2uM5I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kc.DmNqE2lY1U0KeV1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TCAUG 2015</Template>
  <TotalTime>0</TotalTime>
  <Words>648</Words>
  <Application>Microsoft Office PowerPoint</Application>
  <PresentationFormat>On-screen Show (4:3)</PresentationFormat>
  <Paragraphs>363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MASTER_powerpoint_template</vt:lpstr>
      <vt:lpstr>think-cell Slide</vt:lpstr>
      <vt:lpstr>Txdot and Fly Ash</vt:lpstr>
      <vt:lpstr>TxDOT Concrete Stats</vt:lpstr>
      <vt:lpstr>CRCP Stats</vt:lpstr>
      <vt:lpstr>Slide 4</vt:lpstr>
      <vt:lpstr>Durability Requirements</vt:lpstr>
      <vt:lpstr>Air Entrainment</vt:lpstr>
      <vt:lpstr>Plant/Seasonal Outages</vt:lpstr>
      <vt:lpstr>TxDOT Concrete Sustainability</vt:lpstr>
      <vt:lpstr>Questions?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Txdot and Fly Ash</dc:title>
  <dc:creator>Hoelscher, Rick (BMT - San Antonio)</dc:creator>
  <cp:lastModifiedBy>alexis</cp:lastModifiedBy>
  <cp:revision>1</cp:revision>
  <cp:lastPrinted>2013-02-21T15:21:56Z</cp:lastPrinted>
  <dcterms:created xsi:type="dcterms:W3CDTF">2015-05-13T17:07:06Z</dcterms:created>
  <dcterms:modified xsi:type="dcterms:W3CDTF">2015-05-18T18:10:22Z</dcterms:modified>
</cp:coreProperties>
</file>